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8"/>
  </p:notesMasterIdLst>
  <p:sldIdLst>
    <p:sldId id="1134" r:id="rId2"/>
    <p:sldId id="1135" r:id="rId3"/>
    <p:sldId id="1136" r:id="rId4"/>
    <p:sldId id="1137" r:id="rId5"/>
    <p:sldId id="1138" r:id="rId6"/>
    <p:sldId id="1139" r:id="rId7"/>
    <p:sldId id="1140" r:id="rId8"/>
    <p:sldId id="1141" r:id="rId9"/>
    <p:sldId id="1142" r:id="rId10"/>
    <p:sldId id="1143" r:id="rId11"/>
    <p:sldId id="1147" r:id="rId12"/>
    <p:sldId id="1144" r:id="rId13"/>
    <p:sldId id="1145" r:id="rId14"/>
    <p:sldId id="1146" r:id="rId15"/>
    <p:sldId id="1342" r:id="rId16"/>
    <p:sldId id="1343" r:id="rId17"/>
    <p:sldId id="1148" r:id="rId18"/>
    <p:sldId id="1149" r:id="rId19"/>
    <p:sldId id="1150" r:id="rId20"/>
    <p:sldId id="1151" r:id="rId21"/>
    <p:sldId id="1152" r:id="rId22"/>
    <p:sldId id="1153" r:id="rId23"/>
    <p:sldId id="1340" r:id="rId24"/>
    <p:sldId id="1341" r:id="rId25"/>
    <p:sldId id="1339" r:id="rId26"/>
    <p:sldId id="1154" r:id="rId27"/>
    <p:sldId id="1155" r:id="rId28"/>
    <p:sldId id="1156" r:id="rId29"/>
    <p:sldId id="1157" r:id="rId30"/>
    <p:sldId id="1158" r:id="rId31"/>
    <p:sldId id="1159" r:id="rId32"/>
    <p:sldId id="1160" r:id="rId33"/>
    <p:sldId id="1161" r:id="rId34"/>
    <p:sldId id="1162" r:id="rId35"/>
    <p:sldId id="1163" r:id="rId36"/>
    <p:sldId id="1164" r:id="rId37"/>
    <p:sldId id="1165" r:id="rId38"/>
    <p:sldId id="1166" r:id="rId39"/>
    <p:sldId id="1167" r:id="rId40"/>
    <p:sldId id="1168" r:id="rId41"/>
    <p:sldId id="1169" r:id="rId42"/>
    <p:sldId id="1170" r:id="rId43"/>
    <p:sldId id="1171" r:id="rId44"/>
    <p:sldId id="1344" r:id="rId45"/>
    <p:sldId id="1172" r:id="rId46"/>
    <p:sldId id="1173" r:id="rId47"/>
    <p:sldId id="1174" r:id="rId48"/>
    <p:sldId id="1175" r:id="rId49"/>
    <p:sldId id="1176" r:id="rId50"/>
    <p:sldId id="1177" r:id="rId51"/>
    <p:sldId id="1178" r:id="rId52"/>
    <p:sldId id="1179" r:id="rId53"/>
    <p:sldId id="1180" r:id="rId54"/>
    <p:sldId id="1181" r:id="rId55"/>
    <p:sldId id="1182" r:id="rId56"/>
    <p:sldId id="1183" r:id="rId57"/>
    <p:sldId id="1184" r:id="rId58"/>
    <p:sldId id="1185" r:id="rId59"/>
    <p:sldId id="1186" r:id="rId60"/>
    <p:sldId id="1187" r:id="rId61"/>
    <p:sldId id="1188" r:id="rId62"/>
    <p:sldId id="1189" r:id="rId63"/>
    <p:sldId id="1190" r:id="rId64"/>
    <p:sldId id="1191" r:id="rId65"/>
    <p:sldId id="1192" r:id="rId66"/>
    <p:sldId id="1193" r:id="rId67"/>
    <p:sldId id="1194" r:id="rId68"/>
    <p:sldId id="1195" r:id="rId69"/>
    <p:sldId id="1196" r:id="rId70"/>
    <p:sldId id="1197" r:id="rId71"/>
    <p:sldId id="1198" r:id="rId72"/>
    <p:sldId id="1199" r:id="rId73"/>
    <p:sldId id="1200" r:id="rId74"/>
    <p:sldId id="1201" r:id="rId75"/>
    <p:sldId id="1202" r:id="rId76"/>
    <p:sldId id="1203" r:id="rId77"/>
    <p:sldId id="1204" r:id="rId78"/>
    <p:sldId id="1205" r:id="rId79"/>
    <p:sldId id="1206" r:id="rId80"/>
    <p:sldId id="1207" r:id="rId81"/>
    <p:sldId id="1208" r:id="rId82"/>
    <p:sldId id="1209" r:id="rId83"/>
    <p:sldId id="1210" r:id="rId84"/>
    <p:sldId id="1211" r:id="rId85"/>
    <p:sldId id="1212" r:id="rId86"/>
    <p:sldId id="1213" r:id="rId87"/>
    <p:sldId id="1214" r:id="rId88"/>
    <p:sldId id="1215" r:id="rId89"/>
    <p:sldId id="1216" r:id="rId90"/>
    <p:sldId id="1217" r:id="rId91"/>
    <p:sldId id="1218" r:id="rId92"/>
    <p:sldId id="1345" r:id="rId93"/>
    <p:sldId id="1219" r:id="rId94"/>
    <p:sldId id="1220" r:id="rId95"/>
    <p:sldId id="1221" r:id="rId96"/>
    <p:sldId id="1222" r:id="rId97"/>
    <p:sldId id="1223" r:id="rId98"/>
    <p:sldId id="1224" r:id="rId99"/>
    <p:sldId id="1225" r:id="rId100"/>
    <p:sldId id="1226" r:id="rId101"/>
    <p:sldId id="1227" r:id="rId102"/>
    <p:sldId id="1228" r:id="rId103"/>
    <p:sldId id="1229" r:id="rId104"/>
    <p:sldId id="1230" r:id="rId105"/>
    <p:sldId id="1231" r:id="rId106"/>
    <p:sldId id="1232" r:id="rId107"/>
    <p:sldId id="1233" r:id="rId108"/>
    <p:sldId id="1234" r:id="rId109"/>
    <p:sldId id="1235" r:id="rId110"/>
    <p:sldId id="1236" r:id="rId111"/>
    <p:sldId id="1237" r:id="rId112"/>
    <p:sldId id="1238" r:id="rId113"/>
    <p:sldId id="1239" r:id="rId114"/>
    <p:sldId id="1240" r:id="rId115"/>
    <p:sldId id="1241" r:id="rId116"/>
    <p:sldId id="1242" r:id="rId117"/>
    <p:sldId id="1243" r:id="rId118"/>
    <p:sldId id="1244" r:id="rId119"/>
    <p:sldId id="1245" r:id="rId120"/>
    <p:sldId id="1246" r:id="rId121"/>
    <p:sldId id="1247" r:id="rId122"/>
    <p:sldId id="1248" r:id="rId123"/>
    <p:sldId id="1249" r:id="rId124"/>
    <p:sldId id="1250" r:id="rId125"/>
    <p:sldId id="1251" r:id="rId126"/>
    <p:sldId id="1252" r:id="rId127"/>
    <p:sldId id="1253" r:id="rId128"/>
    <p:sldId id="1254" r:id="rId129"/>
    <p:sldId id="1255" r:id="rId130"/>
    <p:sldId id="1256" r:id="rId131"/>
    <p:sldId id="1257" r:id="rId132"/>
    <p:sldId id="1258" r:id="rId133"/>
    <p:sldId id="1259" r:id="rId134"/>
    <p:sldId id="1260" r:id="rId135"/>
    <p:sldId id="1261" r:id="rId136"/>
    <p:sldId id="1262" r:id="rId137"/>
    <p:sldId id="1263" r:id="rId138"/>
    <p:sldId id="1264" r:id="rId139"/>
    <p:sldId id="1265" r:id="rId140"/>
    <p:sldId id="1266" r:id="rId141"/>
    <p:sldId id="1267" r:id="rId142"/>
    <p:sldId id="1268" r:id="rId143"/>
    <p:sldId id="1269" r:id="rId144"/>
    <p:sldId id="1270" r:id="rId145"/>
    <p:sldId id="1271" r:id="rId146"/>
    <p:sldId id="1272" r:id="rId147"/>
    <p:sldId id="1273" r:id="rId148"/>
    <p:sldId id="1274" r:id="rId149"/>
    <p:sldId id="1275" r:id="rId150"/>
    <p:sldId id="1276" r:id="rId151"/>
    <p:sldId id="1277" r:id="rId152"/>
    <p:sldId id="1278" r:id="rId153"/>
    <p:sldId id="1279" r:id="rId154"/>
    <p:sldId id="1280" r:id="rId155"/>
    <p:sldId id="1281" r:id="rId156"/>
    <p:sldId id="1282" r:id="rId157"/>
    <p:sldId id="1283" r:id="rId158"/>
    <p:sldId id="1284" r:id="rId159"/>
    <p:sldId id="1285" r:id="rId160"/>
    <p:sldId id="1286" r:id="rId161"/>
    <p:sldId id="1287" r:id="rId162"/>
    <p:sldId id="1288" r:id="rId163"/>
    <p:sldId id="1289" r:id="rId164"/>
    <p:sldId id="1290" r:id="rId165"/>
    <p:sldId id="1291" r:id="rId166"/>
    <p:sldId id="1292" r:id="rId167"/>
    <p:sldId id="1293" r:id="rId168"/>
    <p:sldId id="1294" r:id="rId169"/>
    <p:sldId id="1295" r:id="rId170"/>
    <p:sldId id="1296" r:id="rId171"/>
    <p:sldId id="1297" r:id="rId172"/>
    <p:sldId id="1298" r:id="rId173"/>
    <p:sldId id="1299" r:id="rId174"/>
    <p:sldId id="1300" r:id="rId175"/>
    <p:sldId id="1301" r:id="rId176"/>
    <p:sldId id="1302" r:id="rId177"/>
    <p:sldId id="1303" r:id="rId178"/>
    <p:sldId id="1304" r:id="rId179"/>
    <p:sldId id="1305" r:id="rId180"/>
    <p:sldId id="1306" r:id="rId181"/>
    <p:sldId id="1307" r:id="rId182"/>
    <p:sldId id="1308" r:id="rId183"/>
    <p:sldId id="1309" r:id="rId184"/>
    <p:sldId id="1310" r:id="rId185"/>
    <p:sldId id="1311" r:id="rId186"/>
    <p:sldId id="1312" r:id="rId187"/>
    <p:sldId id="1313" r:id="rId188"/>
    <p:sldId id="1314" r:id="rId189"/>
    <p:sldId id="1315" r:id="rId190"/>
    <p:sldId id="1316" r:id="rId191"/>
    <p:sldId id="1317" r:id="rId192"/>
    <p:sldId id="1318" r:id="rId193"/>
    <p:sldId id="1319" r:id="rId194"/>
    <p:sldId id="1320" r:id="rId195"/>
    <p:sldId id="1321" r:id="rId196"/>
    <p:sldId id="1322" r:id="rId197"/>
    <p:sldId id="1323" r:id="rId198"/>
    <p:sldId id="1324" r:id="rId199"/>
    <p:sldId id="1325" r:id="rId200"/>
    <p:sldId id="1326" r:id="rId201"/>
    <p:sldId id="1327" r:id="rId202"/>
    <p:sldId id="1328" r:id="rId203"/>
    <p:sldId id="1329" r:id="rId204"/>
    <p:sldId id="1330" r:id="rId205"/>
    <p:sldId id="1331" r:id="rId206"/>
    <p:sldId id="1332" r:id="rId207"/>
    <p:sldId id="1333" r:id="rId208"/>
    <p:sldId id="1334" r:id="rId209"/>
    <p:sldId id="1335" r:id="rId210"/>
    <p:sldId id="1336" r:id="rId211"/>
    <p:sldId id="1337" r:id="rId212"/>
    <p:sldId id="1338" r:id="rId213"/>
    <p:sldId id="1114" r:id="rId214"/>
    <p:sldId id="1115" r:id="rId215"/>
    <p:sldId id="1116" r:id="rId216"/>
    <p:sldId id="1117" r:id="rId217"/>
    <p:sldId id="1118" r:id="rId218"/>
    <p:sldId id="1119" r:id="rId219"/>
    <p:sldId id="1120" r:id="rId220"/>
    <p:sldId id="1121" r:id="rId221"/>
    <p:sldId id="1122" r:id="rId222"/>
    <p:sldId id="1123" r:id="rId223"/>
    <p:sldId id="1124" r:id="rId224"/>
    <p:sldId id="1125" r:id="rId225"/>
    <p:sldId id="1126" r:id="rId226"/>
    <p:sldId id="1127" r:id="rId227"/>
    <p:sldId id="1128" r:id="rId228"/>
    <p:sldId id="1129" r:id="rId229"/>
    <p:sldId id="1130" r:id="rId230"/>
    <p:sldId id="1131" r:id="rId231"/>
    <p:sldId id="1132" r:id="rId232"/>
    <p:sldId id="1133" r:id="rId233"/>
    <p:sldId id="979" r:id="rId234"/>
    <p:sldId id="1100" r:id="rId235"/>
    <p:sldId id="1112" r:id="rId236"/>
    <p:sldId id="1113" r:id="rId2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ead" id="{3B47674B-61A2-49D9-A5F0-13F86B24E8DC}">
          <p14:sldIdLst/>
        </p14:section>
        <p14:section name="0:Day 1 Intro to ES" id="{420CD393-EEFB-4C16-9E47-BAB7E0E61DC2}">
          <p14:sldIdLst>
            <p14:sldId id="1134"/>
            <p14:sldId id="1135"/>
            <p14:sldId id="1136"/>
            <p14:sldId id="1137"/>
            <p14:sldId id="1138"/>
            <p14:sldId id="1139"/>
            <p14:sldId id="1140"/>
          </p14:sldIdLst>
        </p14:section>
        <p14:section name="1: Overview of ES" id="{579290CD-0296-47C4-9BCF-FD22882B4B61}">
          <p14:sldIdLst>
            <p14:sldId id="1141"/>
            <p14:sldId id="1142"/>
            <p14:sldId id="1143"/>
            <p14:sldId id="1147"/>
            <p14:sldId id="1144"/>
            <p14:sldId id="1145"/>
            <p14:sldId id="1146"/>
            <p14:sldId id="1342"/>
            <p14:sldId id="1343"/>
            <p14:sldId id="1148"/>
            <p14:sldId id="1149"/>
            <p14:sldId id="1150"/>
            <p14:sldId id="1151"/>
            <p14:sldId id="1152"/>
            <p14:sldId id="1153"/>
            <p14:sldId id="1340"/>
            <p14:sldId id="1341"/>
            <p14:sldId id="1339"/>
            <p14:sldId id="1154"/>
            <p14:sldId id="1155"/>
          </p14:sldIdLst>
        </p14:section>
        <p14:section name="2: Architecture and Components" id="{04A2151F-C636-460F-9C28-A084D698BEB0}">
          <p14:sldIdLst>
            <p14:sldId id="1156"/>
            <p14:sldId id="1157"/>
            <p14:sldId id="1158"/>
            <p14:sldId id="1159"/>
            <p14:sldId id="1160"/>
            <p14:sldId id="1161"/>
            <p14:sldId id="1162"/>
            <p14:sldId id="1163"/>
            <p14:sldId id="1164"/>
            <p14:sldId id="1165"/>
            <p14:sldId id="1166"/>
            <p14:sldId id="1167"/>
            <p14:sldId id="1168"/>
            <p14:sldId id="1169"/>
            <p14:sldId id="1170"/>
            <p14:sldId id="1171"/>
            <p14:sldId id="1344"/>
            <p14:sldId id="1172"/>
            <p14:sldId id="1173"/>
            <p14:sldId id="1174"/>
            <p14:sldId id="1175"/>
            <p14:sldId id="1176"/>
            <p14:sldId id="1177"/>
          </p14:sldIdLst>
        </p14:section>
        <p14:section name="3: Data Importation" id="{FEA7C477-046D-47EF-8B99-25B21D9EEFD0}">
          <p14:sldIdLst>
            <p14:sldId id="1178"/>
            <p14:sldId id="1179"/>
            <p14:sldId id="1180"/>
            <p14:sldId id="1181"/>
            <p14:sldId id="1182"/>
            <p14:sldId id="1183"/>
            <p14:sldId id="1184"/>
            <p14:sldId id="1185"/>
            <p14:sldId id="1186"/>
            <p14:sldId id="1187"/>
            <p14:sldId id="1188"/>
            <p14:sldId id="1189"/>
            <p14:sldId id="1190"/>
            <p14:sldId id="1191"/>
            <p14:sldId id="1192"/>
            <p14:sldId id="1193"/>
            <p14:sldId id="1194"/>
          </p14:sldIdLst>
        </p14:section>
        <p14:section name="4: Queries" id="{C0AE2F83-BA4C-4513-B2FF-8AE5F863793E}">
          <p14:sldIdLst>
            <p14:sldId id="1195"/>
            <p14:sldId id="1196"/>
            <p14:sldId id="1197"/>
            <p14:sldId id="1198"/>
            <p14:sldId id="1199"/>
            <p14:sldId id="1200"/>
            <p14:sldId id="1201"/>
            <p14:sldId id="1202"/>
            <p14:sldId id="1203"/>
            <p14:sldId id="1204"/>
            <p14:sldId id="1205"/>
            <p14:sldId id="1206"/>
            <p14:sldId id="1207"/>
            <p14:sldId id="1208"/>
            <p14:sldId id="1209"/>
            <p14:sldId id="1210"/>
            <p14:sldId id="1211"/>
            <p14:sldId id="1212"/>
            <p14:sldId id="1213"/>
            <p14:sldId id="1214"/>
            <p14:sldId id="1215"/>
          </p14:sldIdLst>
        </p14:section>
        <p14:section name="5: Analyzers" id="{A13175FF-0BB5-40CE-8D84-4EB232CC48B2}">
          <p14:sldIdLst>
            <p14:sldId id="1216"/>
            <p14:sldId id="1217"/>
            <p14:sldId id="1218"/>
            <p14:sldId id="1345"/>
            <p14:sldId id="1219"/>
            <p14:sldId id="1220"/>
            <p14:sldId id="1221"/>
            <p14:sldId id="1222"/>
            <p14:sldId id="1223"/>
            <p14:sldId id="1224"/>
            <p14:sldId id="1225"/>
            <p14:sldId id="1226"/>
            <p14:sldId id="1227"/>
            <p14:sldId id="1228"/>
            <p14:sldId id="1229"/>
            <p14:sldId id="1230"/>
            <p14:sldId id="1231"/>
            <p14:sldId id="1232"/>
          </p14:sldIdLst>
        </p14:section>
        <p14:section name="Day 2 Agenda" id="{FD22986F-60D1-4769-92FF-6DD569A85887}">
          <p14:sldIdLst>
            <p14:sldId id="1233"/>
          </p14:sldIdLst>
        </p14:section>
        <p14:section name="6:Mappings" id="{73C16BC5-2B1A-4D29-A411-7E9F60C4DA43}">
          <p14:sldIdLst>
            <p14:sldId id="1234"/>
            <p14:sldId id="1235"/>
            <p14:sldId id="1236"/>
            <p14:sldId id="1237"/>
            <p14:sldId id="1238"/>
            <p14:sldId id="1239"/>
            <p14:sldId id="1240"/>
            <p14:sldId id="1241"/>
            <p14:sldId id="1242"/>
            <p14:sldId id="1243"/>
            <p14:sldId id="1244"/>
            <p14:sldId id="1245"/>
            <p14:sldId id="1246"/>
            <p14:sldId id="1247"/>
            <p14:sldId id="1248"/>
            <p14:sldId id="1249"/>
            <p14:sldId id="1250"/>
          </p14:sldIdLst>
        </p14:section>
        <p14:section name="7: ES DSL" id="{31A61B25-A733-4631-BA35-8EB72996EC2B}">
          <p14:sldIdLst>
            <p14:sldId id="1251"/>
            <p14:sldId id="1252"/>
            <p14:sldId id="1253"/>
            <p14:sldId id="1254"/>
            <p14:sldId id="1255"/>
            <p14:sldId id="1256"/>
            <p14:sldId id="1257"/>
            <p14:sldId id="1258"/>
            <p14:sldId id="1259"/>
            <p14:sldId id="1260"/>
            <p14:sldId id="1261"/>
            <p14:sldId id="1262"/>
            <p14:sldId id="1263"/>
            <p14:sldId id="1264"/>
            <p14:sldId id="1265"/>
            <p14:sldId id="1266"/>
            <p14:sldId id="1267"/>
            <p14:sldId id="1268"/>
            <p14:sldId id="1269"/>
            <p14:sldId id="1270"/>
            <p14:sldId id="1271"/>
            <p14:sldId id="1272"/>
            <p14:sldId id="1273"/>
            <p14:sldId id="1274"/>
            <p14:sldId id="1275"/>
            <p14:sldId id="1276"/>
            <p14:sldId id="1277"/>
            <p14:sldId id="1278"/>
            <p14:sldId id="1279"/>
            <p14:sldId id="1280"/>
            <p14:sldId id="1281"/>
          </p14:sldIdLst>
        </p14:section>
        <p14:section name="8: Suggesters" id="{ECE98576-BBCB-4828-88BE-0BDFF40E8924}">
          <p14:sldIdLst>
            <p14:sldId id="1282"/>
            <p14:sldId id="1283"/>
            <p14:sldId id="1284"/>
            <p14:sldId id="1285"/>
            <p14:sldId id="1286"/>
            <p14:sldId id="1287"/>
            <p14:sldId id="1288"/>
            <p14:sldId id="1289"/>
            <p14:sldId id="1290"/>
            <p14:sldId id="1291"/>
            <p14:sldId id="1292"/>
            <p14:sldId id="1293"/>
            <p14:sldId id="1294"/>
            <p14:sldId id="1295"/>
            <p14:sldId id="1296"/>
            <p14:sldId id="1297"/>
            <p14:sldId id="1298"/>
            <p14:sldId id="1299"/>
            <p14:sldId id="1300"/>
            <p14:sldId id="1301"/>
          </p14:sldIdLst>
        </p14:section>
        <p14:section name="9:Aggregations" id="{13DA31D9-6500-4C4B-A54A-91A2242DD9F7}">
          <p14:sldIdLst>
            <p14:sldId id="1302"/>
            <p14:sldId id="1303"/>
            <p14:sldId id="1304"/>
            <p14:sldId id="1305"/>
            <p14:sldId id="1306"/>
            <p14:sldId id="1307"/>
            <p14:sldId id="1308"/>
            <p14:sldId id="1309"/>
            <p14:sldId id="1310"/>
            <p14:sldId id="1311"/>
            <p14:sldId id="1312"/>
            <p14:sldId id="1313"/>
            <p14:sldId id="1314"/>
            <p14:sldId id="1315"/>
            <p14:sldId id="1316"/>
            <p14:sldId id="1317"/>
            <p14:sldId id="1318"/>
            <p14:sldId id="1319"/>
            <p14:sldId id="1320"/>
            <p14:sldId id="1321"/>
            <p14:sldId id="1322"/>
            <p14:sldId id="1323"/>
            <p14:sldId id="1324"/>
            <p14:sldId id="1325"/>
            <p14:sldId id="1326"/>
            <p14:sldId id="1327"/>
            <p14:sldId id="1328"/>
            <p14:sldId id="1329"/>
            <p14:sldId id="1330"/>
            <p14:sldId id="1331"/>
            <p14:sldId id="1332"/>
            <p14:sldId id="1333"/>
            <p14:sldId id="1334"/>
            <p14:sldId id="1335"/>
            <p14:sldId id="1336"/>
            <p14:sldId id="1337"/>
            <p14:sldId id="1338"/>
          </p14:sldIdLst>
        </p14:section>
        <p14:section name="10:Bringing it all together" id="{EA2303AA-5968-43C4-9512-3FD0F08F03D5}">
          <p14:sldIdLst>
            <p14:sldId id="1114"/>
            <p14:sldId id="1115"/>
            <p14:sldId id="1116"/>
            <p14:sldId id="1117"/>
            <p14:sldId id="1118"/>
            <p14:sldId id="1119"/>
            <p14:sldId id="1120"/>
            <p14:sldId id="1121"/>
            <p14:sldId id="1122"/>
            <p14:sldId id="1123"/>
            <p14:sldId id="1124"/>
            <p14:sldId id="1125"/>
            <p14:sldId id="1126"/>
            <p14:sldId id="1127"/>
            <p14:sldId id="1128"/>
            <p14:sldId id="1129"/>
            <p14:sldId id="1130"/>
            <p14:sldId id="1131"/>
            <p14:sldId id="1132"/>
            <p14:sldId id="1133"/>
            <p14:sldId id="979"/>
            <p14:sldId id="1100"/>
            <p14:sldId id="1112"/>
            <p14:sldId id="1113"/>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04F6"/>
    <a:srgbClr val="2174FB"/>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3" autoAdjust="0"/>
    <p:restoredTop sz="81128" autoAdjust="0"/>
  </p:normalViewPr>
  <p:slideViewPr>
    <p:cSldViewPr>
      <p:cViewPr varScale="1">
        <p:scale>
          <a:sx n="22" d="100"/>
          <a:sy n="22" d="100"/>
        </p:scale>
        <p:origin x="-1320" y="-112"/>
      </p:cViewPr>
      <p:guideLst>
        <p:guide orient="horz" pos="2160"/>
        <p:guide pos="2880"/>
      </p:guideLst>
    </p:cSldViewPr>
  </p:slideViewPr>
  <p:outlineViewPr>
    <p:cViewPr>
      <p:scale>
        <a:sx n="33" d="100"/>
        <a:sy n="33" d="100"/>
      </p:scale>
      <p:origin x="0" y="-13374"/>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 r:id="rId72" collapse="1"/>
      <p:sld r:id="rId73" collapse="1"/>
      <p:sld r:id="rId74" collapse="1"/>
      <p:sld r:id="rId75" collapse="1"/>
      <p:sld r:id="rId76" collapse="1"/>
      <p:sld r:id="rId77" collapse="1"/>
      <p:sld r:id="rId78" collapse="1"/>
      <p:sld r:id="rId79" collapse="1"/>
      <p:sld r:id="rId80" collapse="1"/>
      <p:sld r:id="rId81" collapse="1"/>
      <p:sld r:id="rId82" collapse="1"/>
      <p:sld r:id="rId83" collapse="1"/>
      <p:sld r:id="rId84" collapse="1"/>
      <p:sld r:id="rId85" collapse="1"/>
      <p:sld r:id="rId86" collapse="1"/>
      <p:sld r:id="rId87" collapse="1"/>
      <p:sld r:id="rId88" collapse="1"/>
      <p:sld r:id="rId89" collapse="1"/>
      <p:sld r:id="rId90" collapse="1"/>
      <p:sld r:id="rId91" collapse="1"/>
      <p:sld r:id="rId92" collapse="1"/>
      <p:sld r:id="rId93" collapse="1"/>
      <p:sld r:id="rId94" collapse="1"/>
      <p:sld r:id="rId95" collapse="1"/>
      <p:sld r:id="rId96" collapse="1"/>
      <p:sld r:id="rId97" collapse="1"/>
      <p:sld r:id="rId98" collapse="1"/>
      <p:sld r:id="rId99" collapse="1"/>
      <p:sld r:id="rId100" collapse="1"/>
      <p:sld r:id="rId101" collapse="1"/>
      <p:sld r:id="rId102" collapse="1"/>
      <p:sld r:id="rId103" collapse="1"/>
      <p:sld r:id="rId104" collapse="1"/>
      <p:sld r:id="rId105" collapse="1"/>
      <p:sld r:id="rId106" collapse="1"/>
      <p:sld r:id="rId107" collapse="1"/>
      <p:sld r:id="rId108" collapse="1"/>
      <p:sld r:id="rId109" collapse="1"/>
      <p:sld r:id="rId110" collapse="1"/>
      <p:sld r:id="rId111" collapse="1"/>
      <p:sld r:id="rId112" collapse="1"/>
      <p:sld r:id="rId113" collapse="1"/>
      <p:sld r:id="rId114" collapse="1"/>
      <p:sld r:id="rId115" collapse="1"/>
      <p:sld r:id="rId116" collapse="1"/>
      <p:sld r:id="rId117" collapse="1"/>
      <p:sld r:id="rId118" collapse="1"/>
      <p:sld r:id="rId119" collapse="1"/>
      <p:sld r:id="rId120" collapse="1"/>
      <p:sld r:id="rId121" collapse="1"/>
      <p:sld r:id="rId122" collapse="1"/>
      <p:sld r:id="rId123" collapse="1"/>
      <p:sld r:id="rId124" collapse="1"/>
      <p:sld r:id="rId125" collapse="1"/>
      <p:sld r:id="rId126" collapse="1"/>
      <p:sld r:id="rId127" collapse="1"/>
      <p:sld r:id="rId128" collapse="1"/>
      <p:sld r:id="rId129" collapse="1"/>
      <p:sld r:id="rId130" collapse="1"/>
      <p:sld r:id="rId131" collapse="1"/>
      <p:sld r:id="rId132" collapse="1"/>
      <p:sld r:id="rId133" collapse="1"/>
      <p:sld r:id="rId134" collapse="1"/>
      <p:sld r:id="rId135" collapse="1"/>
      <p:sld r:id="rId136" collapse="1"/>
      <p:sld r:id="rId137" collapse="1"/>
      <p:sld r:id="rId138" collapse="1"/>
      <p:sld r:id="rId139" collapse="1"/>
      <p:sld r:id="rId140" collapse="1"/>
      <p:sld r:id="rId141" collapse="1"/>
      <p:sld r:id="rId142" collapse="1"/>
      <p:sld r:id="rId143" collapse="1"/>
      <p:sld r:id="rId144" collapse="1"/>
      <p:sld r:id="rId145" collapse="1"/>
      <p:sld r:id="rId146" collapse="1"/>
      <p:sld r:id="rId147" collapse="1"/>
      <p:sld r:id="rId148" collapse="1"/>
      <p:sld r:id="rId149" collapse="1"/>
      <p:sld r:id="rId150" collapse="1"/>
      <p:sld r:id="rId151" collapse="1"/>
      <p:sld r:id="rId152" collapse="1"/>
      <p:sld r:id="rId153" collapse="1"/>
      <p:sld r:id="rId154" collapse="1"/>
      <p:sld r:id="rId155" collapse="1"/>
      <p:sld r:id="rId156" collapse="1"/>
    </p:sldLst>
  </p:outlineViewPr>
  <p:notesTextViewPr>
    <p:cViewPr>
      <p:scale>
        <a:sx n="1" d="1"/>
        <a:sy n="1" d="1"/>
      </p:scale>
      <p:origin x="0" y="0"/>
    </p:cViewPr>
  </p:notesTextViewPr>
  <p:sorterViewPr>
    <p:cViewPr>
      <p:scale>
        <a:sx n="100" d="100"/>
        <a:sy n="100" d="100"/>
      </p:scale>
      <p:origin x="0" y="-15258"/>
    </p:cViewPr>
  </p:sorterViewPr>
  <p:notesViewPr>
    <p:cSldViewPr>
      <p:cViewPr varScale="1">
        <p:scale>
          <a:sx n="84" d="100"/>
          <a:sy n="84" d="100"/>
        </p:scale>
        <p:origin x="3636" y="90"/>
      </p:cViewPr>
      <p:guideLst/>
    </p:cSldViewPr>
  </p:notesViewPr>
  <p:gridSpacing cx="76200" cy="76200"/>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notesMaster" Target="notesMasters/notesMaster1.xml"/><Relationship Id="rId239" Type="http://schemas.openxmlformats.org/officeDocument/2006/relationships/printerSettings" Target="printerSettings/printerSettings1.bin"/><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presProps" Target="presProps.xml"/><Relationship Id="rId241" Type="http://schemas.openxmlformats.org/officeDocument/2006/relationships/viewProps" Target="viewProps.xml"/><Relationship Id="rId242" Type="http://schemas.openxmlformats.org/officeDocument/2006/relationships/theme" Target="theme/theme1.xml"/><Relationship Id="rId243"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_rels/viewProps.xml.rels><?xml version="1.0" encoding="UTF-8" standalone="yes"?>
<Relationships xmlns="http://schemas.openxmlformats.org/package/2006/relationships"><Relationship Id="rId142" Type="http://schemas.openxmlformats.org/officeDocument/2006/relationships/slide" Target="slides/slide206.xml"/><Relationship Id="rId143" Type="http://schemas.openxmlformats.org/officeDocument/2006/relationships/slide" Target="slides/slide207.xml"/><Relationship Id="rId144" Type="http://schemas.openxmlformats.org/officeDocument/2006/relationships/slide" Target="slides/slide208.xml"/><Relationship Id="rId145" Type="http://schemas.openxmlformats.org/officeDocument/2006/relationships/slide" Target="slides/slide209.xml"/><Relationship Id="rId146" Type="http://schemas.openxmlformats.org/officeDocument/2006/relationships/slide" Target="slides/slide210.xml"/><Relationship Id="rId147" Type="http://schemas.openxmlformats.org/officeDocument/2006/relationships/slide" Target="slides/slide213.xml"/><Relationship Id="rId148" Type="http://schemas.openxmlformats.org/officeDocument/2006/relationships/slide" Target="slides/slide214.xml"/><Relationship Id="rId149" Type="http://schemas.openxmlformats.org/officeDocument/2006/relationships/slide" Target="slides/slide215.xml"/><Relationship Id="rId40" Type="http://schemas.openxmlformats.org/officeDocument/2006/relationships/slide" Target="slides/slide96.xml"/><Relationship Id="rId41" Type="http://schemas.openxmlformats.org/officeDocument/2006/relationships/slide" Target="slides/slide97.xml"/><Relationship Id="rId42" Type="http://schemas.openxmlformats.org/officeDocument/2006/relationships/slide" Target="slides/slide98.xml"/><Relationship Id="rId43" Type="http://schemas.openxmlformats.org/officeDocument/2006/relationships/slide" Target="slides/slide99.xml"/><Relationship Id="rId44" Type="http://schemas.openxmlformats.org/officeDocument/2006/relationships/slide" Target="slides/slide100.xml"/><Relationship Id="rId45" Type="http://schemas.openxmlformats.org/officeDocument/2006/relationships/slide" Target="slides/slide101.xml"/><Relationship Id="rId46" Type="http://schemas.openxmlformats.org/officeDocument/2006/relationships/slide" Target="slides/slide102.xml"/><Relationship Id="rId47" Type="http://schemas.openxmlformats.org/officeDocument/2006/relationships/slide" Target="slides/slide103.xml"/><Relationship Id="rId48" Type="http://schemas.openxmlformats.org/officeDocument/2006/relationships/slide" Target="slides/slide104.xml"/><Relationship Id="rId49" Type="http://schemas.openxmlformats.org/officeDocument/2006/relationships/slide" Target="slides/slide107.xml"/><Relationship Id="rId80" Type="http://schemas.openxmlformats.org/officeDocument/2006/relationships/slide" Target="slides/slide140.xml"/><Relationship Id="rId81" Type="http://schemas.openxmlformats.org/officeDocument/2006/relationships/slide" Target="slides/slide141.xml"/><Relationship Id="rId82" Type="http://schemas.openxmlformats.org/officeDocument/2006/relationships/slide" Target="slides/slide142.xml"/><Relationship Id="rId83" Type="http://schemas.openxmlformats.org/officeDocument/2006/relationships/slide" Target="slides/slide143.xml"/><Relationship Id="rId84" Type="http://schemas.openxmlformats.org/officeDocument/2006/relationships/slide" Target="slides/slide144.xml"/><Relationship Id="rId85" Type="http://schemas.openxmlformats.org/officeDocument/2006/relationships/slide" Target="slides/slide145.xml"/><Relationship Id="rId86" Type="http://schemas.openxmlformats.org/officeDocument/2006/relationships/slide" Target="slides/slide146.xml"/><Relationship Id="rId87" Type="http://schemas.openxmlformats.org/officeDocument/2006/relationships/slide" Target="slides/slide147.xml"/><Relationship Id="rId88" Type="http://schemas.openxmlformats.org/officeDocument/2006/relationships/slide" Target="slides/slide148.xml"/><Relationship Id="rId89" Type="http://schemas.openxmlformats.org/officeDocument/2006/relationships/slide" Target="slides/slide149.xml"/><Relationship Id="rId110" Type="http://schemas.openxmlformats.org/officeDocument/2006/relationships/slide" Target="slides/slide172.xml"/><Relationship Id="rId111" Type="http://schemas.openxmlformats.org/officeDocument/2006/relationships/slide" Target="slides/slide173.xml"/><Relationship Id="rId112" Type="http://schemas.openxmlformats.org/officeDocument/2006/relationships/slide" Target="slides/slide176.xml"/><Relationship Id="rId113" Type="http://schemas.openxmlformats.org/officeDocument/2006/relationships/slide" Target="slides/slide177.xml"/><Relationship Id="rId114" Type="http://schemas.openxmlformats.org/officeDocument/2006/relationships/slide" Target="slides/slide178.xml"/><Relationship Id="rId115" Type="http://schemas.openxmlformats.org/officeDocument/2006/relationships/slide" Target="slides/slide179.xml"/><Relationship Id="rId116" Type="http://schemas.openxmlformats.org/officeDocument/2006/relationships/slide" Target="slides/slide180.xml"/><Relationship Id="rId117" Type="http://schemas.openxmlformats.org/officeDocument/2006/relationships/slide" Target="slides/slide181.xml"/><Relationship Id="rId118" Type="http://schemas.openxmlformats.org/officeDocument/2006/relationships/slide" Target="slides/slide182.xml"/><Relationship Id="rId119" Type="http://schemas.openxmlformats.org/officeDocument/2006/relationships/slide" Target="slides/slide183.xml"/><Relationship Id="rId150" Type="http://schemas.openxmlformats.org/officeDocument/2006/relationships/slide" Target="slides/slide216.xml"/><Relationship Id="rId151" Type="http://schemas.openxmlformats.org/officeDocument/2006/relationships/slide" Target="slides/slide217.xml"/><Relationship Id="rId152" Type="http://schemas.openxmlformats.org/officeDocument/2006/relationships/slide" Target="slides/slide218.xml"/><Relationship Id="rId10" Type="http://schemas.openxmlformats.org/officeDocument/2006/relationships/slide" Target="slides/slide28.xml"/><Relationship Id="rId11" Type="http://schemas.openxmlformats.org/officeDocument/2006/relationships/slide" Target="slides/slide29.xml"/><Relationship Id="rId12" Type="http://schemas.openxmlformats.org/officeDocument/2006/relationships/slide" Target="slides/slide51.xml"/><Relationship Id="rId13" Type="http://schemas.openxmlformats.org/officeDocument/2006/relationships/slide" Target="slides/slide52.xml"/><Relationship Id="rId14" Type="http://schemas.openxmlformats.org/officeDocument/2006/relationships/slide" Target="slides/slide68.xml"/><Relationship Id="rId15" Type="http://schemas.openxmlformats.org/officeDocument/2006/relationships/slide" Target="slides/slide69.xml"/><Relationship Id="rId16" Type="http://schemas.openxmlformats.org/officeDocument/2006/relationships/slide" Target="slides/slide70.xml"/><Relationship Id="rId17" Type="http://schemas.openxmlformats.org/officeDocument/2006/relationships/slide" Target="slides/slide71.xml"/><Relationship Id="rId18" Type="http://schemas.openxmlformats.org/officeDocument/2006/relationships/slide" Target="slides/slide72.xml"/><Relationship Id="rId19" Type="http://schemas.openxmlformats.org/officeDocument/2006/relationships/slide" Target="slides/slide73.xml"/><Relationship Id="rId153" Type="http://schemas.openxmlformats.org/officeDocument/2006/relationships/slide" Target="slides/slide219.xml"/><Relationship Id="rId154" Type="http://schemas.openxmlformats.org/officeDocument/2006/relationships/slide" Target="slides/slide233.xml"/><Relationship Id="rId155" Type="http://schemas.openxmlformats.org/officeDocument/2006/relationships/slide" Target="slides/slide235.xml"/><Relationship Id="rId156" Type="http://schemas.openxmlformats.org/officeDocument/2006/relationships/slide" Target="slides/slide236.xml"/><Relationship Id="rId50" Type="http://schemas.openxmlformats.org/officeDocument/2006/relationships/slide" Target="slides/slide108.xml"/><Relationship Id="rId51" Type="http://schemas.openxmlformats.org/officeDocument/2006/relationships/slide" Target="slides/slide109.xml"/><Relationship Id="rId52" Type="http://schemas.openxmlformats.org/officeDocument/2006/relationships/slide" Target="slides/slide110.xml"/><Relationship Id="rId53" Type="http://schemas.openxmlformats.org/officeDocument/2006/relationships/slide" Target="slides/slide111.xml"/><Relationship Id="rId54" Type="http://schemas.openxmlformats.org/officeDocument/2006/relationships/slide" Target="slides/slide112.xml"/><Relationship Id="rId55" Type="http://schemas.openxmlformats.org/officeDocument/2006/relationships/slide" Target="slides/slide113.xml"/><Relationship Id="rId56" Type="http://schemas.openxmlformats.org/officeDocument/2006/relationships/slide" Target="slides/slide114.xml"/><Relationship Id="rId57" Type="http://schemas.openxmlformats.org/officeDocument/2006/relationships/slide" Target="slides/slide115.xml"/><Relationship Id="rId58" Type="http://schemas.openxmlformats.org/officeDocument/2006/relationships/slide" Target="slides/slide116.xml"/><Relationship Id="rId59" Type="http://schemas.openxmlformats.org/officeDocument/2006/relationships/slide" Target="slides/slide117.xml"/><Relationship Id="rId90" Type="http://schemas.openxmlformats.org/officeDocument/2006/relationships/slide" Target="slides/slide150.xml"/><Relationship Id="rId91" Type="http://schemas.openxmlformats.org/officeDocument/2006/relationships/slide" Target="slides/slide151.xml"/><Relationship Id="rId92" Type="http://schemas.openxmlformats.org/officeDocument/2006/relationships/slide" Target="slides/slide152.xml"/><Relationship Id="rId93" Type="http://schemas.openxmlformats.org/officeDocument/2006/relationships/slide" Target="slides/slide153.xml"/><Relationship Id="rId94" Type="http://schemas.openxmlformats.org/officeDocument/2006/relationships/slide" Target="slides/slide156.xml"/><Relationship Id="rId95" Type="http://schemas.openxmlformats.org/officeDocument/2006/relationships/slide" Target="slides/slide157.xml"/><Relationship Id="rId96" Type="http://schemas.openxmlformats.org/officeDocument/2006/relationships/slide" Target="slides/slide158.xml"/><Relationship Id="rId97" Type="http://schemas.openxmlformats.org/officeDocument/2006/relationships/slide" Target="slides/slide159.xml"/><Relationship Id="rId98" Type="http://schemas.openxmlformats.org/officeDocument/2006/relationships/slide" Target="slides/slide160.xml"/><Relationship Id="rId99" Type="http://schemas.openxmlformats.org/officeDocument/2006/relationships/slide" Target="slides/slide161.xml"/><Relationship Id="rId120" Type="http://schemas.openxmlformats.org/officeDocument/2006/relationships/slide" Target="slides/slide184.xml"/><Relationship Id="rId121" Type="http://schemas.openxmlformats.org/officeDocument/2006/relationships/slide" Target="slides/slide185.xml"/><Relationship Id="rId122" Type="http://schemas.openxmlformats.org/officeDocument/2006/relationships/slide" Target="slides/slide186.xml"/><Relationship Id="rId123" Type="http://schemas.openxmlformats.org/officeDocument/2006/relationships/slide" Target="slides/slide187.xml"/><Relationship Id="rId124" Type="http://schemas.openxmlformats.org/officeDocument/2006/relationships/slide" Target="slides/slide188.xml"/><Relationship Id="rId125" Type="http://schemas.openxmlformats.org/officeDocument/2006/relationships/slide" Target="slides/slide189.xml"/><Relationship Id="rId126" Type="http://schemas.openxmlformats.org/officeDocument/2006/relationships/slide" Target="slides/slide190.xml"/><Relationship Id="rId127" Type="http://schemas.openxmlformats.org/officeDocument/2006/relationships/slide" Target="slides/slide191.xml"/><Relationship Id="rId128" Type="http://schemas.openxmlformats.org/officeDocument/2006/relationships/slide" Target="slides/slide192.xml"/><Relationship Id="rId129" Type="http://schemas.openxmlformats.org/officeDocument/2006/relationships/slide" Target="slides/slide193.xml"/><Relationship Id="rId20" Type="http://schemas.openxmlformats.org/officeDocument/2006/relationships/slide" Target="slides/slide74.xml"/><Relationship Id="rId21" Type="http://schemas.openxmlformats.org/officeDocument/2006/relationships/slide" Target="slides/slide75.xml"/><Relationship Id="rId22" Type="http://schemas.openxmlformats.org/officeDocument/2006/relationships/slide" Target="slides/slide76.xml"/><Relationship Id="rId23" Type="http://schemas.openxmlformats.org/officeDocument/2006/relationships/slide" Target="slides/slide77.xml"/><Relationship Id="rId24" Type="http://schemas.openxmlformats.org/officeDocument/2006/relationships/slide" Target="slides/slide78.xml"/><Relationship Id="rId25" Type="http://schemas.openxmlformats.org/officeDocument/2006/relationships/slide" Target="slides/slide79.xml"/><Relationship Id="rId26" Type="http://schemas.openxmlformats.org/officeDocument/2006/relationships/slide" Target="slides/slide80.xml"/><Relationship Id="rId27" Type="http://schemas.openxmlformats.org/officeDocument/2006/relationships/slide" Target="slides/slide81.xml"/><Relationship Id="rId28" Type="http://schemas.openxmlformats.org/officeDocument/2006/relationships/slide" Target="slides/slide82.xml"/><Relationship Id="rId29" Type="http://schemas.openxmlformats.org/officeDocument/2006/relationships/slide" Target="slides/slide83.xml"/><Relationship Id="rId60" Type="http://schemas.openxmlformats.org/officeDocument/2006/relationships/slide" Target="slides/slide118.xml"/><Relationship Id="rId61" Type="http://schemas.openxmlformats.org/officeDocument/2006/relationships/slide" Target="slides/slide119.xml"/><Relationship Id="rId62" Type="http://schemas.openxmlformats.org/officeDocument/2006/relationships/slide" Target="slides/slide120.xml"/><Relationship Id="rId63" Type="http://schemas.openxmlformats.org/officeDocument/2006/relationships/slide" Target="slides/slide121.xml"/><Relationship Id="rId64" Type="http://schemas.openxmlformats.org/officeDocument/2006/relationships/slide" Target="slides/slide122.xml"/><Relationship Id="rId65" Type="http://schemas.openxmlformats.org/officeDocument/2006/relationships/slide" Target="slides/slide125.xml"/><Relationship Id="rId66" Type="http://schemas.openxmlformats.org/officeDocument/2006/relationships/slide" Target="slides/slide126.xml"/><Relationship Id="rId67" Type="http://schemas.openxmlformats.org/officeDocument/2006/relationships/slide" Target="slides/slide127.xml"/><Relationship Id="rId68" Type="http://schemas.openxmlformats.org/officeDocument/2006/relationships/slide" Target="slides/slide128.xml"/><Relationship Id="rId69" Type="http://schemas.openxmlformats.org/officeDocument/2006/relationships/slide" Target="slides/slide129.xml"/><Relationship Id="rId130" Type="http://schemas.openxmlformats.org/officeDocument/2006/relationships/slide" Target="slides/slide194.xml"/><Relationship Id="rId131" Type="http://schemas.openxmlformats.org/officeDocument/2006/relationships/slide" Target="slides/slide195.xml"/><Relationship Id="rId132" Type="http://schemas.openxmlformats.org/officeDocument/2006/relationships/slide" Target="slides/slide196.xml"/><Relationship Id="rId133" Type="http://schemas.openxmlformats.org/officeDocument/2006/relationships/slide" Target="slides/slide197.xml"/><Relationship Id="rId134" Type="http://schemas.openxmlformats.org/officeDocument/2006/relationships/slide" Target="slides/slide198.xml"/><Relationship Id="rId135" Type="http://schemas.openxmlformats.org/officeDocument/2006/relationships/slide" Target="slides/slide199.xml"/><Relationship Id="rId136" Type="http://schemas.openxmlformats.org/officeDocument/2006/relationships/slide" Target="slides/slide200.xml"/><Relationship Id="rId137" Type="http://schemas.openxmlformats.org/officeDocument/2006/relationships/slide" Target="slides/slide201.xml"/><Relationship Id="rId138" Type="http://schemas.openxmlformats.org/officeDocument/2006/relationships/slide" Target="slides/slide202.xml"/><Relationship Id="rId139" Type="http://schemas.openxmlformats.org/officeDocument/2006/relationships/slide" Target="slides/slide203.xml"/><Relationship Id="rId30" Type="http://schemas.openxmlformats.org/officeDocument/2006/relationships/slide" Target="slides/slide84.xml"/><Relationship Id="rId31" Type="http://schemas.openxmlformats.org/officeDocument/2006/relationships/slide" Target="slides/slide85.xml"/><Relationship Id="rId32" Type="http://schemas.openxmlformats.org/officeDocument/2006/relationships/slide" Target="slides/slide86.xml"/><Relationship Id="rId33" Type="http://schemas.openxmlformats.org/officeDocument/2006/relationships/slide" Target="slides/slide89.xml"/><Relationship Id="rId34" Type="http://schemas.openxmlformats.org/officeDocument/2006/relationships/slide" Target="slides/slide90.xml"/><Relationship Id="rId35" Type="http://schemas.openxmlformats.org/officeDocument/2006/relationships/slide" Target="slides/slide91.xml"/><Relationship Id="rId36" Type="http://schemas.openxmlformats.org/officeDocument/2006/relationships/slide" Target="slides/slide92.xml"/><Relationship Id="rId37" Type="http://schemas.openxmlformats.org/officeDocument/2006/relationships/slide" Target="slides/slide93.xml"/><Relationship Id="rId38" Type="http://schemas.openxmlformats.org/officeDocument/2006/relationships/slide" Target="slides/slide94.xml"/><Relationship Id="rId39" Type="http://schemas.openxmlformats.org/officeDocument/2006/relationships/slide" Target="slides/slide95.xml"/><Relationship Id="rId70" Type="http://schemas.openxmlformats.org/officeDocument/2006/relationships/slide" Target="slides/slide130.xml"/><Relationship Id="rId71" Type="http://schemas.openxmlformats.org/officeDocument/2006/relationships/slide" Target="slides/slide131.xml"/><Relationship Id="rId72" Type="http://schemas.openxmlformats.org/officeDocument/2006/relationships/slide" Target="slides/slide132.xml"/><Relationship Id="rId73" Type="http://schemas.openxmlformats.org/officeDocument/2006/relationships/slide" Target="slides/slide133.xml"/><Relationship Id="rId74" Type="http://schemas.openxmlformats.org/officeDocument/2006/relationships/slide" Target="slides/slide134.xml"/><Relationship Id="rId75" Type="http://schemas.openxmlformats.org/officeDocument/2006/relationships/slide" Target="slides/slide135.xml"/><Relationship Id="rId76" Type="http://schemas.openxmlformats.org/officeDocument/2006/relationships/slide" Target="slides/slide136.xml"/><Relationship Id="rId77" Type="http://schemas.openxmlformats.org/officeDocument/2006/relationships/slide" Target="slides/slide137.xml"/><Relationship Id="rId78" Type="http://schemas.openxmlformats.org/officeDocument/2006/relationships/slide" Target="slides/slide138.xml"/><Relationship Id="rId79" Type="http://schemas.openxmlformats.org/officeDocument/2006/relationships/slide" Target="slides/slide139.xml"/><Relationship Id="rId1" Type="http://schemas.openxmlformats.org/officeDocument/2006/relationships/slide" Target="slides/slide1.xml"/><Relationship Id="rId2" Type="http://schemas.openxmlformats.org/officeDocument/2006/relationships/slide" Target="slides/slide2.xml"/><Relationship Id="rId3" Type="http://schemas.openxmlformats.org/officeDocument/2006/relationships/slide" Target="slides/slide3.xml"/><Relationship Id="rId4" Type="http://schemas.openxmlformats.org/officeDocument/2006/relationships/slide" Target="slides/slide4.xml"/><Relationship Id="rId100" Type="http://schemas.openxmlformats.org/officeDocument/2006/relationships/slide" Target="slides/slide162.xml"/><Relationship Id="rId101" Type="http://schemas.openxmlformats.org/officeDocument/2006/relationships/slide" Target="slides/slide163.xml"/><Relationship Id="rId102" Type="http://schemas.openxmlformats.org/officeDocument/2006/relationships/slide" Target="slides/slide164.xml"/><Relationship Id="rId103" Type="http://schemas.openxmlformats.org/officeDocument/2006/relationships/slide" Target="slides/slide165.xml"/><Relationship Id="rId104" Type="http://schemas.openxmlformats.org/officeDocument/2006/relationships/slide" Target="slides/slide166.xml"/><Relationship Id="rId105" Type="http://schemas.openxmlformats.org/officeDocument/2006/relationships/slide" Target="slides/slide167.xml"/><Relationship Id="rId106" Type="http://schemas.openxmlformats.org/officeDocument/2006/relationships/slide" Target="slides/slide168.xml"/><Relationship Id="rId107" Type="http://schemas.openxmlformats.org/officeDocument/2006/relationships/slide" Target="slides/slide169.xml"/><Relationship Id="rId108" Type="http://schemas.openxmlformats.org/officeDocument/2006/relationships/slide" Target="slides/slide170.xml"/><Relationship Id="rId109" Type="http://schemas.openxmlformats.org/officeDocument/2006/relationships/slide" Target="slides/slide171.xml"/><Relationship Id="rId5" Type="http://schemas.openxmlformats.org/officeDocument/2006/relationships/slide" Target="slides/slide5.xml"/><Relationship Id="rId6" Type="http://schemas.openxmlformats.org/officeDocument/2006/relationships/slide" Target="slides/slide6.xml"/><Relationship Id="rId7" Type="http://schemas.openxmlformats.org/officeDocument/2006/relationships/slide" Target="slides/slide7.xml"/><Relationship Id="rId8" Type="http://schemas.openxmlformats.org/officeDocument/2006/relationships/slide" Target="slides/slide8.xml"/><Relationship Id="rId9" Type="http://schemas.openxmlformats.org/officeDocument/2006/relationships/slide" Target="slides/slide9.xml"/><Relationship Id="rId140" Type="http://schemas.openxmlformats.org/officeDocument/2006/relationships/slide" Target="slides/slide204.xml"/><Relationship Id="rId141" Type="http://schemas.openxmlformats.org/officeDocument/2006/relationships/slide" Target="slides/slide2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D9CAA5-0DE5-46A4-8E94-F5F50AD1781B}" type="datetimeFigureOut">
              <a:rPr lang="en-US" smtClean="0"/>
              <a:pPr/>
              <a:t>1/10/17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3624548-D917-478E-B5F8-24D5AE7A4FDC}" type="slidenum">
              <a:rPr lang="en-US" smtClean="0"/>
              <a:pPr/>
              <a:t>‹#›</a:t>
            </a:fld>
            <a:endParaRPr lang="en-US"/>
          </a:p>
        </p:txBody>
      </p:sp>
    </p:spTree>
    <p:extLst>
      <p:ext uri="{BB962C8B-B14F-4D97-AF65-F5344CB8AC3E}">
        <p14:creationId xmlns:p14="http://schemas.microsoft.com/office/powerpoint/2010/main" val="4141138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21.xml.rels><?xml version="1.0" encoding="UTF-8" standalone="yes"?>
<Relationships xmlns="http://schemas.openxmlformats.org/package/2006/relationships"><Relationship Id="rId11" Type="http://schemas.openxmlformats.org/officeDocument/2006/relationships/hyperlink" Target="http://www.elasticsearch.org/guide/reference/index-modules/analysis/porterstem-tokenfilter.html" TargetMode="External"/><Relationship Id="rId12" Type="http://schemas.openxmlformats.org/officeDocument/2006/relationships/hyperlink" Target="http://www.elasticsearch.org/guide/reference/index-modules/analysis/snowball-tokenfilter.html" TargetMode="External"/><Relationship Id="rId13" Type="http://schemas.openxmlformats.org/officeDocument/2006/relationships/hyperlink" Target="http://www.elasticsearch.org/guide/reference/index-modules/analysis/kstem-tokenfilter.html" TargetMode="External"/><Relationship Id="rId1" Type="http://schemas.openxmlformats.org/officeDocument/2006/relationships/notesMaster" Target="../notesMasters/notesMaster1.xml"/><Relationship Id="rId2" Type="http://schemas.openxmlformats.org/officeDocument/2006/relationships/slide" Target="../slides/slide95.xml"/><Relationship Id="rId3" Type="http://schemas.openxmlformats.org/officeDocument/2006/relationships/hyperlink" Target="http://www.elasticsearch.org/guide/reference/index-modules/analysis/htmlstrip-charfilter.html" TargetMode="External"/><Relationship Id="rId4" Type="http://schemas.openxmlformats.org/officeDocument/2006/relationships/hyperlink" Target="http://www.elasticsearch.org/guide/reference/index-modules/analysis/standard-tokenizer.html" TargetMode="External"/><Relationship Id="rId5" Type="http://schemas.openxmlformats.org/officeDocument/2006/relationships/hyperlink" Target="http://www.elasticsearch.org/guide/reference/index-modules/analysis/whitespace-tokenizer.html" TargetMode="External"/><Relationship Id="rId6" Type="http://schemas.openxmlformats.org/officeDocument/2006/relationships/hyperlink" Target="http://www.elasticsearch.org/guide/reference/index-modules/analysis/ngram-tokenizer.html" TargetMode="External"/><Relationship Id="rId7" Type="http://schemas.openxmlformats.org/officeDocument/2006/relationships/hyperlink" Target="http://www.elasticsearch.org/guide/reference/index-modules/analysis/standard-analyzer.html" TargetMode="External"/><Relationship Id="rId8" Type="http://schemas.openxmlformats.org/officeDocument/2006/relationships/hyperlink" Target="http://www.elasticsearch.org/guide/reference/index-modules/analysis/standard-tokenfilter.html" TargetMode="External"/><Relationship Id="rId9" Type="http://schemas.openxmlformats.org/officeDocument/2006/relationships/hyperlink" Target="http://www.elasticsearch.org/guide/reference/index-modules/analysis/lowercase-tokenfilter.html" TargetMode="External"/><Relationship Id="rId10" Type="http://schemas.openxmlformats.org/officeDocument/2006/relationships/hyperlink" Target="http://www.elasticsearch.org/guide/reference/index-modules/analysis/stop-tokenfilter.html"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4.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7.xml"/></Relationships>
</file>

<file path=ppt/notesSlides/_rels/notesSlide64.xml.rels><?xml version="1.0" encoding="UTF-8" standalone="yes"?>
<Relationships xmlns="http://schemas.openxmlformats.org/package/2006/relationships"><Relationship Id="rId11" Type="http://schemas.openxmlformats.org/officeDocument/2006/relationships/hyperlink" Target="http://www.elasticsearch.org/guide/en/elasticsearch/reference/current/cluster-nodes-shutdown.html%23_rolling_restart_of_nodes_full_cluster_restart" TargetMode="External"/><Relationship Id="rId12" Type="http://schemas.openxmlformats.org/officeDocument/2006/relationships/hyperlink" Target="http://blog.qbox.io/launching-and-scaling-elasticsearch" TargetMode="External"/><Relationship Id="rId13" Type="http://schemas.openxmlformats.org/officeDocument/2006/relationships/hyperlink" Target="http://blog.qbox.io/how-to-quick-and-easy-resizing-of-your-elasticsearch-cluster" TargetMode="External"/><Relationship Id="rId14" Type="http://schemas.openxmlformats.org/officeDocument/2006/relationships/hyperlink" Target="https://support.qbox.io/hc/en-us/articles/204426730-Choosing-a-size-for-nodes" TargetMode="External"/><Relationship Id="rId1" Type="http://schemas.openxmlformats.org/officeDocument/2006/relationships/notesMaster" Target="../notesMasters/notesMaster1.xml"/><Relationship Id="rId2" Type="http://schemas.openxmlformats.org/officeDocument/2006/relationships/slide" Target="../slides/slide229.xml"/><Relationship Id="rId3" Type="http://schemas.openxmlformats.org/officeDocument/2006/relationships/hyperlink" Target="http://blog.qbox.io/optimizing-elasticsearch-how-many-shards-per-index" TargetMode="External"/><Relationship Id="rId4" Type="http://schemas.openxmlformats.org/officeDocument/2006/relationships/hyperlink" Target="http://www.elasticsearch.org/guide/en/elasticsearch/reference/current/cluster-update-settings.html" TargetMode="External"/><Relationship Id="rId5" Type="http://schemas.openxmlformats.org/officeDocument/2006/relationships/hyperlink" Target="http://blog.qbox.io/provisioning-a-qbox-elasticsearch-cluster" TargetMode="External"/><Relationship Id="rId6" Type="http://schemas.openxmlformats.org/officeDocument/2006/relationships/hyperlink" Target="http://blog.qbox.io/tools-for-monitoring-elasticsearch-performance" TargetMode="External"/><Relationship Id="rId7" Type="http://schemas.openxmlformats.org/officeDocument/2006/relationships/hyperlink" Target="http://blog.qbox.io/elasticsearch-admin-interface-kopf-available-on-qbox" TargetMode="External"/><Relationship Id="rId8" Type="http://schemas.openxmlformats.org/officeDocument/2006/relationships/hyperlink" Target="http://blog.qbox.io/automatic-cluster-alerting" TargetMode="External"/><Relationship Id="rId9" Type="http://schemas.openxmlformats.org/officeDocument/2006/relationships/hyperlink" Target="http://blog.qbox.io/two-way-intercom" TargetMode="External"/><Relationship Id="rId10" Type="http://schemas.openxmlformats.org/officeDocument/2006/relationships/hyperlink" Target="http://blog.qbox.io/troubleshooting-in-elasticsearch" TargetMode="External"/></Relationships>
</file>

<file path=ppt/notesSlides/_rels/notesSlide65.xml.rels><?xml version="1.0" encoding="UTF-8" standalone="yes"?>
<Relationships xmlns="http://schemas.openxmlformats.org/package/2006/relationships"><Relationship Id="rId11" Type="http://schemas.openxmlformats.org/officeDocument/2006/relationships/hyperlink" Target="http://www.elasticsearch.org/guide/en/elasticsearch/reference/current/cluster-nodes-shutdown.html%23_rolling_restart_of_nodes_full_cluster_restart" TargetMode="External"/><Relationship Id="rId12" Type="http://schemas.openxmlformats.org/officeDocument/2006/relationships/hyperlink" Target="http://blog.qbox.io/launching-and-scaling-elasticsearch" TargetMode="External"/><Relationship Id="rId13" Type="http://schemas.openxmlformats.org/officeDocument/2006/relationships/hyperlink" Target="http://blog.qbox.io/how-to-quick-and-easy-resizing-of-your-elasticsearch-cluster" TargetMode="External"/><Relationship Id="rId14" Type="http://schemas.openxmlformats.org/officeDocument/2006/relationships/hyperlink" Target="https://support.qbox.io/hc/en-us/articles/204426730-Choosing-a-size-for-nodes" TargetMode="External"/><Relationship Id="rId1" Type="http://schemas.openxmlformats.org/officeDocument/2006/relationships/notesMaster" Target="../notesMasters/notesMaster1.xml"/><Relationship Id="rId2" Type="http://schemas.openxmlformats.org/officeDocument/2006/relationships/slide" Target="../slides/slide230.xml"/><Relationship Id="rId3" Type="http://schemas.openxmlformats.org/officeDocument/2006/relationships/hyperlink" Target="http://blog.qbox.io/optimizing-elasticsearch-how-many-shards-per-index" TargetMode="External"/><Relationship Id="rId4" Type="http://schemas.openxmlformats.org/officeDocument/2006/relationships/hyperlink" Target="http://www.elasticsearch.org/guide/en/elasticsearch/reference/current/cluster-update-settings.html" TargetMode="External"/><Relationship Id="rId5" Type="http://schemas.openxmlformats.org/officeDocument/2006/relationships/hyperlink" Target="http://blog.qbox.io/provisioning-a-qbox-elasticsearch-cluster" TargetMode="External"/><Relationship Id="rId6" Type="http://schemas.openxmlformats.org/officeDocument/2006/relationships/hyperlink" Target="http://blog.qbox.io/tools-for-monitoring-elasticsearch-performance" TargetMode="External"/><Relationship Id="rId7" Type="http://schemas.openxmlformats.org/officeDocument/2006/relationships/hyperlink" Target="http://blog.qbox.io/elasticsearch-admin-interface-kopf-available-on-qbox" TargetMode="External"/><Relationship Id="rId8" Type="http://schemas.openxmlformats.org/officeDocument/2006/relationships/hyperlink" Target="http://blog.qbox.io/automatic-cluster-alerting" TargetMode="External"/><Relationship Id="rId9" Type="http://schemas.openxmlformats.org/officeDocument/2006/relationships/hyperlink" Target="http://blog.qbox.io/two-way-intercom" TargetMode="External"/><Relationship Id="rId10" Type="http://schemas.openxmlformats.org/officeDocument/2006/relationships/hyperlink" Target="http://blog.qbox.io/troubleshooting-in-elasticsearch" TargetMode="External"/></Relationships>
</file>

<file path=ppt/notesSlides/_rels/notesSlide66.xml.rels><?xml version="1.0" encoding="UTF-8" standalone="yes"?>
<Relationships xmlns="http://schemas.openxmlformats.org/package/2006/relationships"><Relationship Id="rId11" Type="http://schemas.openxmlformats.org/officeDocument/2006/relationships/hyperlink" Target="http://www.elasticsearch.org/guide/en/elasticsearch/reference/current/cluster-nodes-shutdown.html%23_rolling_restart_of_nodes_full_cluster_restart" TargetMode="External"/><Relationship Id="rId12" Type="http://schemas.openxmlformats.org/officeDocument/2006/relationships/hyperlink" Target="http://blog.qbox.io/launching-and-scaling-elasticsearch" TargetMode="External"/><Relationship Id="rId13" Type="http://schemas.openxmlformats.org/officeDocument/2006/relationships/hyperlink" Target="http://blog.qbox.io/how-to-quick-and-easy-resizing-of-your-elasticsearch-cluster" TargetMode="External"/><Relationship Id="rId14" Type="http://schemas.openxmlformats.org/officeDocument/2006/relationships/hyperlink" Target="https://support.qbox.io/hc/en-us/articles/204426730-Choosing-a-size-for-nodes" TargetMode="External"/><Relationship Id="rId1" Type="http://schemas.openxmlformats.org/officeDocument/2006/relationships/notesMaster" Target="../notesMasters/notesMaster1.xml"/><Relationship Id="rId2" Type="http://schemas.openxmlformats.org/officeDocument/2006/relationships/slide" Target="../slides/slide231.xml"/><Relationship Id="rId3" Type="http://schemas.openxmlformats.org/officeDocument/2006/relationships/hyperlink" Target="http://blog.qbox.io/optimizing-elasticsearch-how-many-shards-per-index" TargetMode="External"/><Relationship Id="rId4" Type="http://schemas.openxmlformats.org/officeDocument/2006/relationships/hyperlink" Target="http://www.elasticsearch.org/guide/en/elasticsearch/reference/current/cluster-update-settings.html" TargetMode="External"/><Relationship Id="rId5" Type="http://schemas.openxmlformats.org/officeDocument/2006/relationships/hyperlink" Target="http://blog.qbox.io/provisioning-a-qbox-elasticsearch-cluster" TargetMode="External"/><Relationship Id="rId6" Type="http://schemas.openxmlformats.org/officeDocument/2006/relationships/hyperlink" Target="http://blog.qbox.io/tools-for-monitoring-elasticsearch-performance" TargetMode="External"/><Relationship Id="rId7" Type="http://schemas.openxmlformats.org/officeDocument/2006/relationships/hyperlink" Target="http://blog.qbox.io/elasticsearch-admin-interface-kopf-available-on-qbox" TargetMode="External"/><Relationship Id="rId8" Type="http://schemas.openxmlformats.org/officeDocument/2006/relationships/hyperlink" Target="http://blog.qbox.io/automatic-cluster-alerting" TargetMode="External"/><Relationship Id="rId9" Type="http://schemas.openxmlformats.org/officeDocument/2006/relationships/hyperlink" Target="http://blog.qbox.io/two-way-intercom" TargetMode="External"/><Relationship Id="rId10" Type="http://schemas.openxmlformats.org/officeDocument/2006/relationships/hyperlink" Target="http://blog.qbox.io/troubleshooting-in-elasticsearch" TargetMode="External"/></Relationships>
</file>

<file path=ppt/notesSlides/_rels/notesSlide67.xml.rels><?xml version="1.0" encoding="UTF-8" standalone="yes"?>
<Relationships xmlns="http://schemas.openxmlformats.org/package/2006/relationships"><Relationship Id="rId11" Type="http://schemas.openxmlformats.org/officeDocument/2006/relationships/hyperlink" Target="http://www.elasticsearch.org/guide/en/elasticsearch/reference/current/cluster-nodes-shutdown.html%23_rolling_restart_of_nodes_full_cluster_restart" TargetMode="External"/><Relationship Id="rId12" Type="http://schemas.openxmlformats.org/officeDocument/2006/relationships/hyperlink" Target="http://blog.qbox.io/launching-and-scaling-elasticsearch" TargetMode="External"/><Relationship Id="rId13" Type="http://schemas.openxmlformats.org/officeDocument/2006/relationships/hyperlink" Target="http://blog.qbox.io/how-to-quick-and-easy-resizing-of-your-elasticsearch-cluster" TargetMode="External"/><Relationship Id="rId14" Type="http://schemas.openxmlformats.org/officeDocument/2006/relationships/hyperlink" Target="https://support.qbox.io/hc/en-us/articles/204426730-Choosing-a-size-for-nodes" TargetMode="External"/><Relationship Id="rId1" Type="http://schemas.openxmlformats.org/officeDocument/2006/relationships/notesMaster" Target="../notesMasters/notesMaster1.xml"/><Relationship Id="rId2" Type="http://schemas.openxmlformats.org/officeDocument/2006/relationships/slide" Target="../slides/slide232.xml"/><Relationship Id="rId3" Type="http://schemas.openxmlformats.org/officeDocument/2006/relationships/hyperlink" Target="http://blog.qbox.io/optimizing-elasticsearch-how-many-shards-per-index" TargetMode="External"/><Relationship Id="rId4" Type="http://schemas.openxmlformats.org/officeDocument/2006/relationships/hyperlink" Target="http://www.elasticsearch.org/guide/en/elasticsearch/reference/current/cluster-update-settings.html" TargetMode="External"/><Relationship Id="rId5" Type="http://schemas.openxmlformats.org/officeDocument/2006/relationships/hyperlink" Target="http://blog.qbox.io/provisioning-a-qbox-elasticsearch-cluster" TargetMode="External"/><Relationship Id="rId6" Type="http://schemas.openxmlformats.org/officeDocument/2006/relationships/hyperlink" Target="http://blog.qbox.io/tools-for-monitoring-elasticsearch-performance" TargetMode="External"/><Relationship Id="rId7" Type="http://schemas.openxmlformats.org/officeDocument/2006/relationships/hyperlink" Target="http://blog.qbox.io/elasticsearch-admin-interface-kopf-available-on-qbox" TargetMode="External"/><Relationship Id="rId8" Type="http://schemas.openxmlformats.org/officeDocument/2006/relationships/hyperlink" Target="http://blog.qbox.io/automatic-cluster-alerting" TargetMode="External"/><Relationship Id="rId9" Type="http://schemas.openxmlformats.org/officeDocument/2006/relationships/hyperlink" Target="http://blog.qbox.io/two-way-intercom" TargetMode="External"/><Relationship Id="rId10" Type="http://schemas.openxmlformats.org/officeDocument/2006/relationships/hyperlink" Target="http://blog.qbox.io/troubleshooting-in-elasticsearch"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curl -XGET 'localhost:9200/_cat/</a:t>
            </a:r>
            <a:r>
              <a:rPr lang="en-US" sz="1200" kern="1200" dirty="0" err="1" smtClean="0">
                <a:solidFill>
                  <a:schemeClr val="tx1"/>
                </a:solidFill>
                <a:latin typeface="+mn-lt"/>
                <a:ea typeface="+mn-ea"/>
                <a:cs typeface="+mn-cs"/>
              </a:rPr>
              <a:t>health?v&amp;pretty</a:t>
            </a:r>
            <a:r>
              <a:rPr lang="en-US" sz="1200" kern="120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26</a:t>
            </a:fld>
            <a:endParaRPr lang="en-US"/>
          </a:p>
        </p:txBody>
      </p:sp>
    </p:spTree>
    <p:extLst>
      <p:ext uri="{BB962C8B-B14F-4D97-AF65-F5344CB8AC3E}">
        <p14:creationId xmlns:p14="http://schemas.microsoft.com/office/powerpoint/2010/main" val="26780389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59</a:t>
            </a:fld>
            <a:endParaRPr lang="en-US"/>
          </a:p>
        </p:txBody>
      </p:sp>
    </p:spTree>
    <p:extLst>
      <p:ext uri="{BB962C8B-B14F-4D97-AF65-F5344CB8AC3E}">
        <p14:creationId xmlns:p14="http://schemas.microsoft.com/office/powerpoint/2010/main" val="3415927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60</a:t>
            </a:fld>
            <a:endParaRPr lang="en-US"/>
          </a:p>
        </p:txBody>
      </p:sp>
    </p:spTree>
    <p:extLst>
      <p:ext uri="{BB962C8B-B14F-4D97-AF65-F5344CB8AC3E}">
        <p14:creationId xmlns:p14="http://schemas.microsoft.com/office/powerpoint/2010/main" val="6365551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61</a:t>
            </a:fld>
            <a:endParaRPr lang="en-US"/>
          </a:p>
        </p:txBody>
      </p:sp>
    </p:spTree>
    <p:extLst>
      <p:ext uri="{BB962C8B-B14F-4D97-AF65-F5344CB8AC3E}">
        <p14:creationId xmlns:p14="http://schemas.microsoft.com/office/powerpoint/2010/main" val="3353523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62</a:t>
            </a:fld>
            <a:endParaRPr lang="en-US"/>
          </a:p>
        </p:txBody>
      </p:sp>
    </p:spTree>
    <p:extLst>
      <p:ext uri="{BB962C8B-B14F-4D97-AF65-F5344CB8AC3E}">
        <p14:creationId xmlns:p14="http://schemas.microsoft.com/office/powerpoint/2010/main" val="6630037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63</a:t>
            </a:fld>
            <a:endParaRPr lang="en-US"/>
          </a:p>
        </p:txBody>
      </p:sp>
    </p:spTree>
    <p:extLst>
      <p:ext uri="{BB962C8B-B14F-4D97-AF65-F5344CB8AC3E}">
        <p14:creationId xmlns:p14="http://schemas.microsoft.com/office/powerpoint/2010/main" val="206505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64</a:t>
            </a:fld>
            <a:endParaRPr lang="en-US"/>
          </a:p>
        </p:txBody>
      </p:sp>
    </p:spTree>
    <p:extLst>
      <p:ext uri="{BB962C8B-B14F-4D97-AF65-F5344CB8AC3E}">
        <p14:creationId xmlns:p14="http://schemas.microsoft.com/office/powerpoint/2010/main" val="15811064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err="1"/>
              <a:t>Elasticsearch</a:t>
            </a:r>
            <a:r>
              <a:rPr lang="en-US" dirty="0"/>
              <a:t> allows us to merge many requests into one package. This package can be sent as a single request. What's more, we are not limited to having a single type of request in the so called bulk – we can mix different types of operations together, which include:</a:t>
            </a:r>
          </a:p>
          <a:p>
            <a:r>
              <a:rPr lang="en-US" dirty="0"/>
              <a:t>Adding or replacing the existing documents in the index (index)</a:t>
            </a:r>
          </a:p>
          <a:p>
            <a:r>
              <a:rPr lang="en-US" dirty="0"/>
              <a:t>Removing documents from the index (delete)</a:t>
            </a:r>
          </a:p>
          <a:p>
            <a:r>
              <a:rPr lang="en-US" dirty="0"/>
              <a:t>Adding new documents into the index when there is no other definition of the document in the index (create)</a:t>
            </a:r>
          </a:p>
          <a:p>
            <a:r>
              <a:rPr lang="en-US" dirty="0"/>
              <a:t>Modifying the documents or creating new ones if the document doesn't exist (update)</a:t>
            </a:r>
          </a:p>
          <a:p>
            <a:r>
              <a:rPr lang="en-US" dirty="0"/>
              <a:t>The format of the request was chosen for processing efficiency. It assumes that every line of the request contains a JSON object with the description of the operation followed by the second line with a document – another JSON object itself. We can treat the first line as a kind of information line and the second as the data line. The exception to this rule is the delete operation, which contains only the information line, because the document is not needed. Let's look at the following example:</a:t>
            </a:r>
          </a:p>
          <a:p>
            <a:r>
              <a:rPr lang="en-US" dirty="0"/>
              <a:t>{ "index": { "_index": "</a:t>
            </a:r>
            <a:r>
              <a:rPr lang="en-US" dirty="0" err="1"/>
              <a:t>addr</a:t>
            </a:r>
            <a:r>
              <a:rPr lang="en-US" dirty="0"/>
              <a:t>", "_type": "contact", "_id": 1 }} { "name": "Fyodor Dostoevsky", "country": "RU" } { "create": { "_index": "</a:t>
            </a:r>
            <a:r>
              <a:rPr lang="en-US" dirty="0" err="1"/>
              <a:t>addr</a:t>
            </a:r>
            <a:r>
              <a:rPr lang="en-US" dirty="0"/>
              <a:t>", "_type": "contact", "_id": 2 }} { "name": "Erich Maria Remarque", "country": "DE" } { "create": { "_index": "</a:t>
            </a:r>
            <a:r>
              <a:rPr lang="en-US" dirty="0" err="1"/>
              <a:t>addr</a:t>
            </a:r>
            <a:r>
              <a:rPr lang="en-US" dirty="0"/>
              <a:t>", "_type": "contact", "_id": 2 }} { "name": "Joseph Heller", "country": "US" } { "delete": { "_index": "</a:t>
            </a:r>
            <a:r>
              <a:rPr lang="en-US" dirty="0" err="1"/>
              <a:t>addr</a:t>
            </a:r>
            <a:r>
              <a:rPr lang="en-US" dirty="0"/>
              <a:t>", "_type": "contact", "_id": 4 }} { "delete": { "_index": "</a:t>
            </a:r>
            <a:r>
              <a:rPr lang="en-US" dirty="0" err="1"/>
              <a:t>addr</a:t>
            </a:r>
            <a:r>
              <a:rPr lang="en-US" dirty="0"/>
              <a:t>", "_type": "contact", "_id": 1 }}</a:t>
            </a:r>
          </a:p>
          <a:p>
            <a:r>
              <a:rPr lang="en-US" dirty="0"/>
              <a:t>It is very important that every document or action description is placed in one line (ended by a newline character). This means that the document cannot be pretty-printed. There is a default limitation on </a:t>
            </a:r>
            <a:r>
              <a:rPr lang="en-US" dirty="0" err="1"/>
              <a:t>thesize</a:t>
            </a:r>
            <a:r>
              <a:rPr lang="en-US" dirty="0"/>
              <a:t> of the bulk indexing file, which is set to 100 megabytes and can be changed by specifying </a:t>
            </a:r>
            <a:r>
              <a:rPr lang="en-US" dirty="0" err="1"/>
              <a:t>thehttp.max_content_length</a:t>
            </a:r>
            <a:r>
              <a:rPr lang="en-US" dirty="0"/>
              <a:t> property in the </a:t>
            </a:r>
            <a:r>
              <a:rPr lang="en-US" dirty="0" err="1"/>
              <a:t>Elasticsearch</a:t>
            </a:r>
            <a:r>
              <a:rPr lang="en-US" dirty="0"/>
              <a:t> configuration file. This lets us avoid issues with possible request timeouts and memory problems when dealing with requests that are too large.</a:t>
            </a:r>
          </a:p>
        </p:txBody>
      </p:sp>
      <p:sp>
        <p:nvSpPr>
          <p:cNvPr id="4" name="Slide Number Placeholder 3"/>
          <p:cNvSpPr>
            <a:spLocks noGrp="1"/>
          </p:cNvSpPr>
          <p:nvPr>
            <p:ph type="sldNum" sz="quarter" idx="10"/>
          </p:nvPr>
        </p:nvSpPr>
        <p:spPr/>
        <p:txBody>
          <a:bodyPr/>
          <a:lstStyle/>
          <a:p>
            <a:fld id="{B3624548-D917-478E-B5F8-24D5AE7A4FDC}" type="slidenum">
              <a:rPr lang="en-US" smtClean="0"/>
              <a:pPr/>
              <a:t>65</a:t>
            </a:fld>
            <a:endParaRPr lang="en-US"/>
          </a:p>
        </p:txBody>
      </p:sp>
    </p:spTree>
    <p:extLst>
      <p:ext uri="{BB962C8B-B14F-4D97-AF65-F5344CB8AC3E}">
        <p14:creationId xmlns:p14="http://schemas.microsoft.com/office/powerpoint/2010/main" val="21901936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Character filters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First, the string is passed through any character filters in turn. Their job is to tidy up the string before tokenization. A character filter could be used to strip out HTML, or to convert &amp; characters to the word and.</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Tokenizer</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Next, the string is tokenized into individual terms by a </a:t>
            </a:r>
            <a:r>
              <a:rPr lang="en-US" dirty="0" err="1" smtClean="0"/>
              <a:t>tokenizer</a:t>
            </a:r>
            <a:r>
              <a:rPr lang="en-US" dirty="0" smtClean="0"/>
              <a:t>. A simple </a:t>
            </a:r>
            <a:r>
              <a:rPr lang="en-US" dirty="0" err="1" smtClean="0"/>
              <a:t>tokenizer</a:t>
            </a:r>
            <a:r>
              <a:rPr lang="en-US" dirty="0" smtClean="0"/>
              <a:t> might split the text into terms whenever it encounters whitespace or punctuation.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Token filters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Last, each term is passed through any token filters in turn, which can change terms (for example, lowercasing Quick), remove terms (for example, </a:t>
            </a:r>
            <a:r>
              <a:rPr lang="en-US" dirty="0" err="1" smtClean="0"/>
              <a:t>stopwords</a:t>
            </a:r>
            <a:r>
              <a:rPr lang="en-US" dirty="0" smtClean="0"/>
              <a:t> such as a, and, the) or add terms (for example, synonyms like jump and leap).</a:t>
            </a:r>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91</a:t>
            </a:fld>
            <a:endParaRPr lang="en-US"/>
          </a:p>
        </p:txBody>
      </p:sp>
    </p:spTree>
    <p:extLst>
      <p:ext uri="{BB962C8B-B14F-4D97-AF65-F5344CB8AC3E}">
        <p14:creationId xmlns:p14="http://schemas.microsoft.com/office/powerpoint/2010/main" val="37373558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Character filters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First, the string is passed through any character filters in turn. Their job is to tidy up the string before tokenization. A character filter could be used to strip out HTML, or to convert &amp; characters to the word and.</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Tokenizer</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Next, the string is tokenized into individual terms by a </a:t>
            </a:r>
            <a:r>
              <a:rPr lang="en-US" dirty="0" err="1" smtClean="0"/>
              <a:t>tokenizer</a:t>
            </a:r>
            <a:r>
              <a:rPr lang="en-US" dirty="0" smtClean="0"/>
              <a:t>. A simple </a:t>
            </a:r>
            <a:r>
              <a:rPr lang="en-US" dirty="0" err="1" smtClean="0"/>
              <a:t>tokenizer</a:t>
            </a:r>
            <a:r>
              <a:rPr lang="en-US" dirty="0" smtClean="0"/>
              <a:t> might split the text into terms whenever it encounters whitespace or punctuation.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Token filters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Last, each term is passed through any token filters in turn, which can change terms (for example, lowercasing Quick), remove terms (for example, </a:t>
            </a:r>
            <a:r>
              <a:rPr lang="en-US" dirty="0" err="1" smtClean="0"/>
              <a:t>stopwords</a:t>
            </a:r>
            <a:r>
              <a:rPr lang="en-US" dirty="0" smtClean="0"/>
              <a:t> such as a, and, the) or add terms (for example, synonyms like jump and leap).</a:t>
            </a:r>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92</a:t>
            </a:fld>
            <a:endParaRPr lang="en-US"/>
          </a:p>
        </p:txBody>
      </p:sp>
    </p:spTree>
    <p:extLst>
      <p:ext uri="{BB962C8B-B14F-4D97-AF65-F5344CB8AC3E}">
        <p14:creationId xmlns:p14="http://schemas.microsoft.com/office/powerpoint/2010/main" val="37373558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Putting scoring aside for a moment, the first step is to find matches. Since humans don’t always use the same exact words to describe something, the words need to be massaged a bit to normalize case and remove suffixes such as -</a:t>
            </a:r>
            <a:r>
              <a:rPr lang="en-US" dirty="0" err="1" smtClean="0"/>
              <a:t>ed</a:t>
            </a:r>
            <a:r>
              <a:rPr lang="en-US" dirty="0" smtClean="0"/>
              <a:t> or -</a:t>
            </a:r>
            <a:r>
              <a:rPr lang="en-US" dirty="0" err="1" smtClean="0"/>
              <a:t>ing</a:t>
            </a:r>
            <a:r>
              <a:rPr lang="en-US" dirty="0" smtClean="0"/>
              <a:t>. This massaging is called analysis, and it is performed on both the documents being searched and the search query itself.</a:t>
            </a:r>
          </a:p>
          <a:p>
            <a:endParaRPr lang="en-US" dirty="0" smtClean="0"/>
          </a:p>
          <a:p>
            <a:r>
              <a:rPr lang="en-US" dirty="0" smtClean="0"/>
              <a:t>Analyzing a lot of documents takes time, so it is usually done up front. This process is called indexing. Analyzed documents are stored in a format that is efficient for searching, called an index.</a:t>
            </a:r>
          </a:p>
          <a:p>
            <a:endParaRPr lang="en-US" dirty="0" smtClean="0"/>
          </a:p>
          <a:p>
            <a:r>
              <a:rPr lang="en-US" dirty="0" smtClean="0"/>
              <a:t>Consider a document that contains the word “Searching”. An analyzer might lowercase the word and remove the -</a:t>
            </a:r>
            <a:r>
              <a:rPr lang="en-US" dirty="0" err="1" smtClean="0"/>
              <a:t>ing</a:t>
            </a:r>
            <a:r>
              <a:rPr lang="en-US" dirty="0" smtClean="0"/>
              <a:t> suffix, leaving just “search”. This analyzed term is what gets stored in the index. Later, a user might come along and search for the word “searched”. The query is similarly analyzed, yielding “search” as the search term. This term matches the previously-indexed document, so the document is returned to the user.</a:t>
            </a:r>
          </a:p>
          <a:p>
            <a:endParaRPr lang="en-US" dirty="0" smtClean="0"/>
          </a:p>
          <a:p>
            <a:r>
              <a:rPr lang="en-US" dirty="0" smtClean="0"/>
              <a:t>For all of this to work, the analyzer used during indexing and the analyzer used on the query must be compatible. If the analyzer used during indexing converts all words to uppercase but the analyzer used on the query converts all words to lowercase, there will never be a match!</a:t>
            </a:r>
          </a:p>
          <a:p>
            <a:endParaRPr lang="en-US" dirty="0" smtClean="0"/>
          </a:p>
          <a:p>
            <a:r>
              <a:rPr lang="en-US" dirty="0" smtClean="0"/>
              <a:t>Fortunately, you don’t have to code up any of this yourself — </a:t>
            </a:r>
            <a:r>
              <a:rPr lang="en-US" dirty="0" err="1" smtClean="0"/>
              <a:t>elasticsearch</a:t>
            </a:r>
            <a:r>
              <a:rPr lang="en-US" dirty="0" smtClean="0"/>
              <a:t> (and the Lucene library it uses under the hood) provides all of this functionality. But as with any tool, and especially a tool as deep as </a:t>
            </a:r>
            <a:r>
              <a:rPr lang="en-US" dirty="0" err="1" smtClean="0"/>
              <a:t>elasticsearch</a:t>
            </a:r>
            <a:r>
              <a:rPr lang="en-US" dirty="0" smtClean="0"/>
              <a:t>, you’ll be able to use it more effectively if you understand how it works.</a:t>
            </a:r>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93</a:t>
            </a:fld>
            <a:endParaRPr lang="en-US"/>
          </a:p>
        </p:txBody>
      </p:sp>
    </p:spTree>
    <p:extLst>
      <p:ext uri="{BB962C8B-B14F-4D97-AF65-F5344CB8AC3E}">
        <p14:creationId xmlns:p14="http://schemas.microsoft.com/office/powerpoint/2010/main" val="2652586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51</a:t>
            </a:fld>
            <a:endParaRPr lang="en-US"/>
          </a:p>
        </p:txBody>
      </p:sp>
    </p:spTree>
    <p:extLst>
      <p:ext uri="{BB962C8B-B14F-4D97-AF65-F5344CB8AC3E}">
        <p14:creationId xmlns:p14="http://schemas.microsoft.com/office/powerpoint/2010/main" val="7482738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Putting scoring aside for a moment, the first step is to find matches. Since humans don’t always use the same exact words to describe something, the words need to be massaged a bit to normalize case and remove suffixes such as -</a:t>
            </a:r>
            <a:r>
              <a:rPr lang="en-US" dirty="0" err="1" smtClean="0"/>
              <a:t>ed</a:t>
            </a:r>
            <a:r>
              <a:rPr lang="en-US" dirty="0" smtClean="0"/>
              <a:t> or -</a:t>
            </a:r>
            <a:r>
              <a:rPr lang="en-US" dirty="0" err="1" smtClean="0"/>
              <a:t>ing</a:t>
            </a:r>
            <a:r>
              <a:rPr lang="en-US" dirty="0" smtClean="0"/>
              <a:t>. This massaging is called analysis, and it is performed on both the documents being searched and the search query itself.</a:t>
            </a:r>
          </a:p>
          <a:p>
            <a:endParaRPr lang="en-US" dirty="0" smtClean="0"/>
          </a:p>
          <a:p>
            <a:r>
              <a:rPr lang="en-US" dirty="0" smtClean="0"/>
              <a:t>Analyzing a lot of documents takes time, so it is usually done up front. This process is called indexing. Analyzed documents are stored in a format that is efficient for searching, called an index.</a:t>
            </a:r>
          </a:p>
          <a:p>
            <a:endParaRPr lang="en-US" dirty="0" smtClean="0"/>
          </a:p>
          <a:p>
            <a:r>
              <a:rPr lang="en-US" dirty="0" smtClean="0"/>
              <a:t>Consider a document that contains the word “Searching”. An analyzer might lowercase the word and remove the -</a:t>
            </a:r>
            <a:r>
              <a:rPr lang="en-US" dirty="0" err="1" smtClean="0"/>
              <a:t>ing</a:t>
            </a:r>
            <a:r>
              <a:rPr lang="en-US" dirty="0" smtClean="0"/>
              <a:t> suffix, leaving just “search”. This analyzed term is what gets stored in the index. Later, a user might come along and search for the word “searched”. The query is similarly analyzed, yielding “search” as the search term. This term matches the previously-indexed document, so the document is returned to the user.</a:t>
            </a:r>
          </a:p>
          <a:p>
            <a:endParaRPr lang="en-US" dirty="0" smtClean="0"/>
          </a:p>
          <a:p>
            <a:r>
              <a:rPr lang="en-US" dirty="0" smtClean="0"/>
              <a:t>For all of this to work, the analyzer used during indexing and the analyzer used on the query must be compatible. If the analyzer used during indexing converts all words to uppercase but the analyzer used on the query converts all words to lowercase, there will never be a match!</a:t>
            </a:r>
          </a:p>
          <a:p>
            <a:endParaRPr lang="en-US" dirty="0" smtClean="0"/>
          </a:p>
          <a:p>
            <a:r>
              <a:rPr lang="en-US" dirty="0" smtClean="0"/>
              <a:t>Fortunately, you don’t have to code up any of this yourself — </a:t>
            </a:r>
            <a:r>
              <a:rPr lang="en-US" dirty="0" err="1" smtClean="0"/>
              <a:t>elasticsearch</a:t>
            </a:r>
            <a:r>
              <a:rPr lang="en-US" dirty="0" smtClean="0"/>
              <a:t> (and the Lucene library it uses under the hood) provides all of this functionality. But as with any tool, and especially a tool as deep as </a:t>
            </a:r>
            <a:r>
              <a:rPr lang="en-US" dirty="0" err="1" smtClean="0"/>
              <a:t>elasticsearch</a:t>
            </a:r>
            <a:r>
              <a:rPr lang="en-US" dirty="0" smtClean="0"/>
              <a:t>, you’ll be able to use it more effectively if you understand how it works.</a:t>
            </a:r>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94</a:t>
            </a:fld>
            <a:endParaRPr lang="en-US"/>
          </a:p>
        </p:txBody>
      </p:sp>
    </p:spTree>
    <p:extLst>
      <p:ext uri="{BB962C8B-B14F-4D97-AF65-F5344CB8AC3E}">
        <p14:creationId xmlns:p14="http://schemas.microsoft.com/office/powerpoint/2010/main" val="31770417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analysis process has three parts. </a:t>
            </a:r>
          </a:p>
          <a:p>
            <a:endParaRPr lang="en-US" dirty="0" smtClean="0"/>
          </a:p>
          <a:p>
            <a:r>
              <a:rPr lang="en-US" sz="1200" b="0" i="0" kern="1200" dirty="0" smtClean="0">
                <a:solidFill>
                  <a:schemeClr val="tx1"/>
                </a:solidFill>
                <a:effectLst/>
                <a:latin typeface="+mn-lt"/>
                <a:ea typeface="+mn-ea"/>
                <a:cs typeface="+mn-cs"/>
              </a:rPr>
              <a:t>First, </a:t>
            </a:r>
            <a:r>
              <a:rPr lang="en-US" sz="1200" b="0" i="1" kern="1200" dirty="0" smtClean="0">
                <a:solidFill>
                  <a:schemeClr val="tx1"/>
                </a:solidFill>
                <a:effectLst/>
                <a:latin typeface="+mn-lt"/>
                <a:ea typeface="+mn-ea"/>
                <a:cs typeface="+mn-cs"/>
              </a:rPr>
              <a:t>character filters</a:t>
            </a:r>
            <a:r>
              <a:rPr lang="en-US" sz="1200" b="0" i="0" kern="1200" dirty="0" smtClean="0">
                <a:solidFill>
                  <a:schemeClr val="tx1"/>
                </a:solidFill>
                <a:effectLst/>
                <a:latin typeface="+mn-lt"/>
                <a:ea typeface="+mn-ea"/>
                <a:cs typeface="+mn-cs"/>
              </a:rPr>
              <a:t> pre-process the raw text to be analyzed. For example, the </a:t>
            </a:r>
            <a:r>
              <a:rPr lang="en-US" sz="1200" b="0" i="0" u="none" strike="noStrike" kern="1200" dirty="0" smtClean="0">
                <a:solidFill>
                  <a:schemeClr val="tx1"/>
                </a:solidFill>
                <a:effectLst/>
                <a:latin typeface="+mn-lt"/>
                <a:ea typeface="+mn-ea"/>
                <a:cs typeface="+mn-cs"/>
                <a:hlinkClick r:id="rId3"/>
              </a:rPr>
              <a:t>HTML Strip</a:t>
            </a:r>
            <a:r>
              <a:rPr lang="en-US" sz="1200" b="0" i="0" kern="1200" dirty="0" smtClean="0">
                <a:solidFill>
                  <a:schemeClr val="tx1"/>
                </a:solidFill>
                <a:effectLst/>
                <a:latin typeface="+mn-lt"/>
                <a:ea typeface="+mn-ea"/>
                <a:cs typeface="+mn-cs"/>
              </a:rPr>
              <a:t> character filter removes HTML.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Next, a </a:t>
            </a:r>
            <a:r>
              <a:rPr lang="en-US" sz="1200" b="0" i="1" kern="1200" dirty="0" smtClean="0">
                <a:solidFill>
                  <a:schemeClr val="tx1"/>
                </a:solidFill>
                <a:effectLst/>
                <a:latin typeface="+mn-lt"/>
                <a:ea typeface="+mn-ea"/>
                <a:cs typeface="+mn-cs"/>
              </a:rPr>
              <a:t>tokenizer</a:t>
            </a:r>
            <a:r>
              <a:rPr lang="en-US" sz="1200" b="0" i="0" kern="1200" dirty="0" smtClean="0">
                <a:solidFill>
                  <a:schemeClr val="tx1"/>
                </a:solidFill>
                <a:effectLst/>
                <a:latin typeface="+mn-lt"/>
                <a:ea typeface="+mn-ea"/>
                <a:cs typeface="+mn-cs"/>
              </a:rPr>
              <a:t> breaks up the pre-processed text into </a:t>
            </a:r>
            <a:r>
              <a:rPr lang="en-US" sz="1200" b="0" i="1" kern="1200" dirty="0" smtClean="0">
                <a:solidFill>
                  <a:schemeClr val="tx1"/>
                </a:solidFill>
                <a:effectLst/>
                <a:latin typeface="+mn-lt"/>
                <a:ea typeface="+mn-ea"/>
                <a:cs typeface="+mn-cs"/>
              </a:rPr>
              <a:t>tokens</a:t>
            </a:r>
            <a:r>
              <a:rPr lang="en-US" sz="1200" b="0" i="0" kern="1200" dirty="0" smtClean="0">
                <a:solidFill>
                  <a:schemeClr val="tx1"/>
                </a:solidFill>
                <a:effectLst/>
                <a:latin typeface="+mn-lt"/>
                <a:ea typeface="+mn-ea"/>
                <a:cs typeface="+mn-cs"/>
              </a:rPr>
              <a:t>. Tokens are usually words, but different tokenizers handle corner cases such as “top-notch” differently. Some tokenizers such as the </a:t>
            </a:r>
            <a:r>
              <a:rPr lang="en-US" sz="1200" b="0" i="0" u="none" strike="noStrike" kern="1200" dirty="0" smtClean="0">
                <a:solidFill>
                  <a:schemeClr val="tx1"/>
                </a:solidFill>
                <a:effectLst/>
                <a:latin typeface="+mn-lt"/>
                <a:ea typeface="+mn-ea"/>
                <a:cs typeface="+mn-cs"/>
                <a:hlinkClick r:id="rId4"/>
              </a:rPr>
              <a:t>Standard</a:t>
            </a:r>
            <a:r>
              <a:rPr lang="en-US" sz="1200" b="0" i="0" kern="1200" dirty="0" smtClean="0">
                <a:solidFill>
                  <a:schemeClr val="tx1"/>
                </a:solidFill>
                <a:effectLst/>
                <a:latin typeface="+mn-lt"/>
                <a:ea typeface="+mn-ea"/>
                <a:cs typeface="+mn-cs"/>
              </a:rPr>
              <a:t> tokenizer consider dashes to be word boundaries, so “top-notch” would be two tokens (“top” and “notch”). Other tokenizers such as </a:t>
            </a:r>
            <a:r>
              <a:rPr lang="en-US" sz="1200" b="0" i="0" kern="1200" dirty="0" err="1" smtClean="0">
                <a:solidFill>
                  <a:schemeClr val="tx1"/>
                </a:solidFill>
                <a:effectLst/>
                <a:latin typeface="+mn-lt"/>
                <a:ea typeface="+mn-ea"/>
                <a:cs typeface="+mn-cs"/>
              </a:rPr>
              <a:t>the</a:t>
            </a:r>
            <a:r>
              <a:rPr lang="en-US" sz="1200" b="0" i="0" u="none" strike="noStrike" kern="1200" dirty="0" err="1" smtClean="0">
                <a:solidFill>
                  <a:schemeClr val="tx1"/>
                </a:solidFill>
                <a:effectLst/>
                <a:latin typeface="+mn-lt"/>
                <a:ea typeface="+mn-ea"/>
                <a:cs typeface="+mn-cs"/>
                <a:hlinkClick r:id="rId5"/>
              </a:rPr>
              <a:t>Whitespace</a:t>
            </a:r>
            <a:r>
              <a:rPr lang="en-US" sz="1200" b="0" i="0" kern="1200" dirty="0" smtClean="0">
                <a:solidFill>
                  <a:schemeClr val="tx1"/>
                </a:solidFill>
                <a:effectLst/>
                <a:latin typeface="+mn-lt"/>
                <a:ea typeface="+mn-ea"/>
                <a:cs typeface="+mn-cs"/>
              </a:rPr>
              <a:t> tokenizer only considers whitespace to be word boundaries, so “top-notch” would be a single token. There are also some unusual tokenizers like the </a:t>
            </a:r>
            <a:r>
              <a:rPr lang="en-US" sz="1200" b="0" i="0" u="none" strike="noStrike" kern="1200" dirty="0" err="1" smtClean="0">
                <a:solidFill>
                  <a:schemeClr val="tx1"/>
                </a:solidFill>
                <a:effectLst/>
                <a:latin typeface="+mn-lt"/>
                <a:ea typeface="+mn-ea"/>
                <a:cs typeface="+mn-cs"/>
                <a:hlinkClick r:id="rId6"/>
              </a:rPr>
              <a:t>NGram</a:t>
            </a:r>
            <a:r>
              <a:rPr lang="en-US" sz="1200" b="0" i="0" kern="1200" dirty="0" err="1" smtClean="0">
                <a:solidFill>
                  <a:schemeClr val="tx1"/>
                </a:solidFill>
                <a:effectLst/>
                <a:latin typeface="+mn-lt"/>
                <a:ea typeface="+mn-ea"/>
                <a:cs typeface="+mn-cs"/>
              </a:rPr>
              <a:t>tokenizer</a:t>
            </a:r>
            <a:r>
              <a:rPr lang="en-US" sz="1200" b="0" i="0" kern="1200" dirty="0" smtClean="0">
                <a:solidFill>
                  <a:schemeClr val="tx1"/>
                </a:solidFill>
                <a:effectLst/>
                <a:latin typeface="+mn-lt"/>
                <a:ea typeface="+mn-ea"/>
                <a:cs typeface="+mn-cs"/>
              </a:rPr>
              <a:t> that generates tokens that are partial words.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Finally, </a:t>
            </a:r>
            <a:r>
              <a:rPr lang="en-US" sz="1200" b="0" i="1" kern="1200" dirty="0" smtClean="0">
                <a:solidFill>
                  <a:schemeClr val="tx1"/>
                </a:solidFill>
                <a:effectLst/>
                <a:latin typeface="+mn-lt"/>
                <a:ea typeface="+mn-ea"/>
                <a:cs typeface="+mn-cs"/>
              </a:rPr>
              <a:t>token filters</a:t>
            </a:r>
            <a:r>
              <a:rPr lang="en-US" sz="1200" b="0" i="0" kern="1200" dirty="0" smtClean="0">
                <a:solidFill>
                  <a:schemeClr val="tx1"/>
                </a:solidFill>
                <a:effectLst/>
                <a:latin typeface="+mn-lt"/>
                <a:ea typeface="+mn-ea"/>
                <a:cs typeface="+mn-cs"/>
              </a:rPr>
              <a:t> perform additional processing on tokens, such as removing suffixes (called </a:t>
            </a:r>
            <a:r>
              <a:rPr lang="en-US" sz="1200" b="0" i="1" kern="1200" dirty="0" smtClean="0">
                <a:solidFill>
                  <a:schemeClr val="tx1"/>
                </a:solidFill>
                <a:effectLst/>
                <a:latin typeface="+mn-lt"/>
                <a:ea typeface="+mn-ea"/>
                <a:cs typeface="+mn-cs"/>
              </a:rPr>
              <a:t>stemming</a:t>
            </a:r>
            <a:r>
              <a:rPr lang="en-US" sz="1200" b="0" i="0" kern="1200" dirty="0" smtClean="0">
                <a:solidFill>
                  <a:schemeClr val="tx1"/>
                </a:solidFill>
                <a:effectLst/>
                <a:latin typeface="+mn-lt"/>
                <a:ea typeface="+mn-ea"/>
                <a:cs typeface="+mn-cs"/>
              </a:rPr>
              <a:t>) and converting characters to lower case. </a:t>
            </a:r>
          </a:p>
          <a:p>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combination of a tokenizer and zero or more filters makes up an analyzer. </a:t>
            </a:r>
            <a:r>
              <a:rPr lang="en-US" sz="1200" b="0" i="0" kern="1200" dirty="0" err="1" smtClean="0">
                <a:solidFill>
                  <a:schemeClr val="tx1"/>
                </a:solidFill>
                <a:effectLst/>
                <a:latin typeface="+mn-lt"/>
                <a:ea typeface="+mn-ea"/>
                <a:cs typeface="+mn-cs"/>
              </a:rPr>
              <a:t>elasticsearch</a:t>
            </a:r>
            <a:r>
              <a:rPr lang="en-US" sz="1200" b="0" i="0" kern="1200" dirty="0" smtClean="0">
                <a:solidFill>
                  <a:schemeClr val="tx1"/>
                </a:solidFill>
                <a:effectLst/>
                <a:latin typeface="+mn-lt"/>
                <a:ea typeface="+mn-ea"/>
                <a:cs typeface="+mn-cs"/>
              </a:rPr>
              <a:t> ships with a few analyzers built-in. The </a:t>
            </a:r>
            <a:r>
              <a:rPr lang="en-US" sz="1200" b="0" i="0" u="none" strike="noStrike" kern="1200" dirty="0" smtClean="0">
                <a:solidFill>
                  <a:schemeClr val="tx1"/>
                </a:solidFill>
                <a:effectLst/>
                <a:latin typeface="+mn-lt"/>
                <a:ea typeface="+mn-ea"/>
                <a:cs typeface="+mn-cs"/>
                <a:hlinkClick r:id="rId7"/>
              </a:rPr>
              <a:t>Standard</a:t>
            </a:r>
            <a:r>
              <a:rPr lang="en-US" sz="1200" b="0" i="0" kern="1200" dirty="0" smtClean="0">
                <a:solidFill>
                  <a:schemeClr val="tx1"/>
                </a:solidFill>
                <a:effectLst/>
                <a:latin typeface="+mn-lt"/>
                <a:ea typeface="+mn-ea"/>
                <a:cs typeface="+mn-cs"/>
              </a:rPr>
              <a:t> analyzer, which consists of a </a:t>
            </a:r>
            <a:r>
              <a:rPr lang="en-US" sz="1200" b="0" i="0" u="none" strike="noStrike" kern="1200" dirty="0" smtClean="0">
                <a:solidFill>
                  <a:schemeClr val="tx1"/>
                </a:solidFill>
                <a:effectLst/>
                <a:latin typeface="+mn-lt"/>
                <a:ea typeface="+mn-ea"/>
                <a:cs typeface="+mn-cs"/>
                <a:hlinkClick r:id="rId4"/>
              </a:rPr>
              <a:t>Standard</a:t>
            </a:r>
            <a:r>
              <a:rPr lang="en-US" sz="1200" b="0" i="0" kern="1200" dirty="0" smtClean="0">
                <a:solidFill>
                  <a:schemeClr val="tx1"/>
                </a:solidFill>
                <a:effectLst/>
                <a:latin typeface="+mn-lt"/>
                <a:ea typeface="+mn-ea"/>
                <a:cs typeface="+mn-cs"/>
              </a:rPr>
              <a:t> tokenizer and the </a:t>
            </a:r>
            <a:r>
              <a:rPr lang="en-US" sz="1200" b="0" i="0" u="none" strike="noStrike" kern="1200" dirty="0" smtClean="0">
                <a:solidFill>
                  <a:schemeClr val="tx1"/>
                </a:solidFill>
                <a:effectLst/>
                <a:latin typeface="+mn-lt"/>
                <a:ea typeface="+mn-ea"/>
                <a:cs typeface="+mn-cs"/>
                <a:hlinkClick r:id="rId8"/>
              </a:rPr>
              <a:t>Standard</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9"/>
              </a:rPr>
              <a:t>Lowercase</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10"/>
              </a:rPr>
              <a:t>Stop</a:t>
            </a:r>
            <a:r>
              <a:rPr lang="en-US" sz="1200" b="0" i="0" kern="1200" dirty="0" smtClean="0">
                <a:solidFill>
                  <a:schemeClr val="tx1"/>
                </a:solidFill>
                <a:effectLst/>
                <a:latin typeface="+mn-lt"/>
                <a:ea typeface="+mn-ea"/>
                <a:cs typeface="+mn-cs"/>
              </a:rPr>
              <a:t> token filters, is used by default.</a:t>
            </a:r>
          </a:p>
          <a:p>
            <a:pPr fontAlgn="base"/>
            <a:r>
              <a:rPr lang="en-US" sz="1200" b="0" i="0" kern="1200" dirty="0" smtClean="0">
                <a:solidFill>
                  <a:schemeClr val="tx1"/>
                </a:solidFill>
                <a:effectLst/>
                <a:latin typeface="+mn-lt"/>
                <a:ea typeface="+mn-ea"/>
                <a:cs typeface="+mn-cs"/>
              </a:rPr>
              <a:t>Analyzers can do more complex manipulations to achieve better results. For example, an analyzer might use a token filter to spell check words or introduce synonyms so that searching for “</a:t>
            </a:r>
            <a:r>
              <a:rPr lang="en-US" sz="1200" b="0" i="0" kern="1200" dirty="0" err="1" smtClean="0">
                <a:solidFill>
                  <a:schemeClr val="tx1"/>
                </a:solidFill>
                <a:effectLst/>
                <a:latin typeface="+mn-lt"/>
                <a:ea typeface="+mn-ea"/>
                <a:cs typeface="+mn-cs"/>
              </a:rPr>
              <a:t>saerch</a:t>
            </a:r>
            <a:r>
              <a:rPr lang="en-US" sz="1200" b="0" i="0" kern="1200" dirty="0" smtClean="0">
                <a:solidFill>
                  <a:schemeClr val="tx1"/>
                </a:solidFill>
                <a:effectLst/>
                <a:latin typeface="+mn-lt"/>
                <a:ea typeface="+mn-ea"/>
                <a:cs typeface="+mn-cs"/>
              </a:rPr>
              <a:t>” or “find” will both return the document that contained “Searching”. There are also different implementations of similar features to choose from. </a:t>
            </a:r>
            <a:r>
              <a:rPr lang="en-US" sz="1200" b="0" i="0" kern="1200" dirty="0" err="1" smtClean="0">
                <a:solidFill>
                  <a:schemeClr val="tx1"/>
                </a:solidFill>
                <a:effectLst/>
                <a:latin typeface="+mn-lt"/>
                <a:ea typeface="+mn-ea"/>
                <a:cs typeface="+mn-cs"/>
              </a:rPr>
              <a:t>elasticsearch</a:t>
            </a:r>
            <a:r>
              <a:rPr lang="en-US" sz="1200" b="0" i="0" kern="1200" dirty="0" smtClean="0">
                <a:solidFill>
                  <a:schemeClr val="tx1"/>
                </a:solidFill>
                <a:effectLst/>
                <a:latin typeface="+mn-lt"/>
                <a:ea typeface="+mn-ea"/>
                <a:cs typeface="+mn-cs"/>
              </a:rPr>
              <a:t> ships with several different stemming algorithms: </a:t>
            </a:r>
            <a:r>
              <a:rPr lang="en-US" sz="1200" b="0" i="0" u="none" strike="noStrike" kern="1200" dirty="0" smtClean="0">
                <a:solidFill>
                  <a:schemeClr val="tx1"/>
                </a:solidFill>
                <a:effectLst/>
                <a:latin typeface="+mn-lt"/>
                <a:ea typeface="+mn-ea"/>
                <a:cs typeface="+mn-cs"/>
                <a:hlinkClick r:id="rId11"/>
              </a:rPr>
              <a:t>Porter Stem</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12"/>
              </a:rPr>
              <a:t>Snowball</a:t>
            </a:r>
            <a:r>
              <a:rPr lang="en-US" sz="1200" b="0" i="0" kern="1200" dirty="0" smtClean="0">
                <a:solidFill>
                  <a:schemeClr val="tx1"/>
                </a:solidFill>
                <a:effectLst/>
                <a:latin typeface="+mn-lt"/>
                <a:ea typeface="+mn-ea"/>
                <a:cs typeface="+mn-cs"/>
              </a:rPr>
              <a:t>, and </a:t>
            </a:r>
            <a:r>
              <a:rPr lang="en-US" sz="1200" b="0" i="0" u="none" strike="noStrike" kern="1200" dirty="0" err="1" smtClean="0">
                <a:solidFill>
                  <a:schemeClr val="tx1"/>
                </a:solidFill>
                <a:effectLst/>
                <a:latin typeface="+mn-lt"/>
                <a:ea typeface="+mn-ea"/>
                <a:cs typeface="+mn-cs"/>
                <a:hlinkClick r:id="rId13"/>
              </a:rPr>
              <a:t>KStem</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In addition to choosing between the included analyzers, you can create your own custom analyzer by chaining together an existing tokenizer and zero or more filters. The Standard analyzer doesn’t do stemming, so you might want to create a custom analyzer that includes a stemming token filter.</a:t>
            </a:r>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95</a:t>
            </a:fld>
            <a:endParaRPr lang="en-US"/>
          </a:p>
        </p:txBody>
      </p:sp>
    </p:spTree>
    <p:extLst>
      <p:ext uri="{BB962C8B-B14F-4D97-AF65-F5344CB8AC3E}">
        <p14:creationId xmlns:p14="http://schemas.microsoft.com/office/powerpoint/2010/main" val="14436129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see that we got both the search results and the suggestions (we've omitted the results to make the example more readable) in the response. The term suggester returned a list of possible suggestions for each term that was present in the text parameter. For each term, the term suggester returns an array of possible suggestions. Looking at the data returned for the </a:t>
            </a:r>
            <a:r>
              <a:rPr lang="en-US" dirty="0" err="1" smtClean="0"/>
              <a:t>serlock</a:t>
            </a:r>
            <a:r>
              <a:rPr lang="en-US" dirty="0" smtClean="0"/>
              <a:t> term, we can see the original word (the text parameter), its offset in the original text parameter (the offset parameter), and its length (the length parameter).</a:t>
            </a:r>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161</a:t>
            </a:fld>
            <a:endParaRPr lang="en-US"/>
          </a:p>
        </p:txBody>
      </p:sp>
    </p:spTree>
    <p:extLst>
      <p:ext uri="{BB962C8B-B14F-4D97-AF65-F5344CB8AC3E}">
        <p14:creationId xmlns:p14="http://schemas.microsoft.com/office/powerpoint/2010/main" val="34041104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can see in the preceding command, it is almost the same as we sent when using the term suggester, but instead of specifying the term suggester type we've specified the phrase type.</a:t>
            </a:r>
          </a:p>
          <a:p>
            <a:endParaRPr lang="en-US" dirty="0" smtClean="0"/>
          </a:p>
          <a:p>
            <a:r>
              <a:rPr lang="en-US" dirty="0" smtClean="0"/>
              <a:t>As you can see, the response is very similar to the one returned by the term suggester but, instead of a single word being returned, it is already combined and returned as a phrase.</a:t>
            </a:r>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166</a:t>
            </a:fld>
            <a:endParaRPr lang="en-US"/>
          </a:p>
        </p:txBody>
      </p:sp>
    </p:spTree>
    <p:extLst>
      <p:ext uri="{BB962C8B-B14F-4D97-AF65-F5344CB8AC3E}">
        <p14:creationId xmlns:p14="http://schemas.microsoft.com/office/powerpoint/2010/main" val="11890556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so many more.. We are scratching the surface.</a:t>
            </a:r>
            <a:r>
              <a:rPr lang="en-US" baseline="0" dirty="0" smtClean="0"/>
              <a:t> Please refer to the Elasticsearch documentation for more information. </a:t>
            </a:r>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167</a:t>
            </a:fld>
            <a:endParaRPr lang="en-US"/>
          </a:p>
        </p:txBody>
      </p:sp>
    </p:spTree>
    <p:extLst>
      <p:ext uri="{BB962C8B-B14F-4D97-AF65-F5344CB8AC3E}">
        <p14:creationId xmlns:p14="http://schemas.microsoft.com/office/powerpoint/2010/main" val="30497146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index will contain a single type called author. Each document will have two fields: the name and the ac field, which is the field we will use for autocomplete. We've defined the ac field using the completion type. In addition to that, we've used the standard analyzer for both the index and the query time. The last thing is the payload - the additional, optional information we will return along with the suggestion - in our case it will be an array of book identifiers.</a:t>
            </a:r>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168</a:t>
            </a:fld>
            <a:endParaRPr lang="en-US"/>
          </a:p>
        </p:txBody>
      </p:sp>
    </p:spTree>
    <p:extLst>
      <p:ext uri="{BB962C8B-B14F-4D97-AF65-F5344CB8AC3E}">
        <p14:creationId xmlns:p14="http://schemas.microsoft.com/office/powerpoint/2010/main" val="3041306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the structure of the data for the ac field. We have provided the input, output, and payload properties. The optional payload property is used to provide the additional information that will be returned. The input property is used to provide the input information that will be used for building the completion used by the suggester. It will be used for user input matching. The optional output property is used to tell the suggester which data should be returned for the document.</a:t>
            </a:r>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169</a:t>
            </a:fld>
            <a:endParaRPr lang="en-US"/>
          </a:p>
        </p:txBody>
      </p:sp>
    </p:spTree>
    <p:extLst>
      <p:ext uri="{BB962C8B-B14F-4D97-AF65-F5344CB8AC3E}">
        <p14:creationId xmlns:p14="http://schemas.microsoft.com/office/powerpoint/2010/main" val="9052359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Before we look at the results, let's discuss the query. As you can see, we've run the command to </a:t>
            </a:r>
            <a:r>
              <a:rPr lang="en-US" sz="1200" b="0" i="0" kern="1200" dirty="0" err="1" smtClean="0">
                <a:solidFill>
                  <a:schemeClr val="tx1"/>
                </a:solidFill>
                <a:effectLst/>
                <a:latin typeface="+mn-lt"/>
                <a:ea typeface="+mn-ea"/>
                <a:cs typeface="+mn-cs"/>
              </a:rPr>
              <a:t>the</a:t>
            </a:r>
            <a:r>
              <a:rPr lang="en-US" dirty="0" err="1" smtClean="0"/>
              <a:t>_suggest</a:t>
            </a:r>
            <a:r>
              <a:rPr lang="en-US" sz="1200" b="0" i="0" kern="1200" dirty="0" smtClean="0">
                <a:solidFill>
                  <a:schemeClr val="tx1"/>
                </a:solidFill>
                <a:effectLst/>
                <a:latin typeface="+mn-lt"/>
                <a:ea typeface="+mn-ea"/>
                <a:cs typeface="+mn-cs"/>
              </a:rPr>
              <a:t> endpoint, because we don't want to run a standard query; we are just interested in the autocomplete results. The query is quite simple. We set its name to </a:t>
            </a:r>
            <a:r>
              <a:rPr lang="en-US" dirty="0" err="1" smtClean="0"/>
              <a:t>authorsAutocomplete</a:t>
            </a:r>
            <a:r>
              <a:rPr lang="en-US" sz="1200" b="0" i="0" kern="1200" dirty="0" smtClean="0">
                <a:solidFill>
                  <a:schemeClr val="tx1"/>
                </a:solidFill>
                <a:effectLst/>
                <a:latin typeface="+mn-lt"/>
                <a:ea typeface="+mn-ea"/>
                <a:cs typeface="+mn-cs"/>
              </a:rPr>
              <a:t>, we set the text we want to get the completion for (the </a:t>
            </a:r>
            <a:r>
              <a:rPr lang="en-US" dirty="0" smtClean="0"/>
              <a:t>text</a:t>
            </a:r>
            <a:r>
              <a:rPr lang="en-US" sz="1200" b="0" i="0" kern="1200" dirty="0" smtClean="0">
                <a:solidFill>
                  <a:schemeClr val="tx1"/>
                </a:solidFill>
                <a:effectLst/>
                <a:latin typeface="+mn-lt"/>
                <a:ea typeface="+mn-ea"/>
                <a:cs typeface="+mn-cs"/>
              </a:rPr>
              <a:t> property), and we added the </a:t>
            </a:r>
            <a:r>
              <a:rPr lang="en-US" dirty="0" smtClean="0"/>
              <a:t>completion</a:t>
            </a:r>
            <a:r>
              <a:rPr lang="en-US" sz="1200" b="0" i="0" kern="1200" dirty="0" smtClean="0">
                <a:solidFill>
                  <a:schemeClr val="tx1"/>
                </a:solidFill>
                <a:effectLst/>
                <a:latin typeface="+mn-lt"/>
                <a:ea typeface="+mn-ea"/>
                <a:cs typeface="+mn-cs"/>
              </a:rPr>
              <a:t> object with the configuration in it.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 you can see in the response, we get the document we were looking for along with the payload information, if it is available (for the preceding response, it is not).</a:t>
            </a: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170</a:t>
            </a:fld>
            <a:endParaRPr lang="en-US"/>
          </a:p>
        </p:txBody>
      </p:sp>
    </p:spTree>
    <p:extLst>
      <p:ext uri="{BB962C8B-B14F-4D97-AF65-F5344CB8AC3E}">
        <p14:creationId xmlns:p14="http://schemas.microsoft.com/office/powerpoint/2010/main" val="23868284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Look how the score of the result changed. In our initial example, it was 1.0 and now it is 30.0. This is so because we set the weight parameter to 30 during indexing.</a:t>
            </a:r>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171</a:t>
            </a:fld>
            <a:endParaRPr lang="en-US"/>
          </a:p>
        </p:txBody>
      </p:sp>
    </p:spTree>
    <p:extLst>
      <p:ext uri="{BB962C8B-B14F-4D97-AF65-F5344CB8AC3E}">
        <p14:creationId xmlns:p14="http://schemas.microsoft.com/office/powerpoint/2010/main" val="14577488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However contexts are specified (as type category or geo, which are discussed below), each context value generates a new sub-set of documents which can be queried by the completion suggester. All three types accept a default parameter which provides a default value to use if the corresponding context value is absent.</a:t>
            </a:r>
          </a:p>
          <a:p>
            <a:r>
              <a:rPr lang="en-US" sz="1200" b="0" i="0" kern="1200" dirty="0" smtClean="0">
                <a:solidFill>
                  <a:schemeClr val="tx1"/>
                </a:solidFill>
                <a:effectLst/>
                <a:latin typeface="+mn-lt"/>
                <a:ea typeface="+mn-ea"/>
                <a:cs typeface="+mn-cs"/>
              </a:rPr>
              <a:t>The basic structure of this element is that each field forms a new context and the fieldname is used to reference this context information later on during indexing or querying. All context mappings have the default and the type option in common. The value of the default field is used, when ever no specific is provided for the certain context. Note that a context is defined by at least one value. The type option defines the kind of information hold by this context. These type will be explained further in the following sections.</a:t>
            </a:r>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172</a:t>
            </a:fld>
            <a:endParaRPr lang="en-US"/>
          </a:p>
        </p:txBody>
      </p:sp>
    </p:spTree>
    <p:extLst>
      <p:ext uri="{BB962C8B-B14F-4D97-AF65-F5344CB8AC3E}">
        <p14:creationId xmlns:p14="http://schemas.microsoft.com/office/powerpoint/2010/main" val="2988927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1" cap="all" dirty="0"/>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52</a:t>
            </a:fld>
            <a:endParaRPr lang="en-US"/>
          </a:p>
        </p:txBody>
      </p:sp>
    </p:spTree>
    <p:extLst>
      <p:ext uri="{BB962C8B-B14F-4D97-AF65-F5344CB8AC3E}">
        <p14:creationId xmlns:p14="http://schemas.microsoft.com/office/powerpoint/2010/main" val="7001047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case the default categories will only be used, if the given field does not exist within the document. In the example above the categories are received from a field named </a:t>
            </a:r>
            <a:r>
              <a:rPr lang="en-US" dirty="0" err="1" smtClean="0"/>
              <a:t>color_field</a:t>
            </a:r>
            <a:r>
              <a:rPr lang="en-US" dirty="0" smtClean="0"/>
              <a:t>. If this field does not exist a category red is assumed for the context color.</a:t>
            </a:r>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173</a:t>
            </a:fld>
            <a:endParaRPr lang="en-US"/>
          </a:p>
        </p:txBody>
      </p:sp>
    </p:spTree>
    <p:extLst>
      <p:ext uri="{BB962C8B-B14F-4D97-AF65-F5344CB8AC3E}">
        <p14:creationId xmlns:p14="http://schemas.microsoft.com/office/powerpoint/2010/main" val="21459906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174</a:t>
            </a:fld>
            <a:endParaRPr lang="en-US"/>
          </a:p>
        </p:txBody>
      </p:sp>
    </p:spTree>
    <p:extLst>
      <p:ext uri="{BB962C8B-B14F-4D97-AF65-F5344CB8AC3E}">
        <p14:creationId xmlns:p14="http://schemas.microsoft.com/office/powerpoint/2010/main" val="36796161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query defines two aggregations. The aggregation named years shows statistics for the year field. The words aggregation contains information about the terms used in a given field.</a:t>
            </a:r>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180</a:t>
            </a:fld>
            <a:endParaRPr lang="en-US"/>
          </a:p>
        </p:txBody>
      </p:sp>
    </p:spTree>
    <p:extLst>
      <p:ext uri="{BB962C8B-B14F-4D97-AF65-F5344CB8AC3E}">
        <p14:creationId xmlns:p14="http://schemas.microsoft.com/office/powerpoint/2010/main" val="807970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see, both the aggregations (years and words) were returned. The first aggregation we defined in our query (years) returned general statistics for the given field gathered across all the documents that matched our query. The second of the defined aggregations (words) was a bit different. It created several sets called buckets that were calculated on the returned documents and each of the aggregated values was within one of these sets. As you can see, there are multiple aggregation types available and they return different results. We will see the differences in the later part of this section.</a:t>
            </a:r>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181</a:t>
            </a:fld>
            <a:endParaRPr lang="en-US"/>
          </a:p>
        </p:txBody>
      </p:sp>
    </p:spTree>
    <p:extLst>
      <p:ext uri="{BB962C8B-B14F-4D97-AF65-F5344CB8AC3E}">
        <p14:creationId xmlns:p14="http://schemas.microsoft.com/office/powerpoint/2010/main" val="28006070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182</a:t>
            </a:fld>
            <a:endParaRPr lang="en-US"/>
          </a:p>
        </p:txBody>
      </p:sp>
    </p:spTree>
    <p:extLst>
      <p:ext uri="{BB962C8B-B14F-4D97-AF65-F5344CB8AC3E}">
        <p14:creationId xmlns:p14="http://schemas.microsoft.com/office/powerpoint/2010/main" val="24930862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preceding image shows a simplified view of three shards, each containing documents having only Elasticsearch and </a:t>
            </a:r>
            <a:r>
              <a:rPr lang="en-US" dirty="0" err="1" smtClean="0"/>
              <a:t>Solr</a:t>
            </a:r>
            <a:r>
              <a:rPr lang="en-US" dirty="0" smtClean="0"/>
              <a:t> terms in them. Now imagine that we are interested in a single term for our index. The terms aggregation when run using size=1 would return a single term, that would be the one that is the most frequent (of course limited to the query we've run). So our aggregator node would see partial results telling us that Elasticsearch is present in 19 documents in Shard 1 and the </a:t>
            </a:r>
            <a:r>
              <a:rPr lang="en-US" dirty="0" err="1" smtClean="0"/>
              <a:t>Solr</a:t>
            </a:r>
            <a:r>
              <a:rPr lang="en-US" dirty="0" smtClean="0"/>
              <a:t> term is present in 10 documents in Shard 2 and Shard 3, which means that the top term is </a:t>
            </a:r>
            <a:r>
              <a:rPr lang="en-US" dirty="0" err="1" smtClean="0"/>
              <a:t>Solr</a:t>
            </a:r>
            <a:r>
              <a:rPr lang="en-US" dirty="0" smtClean="0"/>
              <a:t>, which is not true. This is an extreme case, but there are use cases (such as accounting) where precision is key and you should be aware about such situations.</a:t>
            </a:r>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183</a:t>
            </a:fld>
            <a:endParaRPr lang="en-US"/>
          </a:p>
        </p:txBody>
      </p:sp>
    </p:spTree>
    <p:extLst>
      <p:ext uri="{BB962C8B-B14F-4D97-AF65-F5344CB8AC3E}">
        <p14:creationId xmlns:p14="http://schemas.microsoft.com/office/powerpoint/2010/main" val="10991189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184</a:t>
            </a:fld>
            <a:endParaRPr lang="en-US"/>
          </a:p>
        </p:txBody>
      </p:sp>
    </p:spTree>
    <p:extLst>
      <p:ext uri="{BB962C8B-B14F-4D97-AF65-F5344CB8AC3E}">
        <p14:creationId xmlns:p14="http://schemas.microsoft.com/office/powerpoint/2010/main" val="10181830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185</a:t>
            </a:fld>
            <a:endParaRPr lang="en-US"/>
          </a:p>
        </p:txBody>
      </p:sp>
    </p:spTree>
    <p:extLst>
      <p:ext uri="{BB962C8B-B14F-4D97-AF65-F5344CB8AC3E}">
        <p14:creationId xmlns:p14="http://schemas.microsoft.com/office/powerpoint/2010/main" val="25932366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have an average of 1.75 copies per book. It is very easy to calculate – (6 + 0 + 1 + 0) / 4 is equal to 1.75. Seems that we got it right.</a:t>
            </a:r>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186</a:t>
            </a:fld>
            <a:endParaRPr lang="en-US"/>
          </a:p>
        </p:txBody>
      </p:sp>
    </p:spTree>
    <p:extLst>
      <p:ext uri="{BB962C8B-B14F-4D97-AF65-F5344CB8AC3E}">
        <p14:creationId xmlns:p14="http://schemas.microsoft.com/office/powerpoint/2010/main" val="5107970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Value count - The </a:t>
            </a:r>
            <a:r>
              <a:rPr lang="en-US" dirty="0" err="1" smtClean="0"/>
              <a:t>value_count</a:t>
            </a:r>
            <a:r>
              <a:rPr lang="en-US" dirty="0" smtClean="0"/>
              <a:t> aggregation is a simple aggregation which allows counting values in aggregated documents. This is quite useful when used with nested aggregations.</a:t>
            </a:r>
          </a:p>
          <a:p>
            <a:r>
              <a:rPr lang="en-US" dirty="0" smtClean="0"/>
              <a:t>Field cardinality - One of the aggregation that allows us to control how resource hungry the aggregation will be by controlling its precision, the cardinality aggregation calculates the count of distinct values in a given field. </a:t>
            </a:r>
          </a:p>
          <a:p>
            <a:endParaRPr lang="en-US" dirty="0" smtClean="0"/>
          </a:p>
          <a:p>
            <a:r>
              <a:rPr lang="en-US" dirty="0" smtClean="0"/>
              <a:t>Percentiles - The percentiles aggregation is another example of aggregation in Elasticsearch. It uses an algorithmic approximation approach to provide us with results. It uses the T-Digest algorithm (https://github.com/tdunning/t-digest/blob/master/docs/t-digest-paper/histo.pdf) from Ted Dunning and </a:t>
            </a:r>
            <a:r>
              <a:rPr lang="en-US" dirty="0" err="1" smtClean="0"/>
              <a:t>Otmar</a:t>
            </a:r>
            <a:r>
              <a:rPr lang="en-US" dirty="0" smtClean="0"/>
              <a:t> </a:t>
            </a:r>
            <a:r>
              <a:rPr lang="en-US" dirty="0" err="1" smtClean="0"/>
              <a:t>Ertl</a:t>
            </a:r>
            <a:r>
              <a:rPr lang="en-US" dirty="0" smtClean="0"/>
              <a:t> and allows us to calculate percentiles: metrics that show us how many results are above a certain value. For example, the 99th percentile shows us the value that is greater than 99 percent of the other values.</a:t>
            </a:r>
          </a:p>
          <a:p>
            <a:endParaRPr lang="en-US" dirty="0" smtClean="0"/>
          </a:p>
          <a:p>
            <a:r>
              <a:rPr lang="en-US" dirty="0" smtClean="0"/>
              <a:t>Percentile ranks The </a:t>
            </a:r>
            <a:r>
              <a:rPr lang="en-US" dirty="0" err="1" smtClean="0"/>
              <a:t>percentile_ranks</a:t>
            </a:r>
            <a:r>
              <a:rPr lang="en-US" dirty="0" smtClean="0"/>
              <a:t> aggregation is similar to the percentiles one that we just discussed. It allows us to show which percentile a given value has.</a:t>
            </a:r>
          </a:p>
          <a:p>
            <a:endParaRPr lang="en-US" dirty="0" smtClean="0"/>
          </a:p>
          <a:p>
            <a:r>
              <a:rPr lang="en-US" dirty="0" smtClean="0"/>
              <a:t>Top hits aggregation -The </a:t>
            </a:r>
            <a:r>
              <a:rPr lang="en-US" dirty="0" err="1" smtClean="0"/>
              <a:t>top_hits</a:t>
            </a:r>
            <a:r>
              <a:rPr lang="en-US" dirty="0" smtClean="0"/>
              <a:t> aggregation keeps track of the most relevant document being aggregated. This doesn't sound very appealing, but it allows us to implement one of the most desired functionalities in Elasticsearch called document grouping, field collapsing, or document folding. Such functionality is very useful in some use cases—for example, when we want to show a book catalog but only one from a single publisher. To do that without the </a:t>
            </a:r>
            <a:r>
              <a:rPr lang="en-US" dirty="0" err="1" smtClean="0"/>
              <a:t>top_hits</a:t>
            </a:r>
            <a:r>
              <a:rPr lang="en-US" dirty="0" smtClean="0"/>
              <a:t> aggregation, we would have to run multiple queries. With  the </a:t>
            </a:r>
            <a:r>
              <a:rPr lang="en-US" dirty="0" err="1" smtClean="0"/>
              <a:t>top_hits</a:t>
            </a:r>
            <a:r>
              <a:rPr lang="en-US" dirty="0" smtClean="0"/>
              <a:t> aggregation, we need only a single query.</a:t>
            </a:r>
          </a:p>
          <a:p>
            <a:r>
              <a:rPr lang="en-US" dirty="0" err="1" smtClean="0"/>
              <a:t>Thhe</a:t>
            </a:r>
            <a:r>
              <a:rPr lang="en-US" dirty="0" smtClean="0"/>
              <a:t> </a:t>
            </a:r>
            <a:r>
              <a:rPr lang="en-US" dirty="0" err="1" smtClean="0"/>
              <a:t>geo_bounds</a:t>
            </a:r>
            <a:r>
              <a:rPr lang="en-US" dirty="0" smtClean="0"/>
              <a:t> aggregation is a simple aggregation that allows us to compute the bounding box that includes all the </a:t>
            </a:r>
            <a:r>
              <a:rPr lang="en-US" dirty="0" err="1" smtClean="0"/>
              <a:t>geo_point</a:t>
            </a:r>
            <a:r>
              <a:rPr lang="en-US" dirty="0" smtClean="0"/>
              <a:t> type field values from the aggregated documents.</a:t>
            </a:r>
          </a:p>
          <a:p>
            <a:endParaRPr lang="en-US" dirty="0" smtClean="0"/>
          </a:p>
          <a:p>
            <a:r>
              <a:rPr lang="en-US" sz="1200" b="0" i="0" kern="1200" dirty="0" smtClean="0">
                <a:solidFill>
                  <a:schemeClr val="tx1"/>
                </a:solidFill>
                <a:effectLst/>
                <a:latin typeface="+mn-lt"/>
                <a:ea typeface="+mn-ea"/>
                <a:cs typeface="+mn-cs"/>
              </a:rPr>
              <a:t>the </a:t>
            </a:r>
            <a:r>
              <a:rPr lang="en-US" dirty="0" err="1" smtClean="0"/>
              <a:t>scripted_metric</a:t>
            </a:r>
            <a:r>
              <a:rPr lang="en-US" sz="1200" b="0" i="0" kern="1200" dirty="0" smtClean="0">
                <a:solidFill>
                  <a:schemeClr val="tx1"/>
                </a:solidFill>
                <a:effectLst/>
                <a:latin typeface="+mn-lt"/>
                <a:ea typeface="+mn-ea"/>
                <a:cs typeface="+mn-cs"/>
              </a:rPr>
              <a:t> aggregation allows us to define our own aggregation calculation using scripts</a:t>
            </a:r>
            <a:endParaRPr lang="en-US" dirty="0" smtClean="0"/>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187</a:t>
            </a:fld>
            <a:endParaRPr lang="en-US"/>
          </a:p>
        </p:txBody>
      </p:sp>
    </p:spTree>
    <p:extLst>
      <p:ext uri="{BB962C8B-B14F-4D97-AF65-F5344CB8AC3E}">
        <p14:creationId xmlns:p14="http://schemas.microsoft.com/office/powerpoint/2010/main" val="1574122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53</a:t>
            </a:fld>
            <a:endParaRPr lang="en-US"/>
          </a:p>
        </p:txBody>
      </p:sp>
    </p:spTree>
    <p:extLst>
      <p:ext uri="{BB962C8B-B14F-4D97-AF65-F5344CB8AC3E}">
        <p14:creationId xmlns:p14="http://schemas.microsoft.com/office/powerpoint/2010/main" val="572034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188</a:t>
            </a:fld>
            <a:endParaRPr lang="en-US"/>
          </a:p>
        </p:txBody>
      </p:sp>
    </p:spTree>
    <p:extLst>
      <p:ext uri="{BB962C8B-B14F-4D97-AF65-F5344CB8AC3E}">
        <p14:creationId xmlns:p14="http://schemas.microsoft.com/office/powerpoint/2010/main" val="7689276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As you can see, we defined the filter in the filter section of the aggregation definition and we defined a second nested aggregation. The nested aggregation is the one that will be run on the filtered documents.</a:t>
            </a:r>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189</a:t>
            </a:fld>
            <a:endParaRPr lang="en-US"/>
          </a:p>
        </p:txBody>
      </p:sp>
    </p:spTree>
    <p:extLst>
      <p:ext uri="{BB962C8B-B14F-4D97-AF65-F5344CB8AC3E}">
        <p14:creationId xmlns:p14="http://schemas.microsoft.com/office/powerpoint/2010/main" val="2098800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stop here and look at the definition of the aggregation. As you can see, we defined two filters using the filters section of the filters aggregation. Each filter has a name and the actual Elasticsearch filter; the first is called novels and the second is called available. Elasticsearch will use these names in the returned response. The thing to remember is that Elasticsearch will create a bucket for each defined filter and will calculate the nested aggregation that we defined – in our case, the one that calculates the average number of copies.</a:t>
            </a:r>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190</a:t>
            </a:fld>
            <a:endParaRPr lang="en-US"/>
          </a:p>
        </p:txBody>
      </p:sp>
    </p:spTree>
    <p:extLst>
      <p:ext uri="{BB962C8B-B14F-4D97-AF65-F5344CB8AC3E}">
        <p14:creationId xmlns:p14="http://schemas.microsoft.com/office/powerpoint/2010/main" val="39308279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response, we will get two buckets (because the Boolean field can only have two values – true and false). </a:t>
            </a:r>
          </a:p>
          <a:p>
            <a:endParaRPr lang="en-US" dirty="0" smtClean="0"/>
          </a:p>
          <a:p>
            <a:r>
              <a:rPr lang="en-US" dirty="0" smtClean="0"/>
              <a:t>By default, the data is sorted on the basis of document count, which means that the most common terms will be placed on top of the aggregation results. Of course, we can control this behavior by specifying the order property and providing the order just like we usually do when sorting by arbitrary field values. Elasticsearch allows us to sort by the document count (using the _count static value) and by the term (using the _term static value). For example, if we want to sort our preceding aggregation results by descending term, we can run the following query:{ "</a:t>
            </a:r>
            <a:r>
              <a:rPr lang="en-US" dirty="0" err="1" smtClean="0"/>
              <a:t>aggs</a:t>
            </a:r>
            <a:r>
              <a:rPr lang="en-US" dirty="0" smtClean="0"/>
              <a:t>" : {  "counts" : {   "terms" : {    "field" : "available",    "order" : { "_term" : "</a:t>
            </a:r>
            <a:r>
              <a:rPr lang="en-US" dirty="0" err="1" smtClean="0"/>
              <a:t>desc</a:t>
            </a:r>
            <a:r>
              <a:rPr lang="en-US" dirty="0" smtClean="0"/>
              <a:t>" }   }  } }}</a:t>
            </a:r>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191</a:t>
            </a:fld>
            <a:endParaRPr lang="en-US"/>
          </a:p>
        </p:txBody>
      </p:sp>
    </p:spTree>
    <p:extLst>
      <p:ext uri="{BB962C8B-B14F-4D97-AF65-F5344CB8AC3E}">
        <p14:creationId xmlns:p14="http://schemas.microsoft.com/office/powerpoint/2010/main" val="29399535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specify the field we want the aggregation to be calculated on and the array of ranges. Each range is defined by one or two properties: the two and from similar to the range queries which we already discussed.</a:t>
            </a:r>
          </a:p>
          <a:p>
            <a:endParaRPr lang="en-US" dirty="0" smtClean="0"/>
          </a:p>
          <a:p>
            <a:r>
              <a:rPr lang="en-US" dirty="0" smtClean="0"/>
              <a:t>For example, between 1901 and 1950 we had two books released.</a:t>
            </a:r>
          </a:p>
          <a:p>
            <a:endParaRPr lang="en-US" dirty="0" smtClean="0"/>
          </a:p>
          <a:p>
            <a:r>
              <a:rPr lang="en-US" dirty="0" smtClean="0"/>
              <a:t>There is a </a:t>
            </a:r>
            <a:r>
              <a:rPr lang="en-US" dirty="0" err="1" smtClean="0"/>
              <a:t>date_range</a:t>
            </a:r>
            <a:r>
              <a:rPr lang="en-US" dirty="0" smtClean="0"/>
              <a:t> aggregation</a:t>
            </a:r>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192</a:t>
            </a:fld>
            <a:endParaRPr lang="en-US"/>
          </a:p>
        </p:txBody>
      </p:sp>
    </p:spTree>
    <p:extLst>
      <p:ext uri="{BB962C8B-B14F-4D97-AF65-F5344CB8AC3E}">
        <p14:creationId xmlns:p14="http://schemas.microsoft.com/office/powerpoint/2010/main" val="30836970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193</a:t>
            </a:fld>
            <a:endParaRPr lang="en-US"/>
          </a:p>
        </p:txBody>
      </p:sp>
    </p:spTree>
    <p:extLst>
      <p:ext uri="{BB962C8B-B14F-4D97-AF65-F5344CB8AC3E}">
        <p14:creationId xmlns:p14="http://schemas.microsoft.com/office/powerpoint/2010/main" val="29276705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the range aggregation, the histogram aggregation allows us to use the keyed property to define named buckets. The other available option is </a:t>
            </a:r>
            <a:r>
              <a:rPr lang="en-US" dirty="0" err="1" smtClean="0"/>
              <a:t>min_doc_count</a:t>
            </a:r>
            <a:r>
              <a:rPr lang="en-US" dirty="0" smtClean="0"/>
              <a:t>, which allows us to specify the minimum number of documents required to create a bucket. If we set the </a:t>
            </a:r>
            <a:r>
              <a:rPr lang="en-US" dirty="0" err="1" smtClean="0"/>
              <a:t>min_doc_count</a:t>
            </a:r>
            <a:r>
              <a:rPr lang="en-US" dirty="0" smtClean="0"/>
              <a:t> property to zero, Elasticsearch will also include buckets with the document count of zero. We can also use the missing property to specify the value Elasticsearch should use when a document doesn't have a value in the specified field.</a:t>
            </a:r>
          </a:p>
          <a:p>
            <a:endParaRPr lang="en-US" dirty="0" smtClean="0"/>
          </a:p>
          <a:p>
            <a:r>
              <a:rPr lang="en-US" dirty="0" smtClean="0"/>
              <a:t>There is a date histogram</a:t>
            </a:r>
            <a:r>
              <a:rPr lang="en-US" baseline="0" dirty="0" smtClean="0"/>
              <a:t> extension</a:t>
            </a:r>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194</a:t>
            </a:fld>
            <a:endParaRPr lang="en-US"/>
          </a:p>
        </p:txBody>
      </p:sp>
    </p:spTree>
    <p:extLst>
      <p:ext uri="{BB962C8B-B14F-4D97-AF65-F5344CB8AC3E}">
        <p14:creationId xmlns:p14="http://schemas.microsoft.com/office/powerpoint/2010/main" val="294754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see that the query is similar to the range aggregation. The preceding aggregation will calculate the number of documents that fall into two buckets: one closer than 1200 km and the second one further than 1200 km from the geographical point defined by the origin property (in the preceding case, the origin is London).</a:t>
            </a:r>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195</a:t>
            </a:fld>
            <a:endParaRPr lang="en-US"/>
          </a:p>
        </p:txBody>
      </p:sp>
    </p:spTree>
    <p:extLst>
      <p:ext uri="{BB962C8B-B14F-4D97-AF65-F5344CB8AC3E}">
        <p14:creationId xmlns:p14="http://schemas.microsoft.com/office/powerpoint/2010/main" val="30452872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defined the </a:t>
            </a:r>
            <a:r>
              <a:rPr lang="en-US" dirty="0" err="1" smtClean="0"/>
              <a:t>geohash_grid</a:t>
            </a:r>
            <a:r>
              <a:rPr lang="en-US" dirty="0" smtClean="0"/>
              <a:t> aggregation with buckets that have a precision of five square kilometers (the precision attribute describes the number of letters used in the </a:t>
            </a:r>
            <a:r>
              <a:rPr lang="en-US" dirty="0" err="1" smtClean="0"/>
              <a:t>geohash</a:t>
            </a:r>
            <a:r>
              <a:rPr lang="en-US" dirty="0" smtClean="0"/>
              <a:t> string object). The table with resolutions versus the length of </a:t>
            </a:r>
            <a:r>
              <a:rPr lang="en-US" dirty="0" err="1" smtClean="0"/>
              <a:t>geohash</a:t>
            </a:r>
            <a:r>
              <a:rPr lang="en-US" dirty="0" smtClean="0"/>
              <a:t> can be found at https://www.elastic.co/guide/en/elasticsearch/reference/master/search-aggregations-bucket-geohashgrid-aggregation.html.Of course, the more accurate we want the aggregation to be, the more resources Elasticsearch will consume, because of the number of buckets that the aggregation has to calculate. By default, Elasticsearch does not generate more than 10,000 buckets. You can change this behavior by using the size attribute, but keep in mind that the performance may suffer for very wide queries consisting of thousands of buckets.</a:t>
            </a:r>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196</a:t>
            </a:fld>
            <a:endParaRPr lang="en-US"/>
          </a:p>
        </p:txBody>
      </p:sp>
    </p:spTree>
    <p:extLst>
      <p:ext uri="{BB962C8B-B14F-4D97-AF65-F5344CB8AC3E}">
        <p14:creationId xmlns:p14="http://schemas.microsoft.com/office/powerpoint/2010/main" val="29969330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example data set…</a:t>
            </a:r>
          </a:p>
          <a:p>
            <a:r>
              <a:rPr lang="en-US" dirty="0" smtClean="0"/>
              <a:t>Only lists </a:t>
            </a:r>
            <a:r>
              <a:rPr lang="en-US" dirty="0" err="1" smtClean="0"/>
              <a:t>Richad</a:t>
            </a:r>
            <a:r>
              <a:rPr lang="en-US" dirty="0" smtClean="0"/>
              <a:t> with two bad grades.  The rest are</a:t>
            </a:r>
            <a:r>
              <a:rPr lang="en-US" baseline="0" dirty="0" smtClean="0"/>
              <a:t> medium or good.  Hence why Richard is picked. </a:t>
            </a:r>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197</a:t>
            </a:fld>
            <a:endParaRPr lang="en-US"/>
          </a:p>
        </p:txBody>
      </p:sp>
    </p:spTree>
    <p:extLst>
      <p:ext uri="{BB962C8B-B14F-4D97-AF65-F5344CB8AC3E}">
        <p14:creationId xmlns:p14="http://schemas.microsoft.com/office/powerpoint/2010/main" val="25514635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54</a:t>
            </a:fld>
            <a:endParaRPr lang="en-US"/>
          </a:p>
        </p:txBody>
      </p:sp>
    </p:spTree>
    <p:extLst>
      <p:ext uri="{BB962C8B-B14F-4D97-AF65-F5344CB8AC3E}">
        <p14:creationId xmlns:p14="http://schemas.microsoft.com/office/powerpoint/2010/main" val="13567866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get back to our preceding example now to analyze it a bit. Richard got three grades from the reviewers – bad three times, medium one time, and good one time. From these three, the bad value appeared in three out of the five documents matching the query. In general, the bad grade appeared in three documents (the </a:t>
            </a:r>
            <a:r>
              <a:rPr lang="en-US" dirty="0" err="1" smtClean="0"/>
              <a:t>bg_count</a:t>
            </a:r>
            <a:r>
              <a:rPr lang="en-US" dirty="0" smtClean="0"/>
              <a:t> property) out of the 12 documents in the index (this is our background set). This gives us 25 percent of the indexed documents. On the other hand, the bad grade appeared in three out of the five documents matching the query (this is our foreground set), which gives us 60 percent of the documents. As you can see, the change in popularity is significant for the bad grade and that's why Elasticsearch has returned it in the </a:t>
            </a:r>
            <a:r>
              <a:rPr lang="en-US" dirty="0" err="1" smtClean="0"/>
              <a:t>significant_terms</a:t>
            </a:r>
            <a:r>
              <a:rPr lang="en-US" dirty="0" smtClean="0"/>
              <a:t> aggregation results.</a:t>
            </a:r>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198</a:t>
            </a:fld>
            <a:endParaRPr lang="en-US"/>
          </a:p>
        </p:txBody>
      </p:sp>
    </p:spTree>
    <p:extLst>
      <p:ext uri="{BB962C8B-B14F-4D97-AF65-F5344CB8AC3E}">
        <p14:creationId xmlns:p14="http://schemas.microsoft.com/office/powerpoint/2010/main" val="42614832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199</a:t>
            </a:fld>
            <a:endParaRPr lang="en-US"/>
          </a:p>
        </p:txBody>
      </p:sp>
    </p:spTree>
    <p:extLst>
      <p:ext uri="{BB962C8B-B14F-4D97-AF65-F5344CB8AC3E}">
        <p14:creationId xmlns:p14="http://schemas.microsoft.com/office/powerpoint/2010/main" val="7898987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Pipeline aggregations can reference the aggregations they need to perform their computation by using the </a:t>
            </a:r>
            <a:r>
              <a:rPr lang="en-US" dirty="0" err="1" smtClean="0"/>
              <a:t>buckets_path</a:t>
            </a:r>
            <a:r>
              <a:rPr lang="en-US" dirty="0" smtClean="0"/>
              <a:t> parameter to indicate the paths to the required metrics. The syntax for defining these paths can be found in the </a:t>
            </a:r>
            <a:r>
              <a:rPr lang="en-US" dirty="0" err="1" smtClean="0"/>
              <a:t>buckets_path</a:t>
            </a:r>
            <a:r>
              <a:rPr lang="en-US" dirty="0" smtClean="0"/>
              <a:t> Syntax section below.</a:t>
            </a:r>
          </a:p>
          <a:p>
            <a:endParaRPr lang="en-US" dirty="0" smtClean="0"/>
          </a:p>
          <a:p>
            <a:r>
              <a:rPr lang="en-US" dirty="0" smtClean="0"/>
              <a:t>Pipeline aggregations cannot have sub-aggregations but depending on the type it can reference another pipeline in the </a:t>
            </a:r>
            <a:r>
              <a:rPr lang="en-US" dirty="0" err="1" smtClean="0"/>
              <a:t>buckets_path</a:t>
            </a:r>
            <a:r>
              <a:rPr lang="en-US" dirty="0" smtClean="0"/>
              <a:t> allowing pipeline aggregations to be chained. For example, you can chain together two derivatives to calculate the second derivative (i.e. a derivative of a derivative).</a:t>
            </a:r>
          </a:p>
          <a:p>
            <a:endParaRPr lang="en-US" dirty="0" smtClean="0"/>
          </a:p>
          <a:p>
            <a:r>
              <a:rPr lang="en-US" dirty="0" smtClean="0"/>
              <a:t>Note</a:t>
            </a:r>
          </a:p>
          <a:p>
            <a:r>
              <a:rPr lang="en-US" dirty="0" smtClean="0"/>
              <a:t>Because pipeline aggregations only add to the output, when chaining pipeline aggregations the output of each pipeline aggregation will be included in the final output.</a:t>
            </a:r>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200</a:t>
            </a:fld>
            <a:endParaRPr lang="en-US"/>
          </a:p>
        </p:txBody>
      </p:sp>
    </p:spTree>
    <p:extLst>
      <p:ext uri="{BB962C8B-B14F-4D97-AF65-F5344CB8AC3E}">
        <p14:creationId xmlns:p14="http://schemas.microsoft.com/office/powerpoint/2010/main" val="28515385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the path "</a:t>
            </a:r>
            <a:r>
              <a:rPr lang="en-US" dirty="0" err="1" smtClean="0"/>
              <a:t>my_bucket</a:t>
            </a:r>
            <a:r>
              <a:rPr lang="en-US" dirty="0" smtClean="0"/>
              <a:t>&gt;</a:t>
            </a:r>
            <a:r>
              <a:rPr lang="en-US" dirty="0" err="1" smtClean="0"/>
              <a:t>my_stats.avg</a:t>
            </a:r>
            <a:r>
              <a:rPr lang="en-US" dirty="0" smtClean="0"/>
              <a:t>" will path to the </a:t>
            </a:r>
            <a:r>
              <a:rPr lang="en-US" dirty="0" err="1" smtClean="0"/>
              <a:t>avg</a:t>
            </a:r>
            <a:r>
              <a:rPr lang="en-US" dirty="0" smtClean="0"/>
              <a:t> value in the "</a:t>
            </a:r>
            <a:r>
              <a:rPr lang="en-US" dirty="0" err="1" smtClean="0"/>
              <a:t>my_stats</a:t>
            </a:r>
            <a:r>
              <a:rPr lang="en-US" dirty="0" smtClean="0"/>
              <a:t>" metric, which is contained in the "</a:t>
            </a:r>
            <a:r>
              <a:rPr lang="en-US" dirty="0" err="1" smtClean="0"/>
              <a:t>my_bucket</a:t>
            </a:r>
            <a:r>
              <a:rPr lang="en-US" dirty="0" smtClean="0"/>
              <a:t>" bucket aggregation.</a:t>
            </a:r>
          </a:p>
          <a:p>
            <a:endParaRPr lang="en-US" dirty="0" smtClean="0"/>
          </a:p>
          <a:p>
            <a:r>
              <a:rPr lang="en-US" dirty="0" smtClean="0"/>
              <a:t>Paths are relative from the position of the pipeline aggregation; they are not absolute paths, and the path cannot go back "up" the aggregation tree. For example, this moving average is embedded inside a </a:t>
            </a:r>
            <a:r>
              <a:rPr lang="en-US" dirty="0" err="1" smtClean="0"/>
              <a:t>date_histogram</a:t>
            </a:r>
            <a:r>
              <a:rPr lang="en-US" dirty="0" smtClean="0"/>
              <a:t> and refers to a "sibling" metric "</a:t>
            </a:r>
            <a:r>
              <a:rPr lang="en-US" dirty="0" err="1" smtClean="0"/>
              <a:t>the_sum</a:t>
            </a:r>
            <a:r>
              <a:rPr lang="en-US" dirty="0" smtClean="0"/>
              <a:t>":</a:t>
            </a:r>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201</a:t>
            </a:fld>
            <a:endParaRPr lang="en-US"/>
          </a:p>
        </p:txBody>
      </p:sp>
    </p:spTree>
    <p:extLst>
      <p:ext uri="{BB962C8B-B14F-4D97-AF65-F5344CB8AC3E}">
        <p14:creationId xmlns:p14="http://schemas.microsoft.com/office/powerpoint/2010/main" val="23081921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the path "</a:t>
            </a:r>
            <a:r>
              <a:rPr lang="en-US" dirty="0" err="1" smtClean="0"/>
              <a:t>my_bucket</a:t>
            </a:r>
            <a:r>
              <a:rPr lang="en-US" dirty="0" smtClean="0"/>
              <a:t>&gt;</a:t>
            </a:r>
            <a:r>
              <a:rPr lang="en-US" dirty="0" err="1" smtClean="0"/>
              <a:t>my_stats.avg</a:t>
            </a:r>
            <a:r>
              <a:rPr lang="en-US" dirty="0" smtClean="0"/>
              <a:t>" will path to the </a:t>
            </a:r>
            <a:r>
              <a:rPr lang="en-US" dirty="0" err="1" smtClean="0"/>
              <a:t>avg</a:t>
            </a:r>
            <a:r>
              <a:rPr lang="en-US" dirty="0" smtClean="0"/>
              <a:t> value in the "</a:t>
            </a:r>
            <a:r>
              <a:rPr lang="en-US" dirty="0" err="1" smtClean="0"/>
              <a:t>my_stats</a:t>
            </a:r>
            <a:r>
              <a:rPr lang="en-US" dirty="0" smtClean="0"/>
              <a:t>" metric, which is contained in the "</a:t>
            </a:r>
            <a:r>
              <a:rPr lang="en-US" dirty="0" err="1" smtClean="0"/>
              <a:t>my_bucket</a:t>
            </a:r>
            <a:r>
              <a:rPr lang="en-US" dirty="0" smtClean="0"/>
              <a:t>" bucket aggregation.</a:t>
            </a:r>
          </a:p>
          <a:p>
            <a:endParaRPr lang="en-US" dirty="0" smtClean="0"/>
          </a:p>
          <a:p>
            <a:r>
              <a:rPr lang="en-US" dirty="0" smtClean="0"/>
              <a:t>Paths are relative from the position of the pipeline aggregation; they are not absolute paths, and the path cannot go back "up" the aggregation tree. For example, this moving average is embedded inside a </a:t>
            </a:r>
            <a:r>
              <a:rPr lang="en-US" dirty="0" err="1" smtClean="0"/>
              <a:t>date_histogram</a:t>
            </a:r>
            <a:r>
              <a:rPr lang="en-US" dirty="0" smtClean="0"/>
              <a:t> and refers to a "sibling" metric "</a:t>
            </a:r>
            <a:r>
              <a:rPr lang="en-US" dirty="0" err="1" smtClean="0"/>
              <a:t>the_sum</a:t>
            </a:r>
            <a:r>
              <a:rPr lang="en-US" dirty="0" smtClean="0"/>
              <a:t>":</a:t>
            </a:r>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202</a:t>
            </a:fld>
            <a:endParaRPr lang="en-US"/>
          </a:p>
        </p:txBody>
      </p:sp>
    </p:spTree>
    <p:extLst>
      <p:ext uri="{BB962C8B-B14F-4D97-AF65-F5344CB8AC3E}">
        <p14:creationId xmlns:p14="http://schemas.microsoft.com/office/powerpoint/2010/main" val="40502822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the path "</a:t>
            </a:r>
            <a:r>
              <a:rPr lang="en-US" dirty="0" err="1" smtClean="0"/>
              <a:t>my_bucket</a:t>
            </a:r>
            <a:r>
              <a:rPr lang="en-US" dirty="0" smtClean="0"/>
              <a:t>&gt;</a:t>
            </a:r>
            <a:r>
              <a:rPr lang="en-US" dirty="0" err="1" smtClean="0"/>
              <a:t>my_stats.avg</a:t>
            </a:r>
            <a:r>
              <a:rPr lang="en-US" dirty="0" smtClean="0"/>
              <a:t>" will path to the </a:t>
            </a:r>
            <a:r>
              <a:rPr lang="en-US" dirty="0" err="1" smtClean="0"/>
              <a:t>avg</a:t>
            </a:r>
            <a:r>
              <a:rPr lang="en-US" dirty="0" smtClean="0"/>
              <a:t> value in the "</a:t>
            </a:r>
            <a:r>
              <a:rPr lang="en-US" dirty="0" err="1" smtClean="0"/>
              <a:t>my_stats</a:t>
            </a:r>
            <a:r>
              <a:rPr lang="en-US" dirty="0" smtClean="0"/>
              <a:t>" metric, which is contained in the "</a:t>
            </a:r>
            <a:r>
              <a:rPr lang="en-US" dirty="0" err="1" smtClean="0"/>
              <a:t>my_bucket</a:t>
            </a:r>
            <a:r>
              <a:rPr lang="en-US" dirty="0" smtClean="0"/>
              <a:t>" bucket aggregation.</a:t>
            </a:r>
          </a:p>
          <a:p>
            <a:endParaRPr lang="en-US" dirty="0" smtClean="0"/>
          </a:p>
          <a:p>
            <a:r>
              <a:rPr lang="en-US" dirty="0" smtClean="0"/>
              <a:t>Paths are relative from the position of the pipeline aggregation; they are not absolute paths, and the path cannot go back "up" the aggregation tree. For example, this moving average is embedded inside a </a:t>
            </a:r>
            <a:r>
              <a:rPr lang="en-US" dirty="0" err="1" smtClean="0"/>
              <a:t>date_histogram</a:t>
            </a:r>
            <a:r>
              <a:rPr lang="en-US" dirty="0" smtClean="0"/>
              <a:t> and refers to a "sibling" metric "</a:t>
            </a:r>
            <a:r>
              <a:rPr lang="en-US" dirty="0" err="1" smtClean="0"/>
              <a:t>the_sum</a:t>
            </a:r>
            <a:r>
              <a:rPr lang="en-US" dirty="0" smtClean="0"/>
              <a:t>":</a:t>
            </a:r>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203</a:t>
            </a:fld>
            <a:endParaRPr lang="en-US"/>
          </a:p>
        </p:txBody>
      </p:sp>
    </p:spTree>
    <p:extLst>
      <p:ext uri="{BB962C8B-B14F-4D97-AF65-F5344CB8AC3E}">
        <p14:creationId xmlns:p14="http://schemas.microsoft.com/office/powerpoint/2010/main" val="22664314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204</a:t>
            </a:fld>
            <a:endParaRPr lang="en-US"/>
          </a:p>
        </p:txBody>
      </p:sp>
    </p:spTree>
    <p:extLst>
      <p:ext uri="{BB962C8B-B14F-4D97-AF65-F5344CB8AC3E}">
        <p14:creationId xmlns:p14="http://schemas.microsoft.com/office/powerpoint/2010/main" val="973217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205</a:t>
            </a:fld>
            <a:endParaRPr lang="en-US"/>
          </a:p>
        </p:txBody>
      </p:sp>
    </p:spTree>
    <p:extLst>
      <p:ext uri="{BB962C8B-B14F-4D97-AF65-F5344CB8AC3E}">
        <p14:creationId xmlns:p14="http://schemas.microsoft.com/office/powerpoint/2010/main" val="32145852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206</a:t>
            </a:fld>
            <a:endParaRPr lang="en-US"/>
          </a:p>
        </p:txBody>
      </p:sp>
    </p:spTree>
    <p:extLst>
      <p:ext uri="{BB962C8B-B14F-4D97-AF65-F5344CB8AC3E}">
        <p14:creationId xmlns:p14="http://schemas.microsoft.com/office/powerpoint/2010/main" val="36652130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dirty="0" smtClean="0"/>
              <a:t>No derivative for the first bucket since we need at least 2 data points to calculate the derivative</a:t>
            </a:r>
          </a:p>
          <a:p>
            <a:endParaRPr lang="en-US" dirty="0" smtClean="0"/>
          </a:p>
          <a:p>
            <a:endParaRPr lang="en-US" dirty="0" smtClean="0"/>
          </a:p>
          <a:p>
            <a:endParaRPr lang="en-US" dirty="0" smtClean="0"/>
          </a:p>
          <a:p>
            <a:r>
              <a:rPr lang="en-US" dirty="0" smtClean="0"/>
              <a:t>Derivative value units are implicitly defined by the sales aggregation and the parent histogram so in this case the units would be $/month assuming the price field has units of $.</a:t>
            </a:r>
          </a:p>
          <a:p>
            <a:endParaRPr lang="en-US" dirty="0" smtClean="0"/>
          </a:p>
          <a:p>
            <a:endParaRPr lang="en-US" dirty="0" smtClean="0"/>
          </a:p>
          <a:p>
            <a:endParaRPr lang="en-US" dirty="0" smtClean="0"/>
          </a:p>
          <a:p>
            <a:r>
              <a:rPr lang="en-US" dirty="0" smtClean="0"/>
              <a:t>The number of documents in the bucket are represented by the </a:t>
            </a:r>
            <a:r>
              <a:rPr lang="en-US" dirty="0" err="1" smtClean="0"/>
              <a:t>doc_count</a:t>
            </a:r>
            <a:r>
              <a:rPr lang="en-US" dirty="0" smtClean="0"/>
              <a:t> f</a:t>
            </a:r>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207</a:t>
            </a:fld>
            <a:endParaRPr lang="en-US"/>
          </a:p>
        </p:txBody>
      </p:sp>
    </p:spTree>
    <p:extLst>
      <p:ext uri="{BB962C8B-B14F-4D97-AF65-F5344CB8AC3E}">
        <p14:creationId xmlns:p14="http://schemas.microsoft.com/office/powerpoint/2010/main" val="2821821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55</a:t>
            </a:fld>
            <a:endParaRPr lang="en-US"/>
          </a:p>
        </p:txBody>
      </p:sp>
    </p:spTree>
    <p:extLst>
      <p:ext uri="{BB962C8B-B14F-4D97-AF65-F5344CB8AC3E}">
        <p14:creationId xmlns:p14="http://schemas.microsoft.com/office/powerpoint/2010/main" val="12809522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endParaRPr lang="en-US" dirty="0" smtClean="0"/>
          </a:p>
          <a:p>
            <a:endParaRPr lang="en-US" dirty="0" smtClean="0"/>
          </a:p>
          <a:p>
            <a:endParaRPr lang="en-US" dirty="0" smtClean="0"/>
          </a:p>
          <a:p>
            <a:r>
              <a:rPr lang="en-US" dirty="0" smtClean="0"/>
              <a:t>Derivative value units are implicitly defined by the sales aggregation and the parent histogram so in this case the units would be $/month assuming the price field has units of $.</a:t>
            </a:r>
          </a:p>
          <a:p>
            <a:endParaRPr lang="en-US" dirty="0" smtClean="0"/>
          </a:p>
          <a:p>
            <a:endParaRPr lang="en-US" dirty="0" smtClean="0"/>
          </a:p>
          <a:p>
            <a:endParaRPr lang="en-US" dirty="0" smtClean="0"/>
          </a:p>
          <a:p>
            <a:r>
              <a:rPr lang="en-US" dirty="0" smtClean="0"/>
              <a:t>The number of documents in the bucket are represented by the </a:t>
            </a:r>
            <a:r>
              <a:rPr lang="en-US" dirty="0" err="1" smtClean="0"/>
              <a:t>doc_count</a:t>
            </a:r>
            <a:r>
              <a:rPr lang="en-US" dirty="0" smtClean="0"/>
              <a:t> f</a:t>
            </a:r>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208</a:t>
            </a:fld>
            <a:endParaRPr lang="en-US"/>
          </a:p>
        </p:txBody>
      </p:sp>
    </p:spTree>
    <p:extLst>
      <p:ext uri="{BB962C8B-B14F-4D97-AF65-F5344CB8AC3E}">
        <p14:creationId xmlns:p14="http://schemas.microsoft.com/office/powerpoint/2010/main" val="389121659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unit specifies what unit to use for the x-axis of the derivative calculation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effectLst/>
              <a:latin typeface="+mn-lt"/>
              <a:ea typeface="+mn-ea"/>
              <a:cs typeface="+mn-cs"/>
            </a:endParaRPr>
          </a:p>
          <a:p>
            <a:pPr fontAlgn="t"/>
            <a:r>
              <a:rPr lang="en-US" sz="1200" b="0" kern="1200" dirty="0" smtClean="0">
                <a:solidFill>
                  <a:schemeClr val="tx1"/>
                </a:solidFill>
                <a:effectLst/>
                <a:latin typeface="+mn-lt"/>
                <a:ea typeface="+mn-ea"/>
                <a:cs typeface="+mn-cs"/>
              </a:rPr>
              <a:t> </a:t>
            </a:r>
          </a:p>
          <a:p>
            <a:pPr fontAlgn="t"/>
            <a:r>
              <a:rPr lang="en-US" sz="1200" b="0" kern="1200" dirty="0" smtClean="0">
                <a:solidFill>
                  <a:schemeClr val="tx1"/>
                </a:solidFill>
                <a:effectLst/>
                <a:latin typeface="+mn-lt"/>
                <a:ea typeface="+mn-ea"/>
                <a:cs typeface="+mn-cs"/>
              </a:rPr>
              <a:t>value is reported in the original units of </a:t>
            </a:r>
            <a:r>
              <a:rPr lang="en-US" sz="1200" b="0" i="1" kern="1200" dirty="0" smtClean="0">
                <a:solidFill>
                  <a:schemeClr val="tx1"/>
                </a:solidFill>
                <a:effectLst/>
                <a:latin typeface="+mn-lt"/>
                <a:ea typeface="+mn-ea"/>
                <a:cs typeface="+mn-cs"/>
              </a:rPr>
              <a:t>per month</a:t>
            </a:r>
            <a:endParaRPr lang="en-US" sz="1200" b="0" kern="1200" dirty="0" smtClean="0">
              <a:solidFill>
                <a:schemeClr val="tx1"/>
              </a:solidFill>
              <a:effectLst/>
              <a:latin typeface="+mn-lt"/>
              <a:ea typeface="+mn-ea"/>
              <a:cs typeface="+mn-cs"/>
            </a:endParaRPr>
          </a:p>
          <a:p>
            <a:pPr fontAlgn="t"/>
            <a:r>
              <a:rPr lang="en-US" sz="1200" b="0" kern="1200" dirty="0" err="1" smtClean="0">
                <a:solidFill>
                  <a:schemeClr val="tx1"/>
                </a:solidFill>
                <a:effectLst/>
                <a:latin typeface="+mn-lt"/>
                <a:ea typeface="+mn-ea"/>
                <a:cs typeface="+mn-cs"/>
              </a:rPr>
              <a:t>normalized_value</a:t>
            </a:r>
            <a:r>
              <a:rPr lang="en-US" sz="1200" b="0" kern="1200" dirty="0" smtClean="0">
                <a:solidFill>
                  <a:schemeClr val="tx1"/>
                </a:solidFill>
                <a:effectLst/>
                <a:latin typeface="+mn-lt"/>
                <a:ea typeface="+mn-ea"/>
                <a:cs typeface="+mn-cs"/>
              </a:rPr>
              <a:t> is reported in the desired units of </a:t>
            </a:r>
            <a:r>
              <a:rPr lang="en-US" sz="1200" b="0" i="1" kern="1200" dirty="0" smtClean="0">
                <a:solidFill>
                  <a:schemeClr val="tx1"/>
                </a:solidFill>
                <a:effectLst/>
                <a:latin typeface="+mn-lt"/>
                <a:ea typeface="+mn-ea"/>
                <a:cs typeface="+mn-cs"/>
              </a:rPr>
              <a:t>per day</a:t>
            </a:r>
            <a:endParaRPr lang="en-US" sz="1200" b="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effectLst/>
              <a:latin typeface="+mn-lt"/>
              <a:ea typeface="+mn-ea"/>
              <a:cs typeface="+mn-cs"/>
            </a:endParaRPr>
          </a:p>
          <a:p>
            <a:endParaRPr lang="en-US" dirty="0" smtClean="0"/>
          </a:p>
          <a:p>
            <a:endParaRPr lang="en-US" dirty="0" smtClean="0"/>
          </a:p>
          <a:p>
            <a:endParaRPr lang="en-US" dirty="0" smtClean="0"/>
          </a:p>
          <a:p>
            <a:r>
              <a:rPr lang="en-US" dirty="0" smtClean="0"/>
              <a:t>Derivative value units are implicitly defined by the sales aggregation and the parent histogram so in this case the units would be $/month assuming the price field has units of $.</a:t>
            </a:r>
          </a:p>
          <a:p>
            <a:endParaRPr lang="en-US" dirty="0" smtClean="0"/>
          </a:p>
          <a:p>
            <a:endParaRPr lang="en-US" dirty="0" smtClean="0"/>
          </a:p>
          <a:p>
            <a:endParaRPr lang="en-US" dirty="0" smtClean="0"/>
          </a:p>
          <a:p>
            <a:r>
              <a:rPr lang="en-US" dirty="0" smtClean="0"/>
              <a:t>The number of documents in the bucket are represented by the </a:t>
            </a:r>
            <a:r>
              <a:rPr lang="en-US" dirty="0" err="1" smtClean="0"/>
              <a:t>doc_count</a:t>
            </a:r>
            <a:r>
              <a:rPr lang="en-US" dirty="0" smtClean="0"/>
              <a:t> f</a:t>
            </a:r>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209</a:t>
            </a:fld>
            <a:endParaRPr lang="en-US"/>
          </a:p>
        </p:txBody>
      </p:sp>
    </p:spTree>
    <p:extLst>
      <p:ext uri="{BB962C8B-B14F-4D97-AF65-F5344CB8AC3E}">
        <p14:creationId xmlns:p14="http://schemas.microsoft.com/office/powerpoint/2010/main" val="16163896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unit specifies what unit to use for the x-axis of the derivative calculation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effectLst/>
              <a:latin typeface="+mn-lt"/>
              <a:ea typeface="+mn-ea"/>
              <a:cs typeface="+mn-cs"/>
            </a:endParaRPr>
          </a:p>
          <a:p>
            <a:pPr fontAlgn="t"/>
            <a:r>
              <a:rPr lang="en-US" sz="1200" b="0" kern="1200" dirty="0" smtClean="0">
                <a:solidFill>
                  <a:schemeClr val="tx1"/>
                </a:solidFill>
                <a:effectLst/>
                <a:latin typeface="+mn-lt"/>
                <a:ea typeface="+mn-ea"/>
                <a:cs typeface="+mn-cs"/>
              </a:rPr>
              <a:t> </a:t>
            </a:r>
          </a:p>
          <a:p>
            <a:pPr fontAlgn="t"/>
            <a:r>
              <a:rPr lang="en-US" sz="1200" b="0" kern="1200" dirty="0" smtClean="0">
                <a:solidFill>
                  <a:schemeClr val="tx1"/>
                </a:solidFill>
                <a:effectLst/>
                <a:latin typeface="+mn-lt"/>
                <a:ea typeface="+mn-ea"/>
                <a:cs typeface="+mn-cs"/>
              </a:rPr>
              <a:t>value is reported in the original units of </a:t>
            </a:r>
            <a:r>
              <a:rPr lang="en-US" sz="1200" b="0" i="1" kern="1200" dirty="0" smtClean="0">
                <a:solidFill>
                  <a:schemeClr val="tx1"/>
                </a:solidFill>
                <a:effectLst/>
                <a:latin typeface="+mn-lt"/>
                <a:ea typeface="+mn-ea"/>
                <a:cs typeface="+mn-cs"/>
              </a:rPr>
              <a:t>per month</a:t>
            </a:r>
            <a:endParaRPr lang="en-US" sz="1200" b="0" kern="1200" dirty="0" smtClean="0">
              <a:solidFill>
                <a:schemeClr val="tx1"/>
              </a:solidFill>
              <a:effectLst/>
              <a:latin typeface="+mn-lt"/>
              <a:ea typeface="+mn-ea"/>
              <a:cs typeface="+mn-cs"/>
            </a:endParaRPr>
          </a:p>
          <a:p>
            <a:pPr fontAlgn="t"/>
            <a:r>
              <a:rPr lang="en-US" sz="1200" b="0" kern="1200" dirty="0" err="1" smtClean="0">
                <a:solidFill>
                  <a:schemeClr val="tx1"/>
                </a:solidFill>
                <a:effectLst/>
                <a:latin typeface="+mn-lt"/>
                <a:ea typeface="+mn-ea"/>
                <a:cs typeface="+mn-cs"/>
              </a:rPr>
              <a:t>normalized_value</a:t>
            </a:r>
            <a:r>
              <a:rPr lang="en-US" sz="1200" b="0" kern="1200" dirty="0" smtClean="0">
                <a:solidFill>
                  <a:schemeClr val="tx1"/>
                </a:solidFill>
                <a:effectLst/>
                <a:latin typeface="+mn-lt"/>
                <a:ea typeface="+mn-ea"/>
                <a:cs typeface="+mn-cs"/>
              </a:rPr>
              <a:t> is reported in the desired units of </a:t>
            </a:r>
            <a:r>
              <a:rPr lang="en-US" sz="1200" b="0" i="1" kern="1200" dirty="0" smtClean="0">
                <a:solidFill>
                  <a:schemeClr val="tx1"/>
                </a:solidFill>
                <a:effectLst/>
                <a:latin typeface="+mn-lt"/>
                <a:ea typeface="+mn-ea"/>
                <a:cs typeface="+mn-cs"/>
              </a:rPr>
              <a:t>per day</a:t>
            </a:r>
            <a:endParaRPr lang="en-US" sz="1200" b="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effectLst/>
              <a:latin typeface="+mn-lt"/>
              <a:ea typeface="+mn-ea"/>
              <a:cs typeface="+mn-cs"/>
            </a:endParaRPr>
          </a:p>
          <a:p>
            <a:endParaRPr lang="en-US" dirty="0" smtClean="0"/>
          </a:p>
          <a:p>
            <a:endParaRPr lang="en-US" dirty="0" smtClean="0"/>
          </a:p>
          <a:p>
            <a:endParaRPr lang="en-US" dirty="0" smtClean="0"/>
          </a:p>
          <a:p>
            <a:r>
              <a:rPr lang="en-US" dirty="0" smtClean="0"/>
              <a:t>Derivative value units are implicitly defined by the sales aggregation and the parent histogram so in this case the units would be $/month assuming the price field has units of $.</a:t>
            </a:r>
          </a:p>
          <a:p>
            <a:endParaRPr lang="en-US" dirty="0" smtClean="0"/>
          </a:p>
          <a:p>
            <a:endParaRPr lang="en-US" dirty="0" smtClean="0"/>
          </a:p>
          <a:p>
            <a:endParaRPr lang="en-US" dirty="0" smtClean="0"/>
          </a:p>
          <a:p>
            <a:r>
              <a:rPr lang="en-US" dirty="0" smtClean="0"/>
              <a:t>The number of documents in the bucket are represented by the </a:t>
            </a:r>
            <a:r>
              <a:rPr lang="en-US" dirty="0" err="1" smtClean="0"/>
              <a:t>doc_count</a:t>
            </a:r>
            <a:r>
              <a:rPr lang="en-US" dirty="0" smtClean="0"/>
              <a:t> f</a:t>
            </a:r>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210</a:t>
            </a:fld>
            <a:endParaRPr lang="en-US"/>
          </a:p>
        </p:txBody>
      </p:sp>
    </p:spTree>
    <p:extLst>
      <p:ext uri="{BB962C8B-B14F-4D97-AF65-F5344CB8AC3E}">
        <p14:creationId xmlns:p14="http://schemas.microsoft.com/office/powerpoint/2010/main" val="11514453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227</a:t>
            </a:fld>
            <a:endParaRPr lang="en-US"/>
          </a:p>
        </p:txBody>
      </p:sp>
    </p:spTree>
    <p:extLst>
      <p:ext uri="{BB962C8B-B14F-4D97-AF65-F5344CB8AC3E}">
        <p14:creationId xmlns:p14="http://schemas.microsoft.com/office/powerpoint/2010/main" val="39762287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Choose the Right Number of Shards</a:t>
            </a:r>
          </a:p>
          <a:p>
            <a:r>
              <a:rPr lang="en-US" sz="1200" b="0" i="0" kern="1200" dirty="0" smtClean="0">
                <a:solidFill>
                  <a:schemeClr val="tx1"/>
                </a:solidFill>
                <a:effectLst/>
                <a:latin typeface="+mn-lt"/>
                <a:ea typeface="+mn-ea"/>
                <a:cs typeface="+mn-cs"/>
              </a:rPr>
              <a:t>Specifying too few shards per index will keep you from exploiting the full potential of your cluster. However, you risk performance issues by increasing the number of shards too much. OK then, you may ask: How many is too many? Read all about it in our hot article, </a:t>
            </a:r>
            <a:r>
              <a:rPr lang="en-US" sz="1200" b="1" i="0" u="none" strike="noStrike" kern="1200" dirty="0" smtClean="0">
                <a:solidFill>
                  <a:schemeClr val="tx1"/>
                </a:solidFill>
                <a:effectLst/>
                <a:latin typeface="+mn-lt"/>
                <a:ea typeface="+mn-ea"/>
                <a:cs typeface="+mn-cs"/>
                <a:hlinkClick r:id="rId3"/>
              </a:rPr>
              <a:t>Optimizing Elasticsearch: How Many Shards per Index?</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A Test Cluster is Essential</a:t>
            </a:r>
          </a:p>
          <a:p>
            <a:r>
              <a:rPr lang="en-US" sz="1200" b="0" i="0" kern="1200" dirty="0" smtClean="0">
                <a:solidFill>
                  <a:schemeClr val="tx1"/>
                </a:solidFill>
                <a:effectLst/>
                <a:latin typeface="+mn-lt"/>
                <a:ea typeface="+mn-ea"/>
                <a:cs typeface="+mn-cs"/>
              </a:rPr>
              <a:t>If you're doing anything other than trivial experimentation, you will most definitely need a test cluster. Elasticsearch has an extensive array of configuration options and rich APIs, and we strongly recommend that you experiment with different approaches as you seek to find the best solution for your app stack. You can try different settings and look for variations in behavior. If you're running locally, try making changes in both the </a:t>
            </a:r>
            <a:r>
              <a:rPr lang="en-US" sz="1200" b="0" i="0" kern="1200" dirty="0" err="1" smtClean="0">
                <a:solidFill>
                  <a:schemeClr val="tx1"/>
                </a:solidFill>
                <a:effectLst/>
                <a:latin typeface="+mn-lt"/>
                <a:ea typeface="+mn-ea"/>
                <a:cs typeface="+mn-cs"/>
              </a:rPr>
              <a:t>elasticsearch.yml</a:t>
            </a:r>
            <a:r>
              <a:rPr lang="en-US" sz="1200" b="0" i="0" kern="1200" dirty="0" smtClean="0">
                <a:solidFill>
                  <a:schemeClr val="tx1"/>
                </a:solidFill>
                <a:effectLst/>
                <a:latin typeface="+mn-lt"/>
                <a:ea typeface="+mn-ea"/>
                <a:cs typeface="+mn-cs"/>
              </a:rPr>
              <a:t> configuration file and using </a:t>
            </a:r>
            <a:r>
              <a:rPr lang="en-US" sz="1200" b="0" i="0" kern="1200" dirty="0" err="1" smtClean="0">
                <a:solidFill>
                  <a:schemeClr val="tx1"/>
                </a:solidFill>
                <a:effectLst/>
                <a:latin typeface="+mn-lt"/>
                <a:ea typeface="+mn-ea"/>
                <a:cs typeface="+mn-cs"/>
              </a:rPr>
              <a:t>the</a:t>
            </a:r>
            <a:r>
              <a:rPr lang="en-US" sz="1200" b="1" i="0" u="none" strike="noStrike" kern="1200" dirty="0" err="1" smtClean="0">
                <a:solidFill>
                  <a:schemeClr val="tx1"/>
                </a:solidFill>
                <a:effectLst/>
                <a:latin typeface="+mn-lt"/>
                <a:ea typeface="+mn-ea"/>
                <a:cs typeface="+mn-cs"/>
                <a:hlinkClick r:id="rId4"/>
              </a:rPr>
              <a:t>cluster</a:t>
            </a:r>
            <a:r>
              <a:rPr lang="en-US" sz="1200" b="1" i="0" u="none" strike="noStrike" kern="1200" dirty="0" smtClean="0">
                <a:solidFill>
                  <a:schemeClr val="tx1"/>
                </a:solidFill>
                <a:effectLst/>
                <a:latin typeface="+mn-lt"/>
                <a:ea typeface="+mn-ea"/>
                <a:cs typeface="+mn-cs"/>
                <a:hlinkClick r:id="rId4"/>
              </a:rPr>
              <a:t> settings API</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Also, don’t forget to test failure modes. These are questions that are important to answer: How many nodes can you lose and still accept reads and writes? What happens if one of your nodes runs out of disk space? What happens if you </a:t>
            </a:r>
            <a:r>
              <a:rPr lang="en-US" sz="1200" b="0" i="0" kern="1200" dirty="0" err="1" smtClean="0">
                <a:solidFill>
                  <a:schemeClr val="tx1"/>
                </a:solidFill>
                <a:effectLst/>
                <a:latin typeface="+mn-lt"/>
                <a:ea typeface="+mn-ea"/>
                <a:cs typeface="+mn-cs"/>
              </a:rPr>
              <a:t>setES_HEAP_SIZE</a:t>
            </a:r>
            <a:r>
              <a:rPr lang="en-US" sz="1200" b="0" i="0" kern="1200" dirty="0" smtClean="0">
                <a:solidFill>
                  <a:schemeClr val="tx1"/>
                </a:solidFill>
                <a:effectLst/>
                <a:latin typeface="+mn-lt"/>
                <a:ea typeface="+mn-ea"/>
                <a:cs typeface="+mn-cs"/>
              </a:rPr>
              <a:t> too small?</a:t>
            </a:r>
          </a:p>
          <a:p>
            <a:r>
              <a:rPr lang="en-US" sz="1200" b="0" i="0" kern="1200" dirty="0" smtClean="0">
                <a:solidFill>
                  <a:schemeClr val="tx1"/>
                </a:solidFill>
                <a:effectLst/>
                <a:latin typeface="+mn-lt"/>
                <a:ea typeface="+mn-ea"/>
                <a:cs typeface="+mn-cs"/>
              </a:rPr>
              <a:t>We also want you to know that there's another way. A path of less resistance. You could avoid much of this tedium and ease your administration burden by migrating to hosted Elasticsearch services. We offer a number of tools and support options, including the following:</a:t>
            </a:r>
          </a:p>
          <a:p>
            <a:r>
              <a:rPr lang="en-US" sz="1200" b="1" i="0" u="none" strike="noStrike" kern="1200" dirty="0" smtClean="0">
                <a:solidFill>
                  <a:schemeClr val="tx1"/>
                </a:solidFill>
                <a:effectLst/>
                <a:latin typeface="+mn-lt"/>
                <a:ea typeface="+mn-ea"/>
                <a:cs typeface="+mn-cs"/>
                <a:hlinkClick r:id="rId5"/>
              </a:rPr>
              <a:t>Super-easy Cluster Provisioning</a:t>
            </a:r>
            <a:endParaRPr lang="en-US" sz="1200" b="0" i="0"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hlinkClick r:id="rId6"/>
              </a:rPr>
              <a:t>Tools for Monitoring Elasticsearch Performance</a:t>
            </a:r>
            <a:r>
              <a:rPr lang="en-US" sz="1200" b="0" i="0" kern="1200" dirty="0" smtClean="0">
                <a:solidFill>
                  <a:schemeClr val="tx1"/>
                </a:solidFill>
                <a:effectLst/>
                <a:latin typeface="+mn-lt"/>
                <a:ea typeface="+mn-ea"/>
                <a:cs typeface="+mn-cs"/>
              </a:rPr>
              <a:t>, including the </a:t>
            </a:r>
            <a:r>
              <a:rPr lang="en-US" sz="1200" b="1" i="0" u="none" strike="noStrike" kern="1200" dirty="0" smtClean="0">
                <a:solidFill>
                  <a:schemeClr val="tx1"/>
                </a:solidFill>
                <a:effectLst/>
                <a:latin typeface="+mn-lt"/>
                <a:ea typeface="+mn-ea"/>
                <a:cs typeface="+mn-cs"/>
                <a:hlinkClick r:id="rId7"/>
              </a:rPr>
              <a:t>Kopf Admin Interface</a:t>
            </a:r>
            <a:endParaRPr lang="en-US" sz="1200" b="0" i="0"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hlinkClick r:id="rId8"/>
              </a:rPr>
              <a:t>Automatic Cluster Alerting Now Available on </a:t>
            </a:r>
            <a:r>
              <a:rPr lang="en-US" sz="1200" b="1" i="0" u="none" strike="noStrike" kern="1200" dirty="0" err="1" smtClean="0">
                <a:solidFill>
                  <a:schemeClr val="tx1"/>
                </a:solidFill>
                <a:effectLst/>
                <a:latin typeface="+mn-lt"/>
                <a:ea typeface="+mn-ea"/>
                <a:cs typeface="+mn-cs"/>
                <a:hlinkClick r:id="rId8"/>
              </a:rPr>
              <a:t>Qbox</a:t>
            </a:r>
            <a:endParaRPr lang="en-US" sz="1200" b="0" i="0"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hlinkClick r:id="rId9"/>
              </a:rPr>
              <a:t>Two-way Intercom, a New Support Feature for </a:t>
            </a:r>
            <a:r>
              <a:rPr lang="en-US" sz="1200" b="1" i="0" u="none" strike="noStrike" kern="1200" dirty="0" err="1" smtClean="0">
                <a:solidFill>
                  <a:schemeClr val="tx1"/>
                </a:solidFill>
                <a:effectLst/>
                <a:latin typeface="+mn-lt"/>
                <a:ea typeface="+mn-ea"/>
                <a:cs typeface="+mn-cs"/>
                <a:hlinkClick r:id="rId9"/>
              </a:rPr>
              <a:t>Qbox</a:t>
            </a:r>
            <a:r>
              <a:rPr lang="en-US" sz="1200" b="1" i="0" u="none" strike="noStrike" kern="1200" dirty="0" smtClean="0">
                <a:solidFill>
                  <a:schemeClr val="tx1"/>
                </a:solidFill>
                <a:effectLst/>
                <a:latin typeface="+mn-lt"/>
                <a:ea typeface="+mn-ea"/>
                <a:cs typeface="+mn-cs"/>
                <a:hlinkClick r:id="rId9"/>
              </a:rPr>
              <a:t> Users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Qbox</a:t>
            </a:r>
            <a:r>
              <a:rPr lang="en-US" sz="1200" b="0" i="0" kern="1200" dirty="0" smtClean="0">
                <a:solidFill>
                  <a:schemeClr val="tx1"/>
                </a:solidFill>
                <a:effectLst/>
                <a:latin typeface="+mn-lt"/>
                <a:ea typeface="+mn-ea"/>
                <a:cs typeface="+mn-cs"/>
              </a:rPr>
              <a:t> also offers </a:t>
            </a:r>
            <a:r>
              <a:rPr lang="en-US" sz="1200" b="1" i="0" u="none" strike="noStrike" kern="1200" dirty="0" smtClean="0">
                <a:solidFill>
                  <a:schemeClr val="tx1"/>
                </a:solidFill>
                <a:effectLst/>
                <a:latin typeface="+mn-lt"/>
                <a:ea typeface="+mn-ea"/>
                <a:cs typeface="+mn-cs"/>
                <a:hlinkClick r:id="rId10"/>
              </a:rPr>
              <a:t>troubleshooting guidance</a:t>
            </a:r>
            <a:r>
              <a:rPr lang="en-US" sz="1200" b="0" i="0" kern="1200" dirty="0" smtClean="0">
                <a:solidFill>
                  <a:schemeClr val="tx1"/>
                </a:solidFill>
                <a:effectLst/>
                <a:latin typeface="+mn-lt"/>
                <a:ea typeface="+mn-ea"/>
                <a:cs typeface="+mn-cs"/>
              </a:rPr>
              <a:t> and free </a:t>
            </a:r>
            <a:r>
              <a:rPr lang="en-US" sz="1200" b="1" i="0" u="none" strike="noStrike" kern="1200" dirty="0" smtClean="0">
                <a:solidFill>
                  <a:schemeClr val="tx1"/>
                </a:solidFill>
                <a:effectLst/>
                <a:latin typeface="+mn-lt"/>
                <a:ea typeface="+mn-ea"/>
                <a:cs typeface="+mn-cs"/>
                <a:hlinkClick r:id="rId9"/>
              </a:rPr>
              <a:t>24/7 support</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Practice Cluster Restarts and Node Outages</a:t>
            </a:r>
          </a:p>
          <a:p>
            <a:r>
              <a:rPr lang="en-US" sz="1200" b="0" i="0" kern="1200" dirty="0" smtClean="0">
                <a:solidFill>
                  <a:schemeClr val="tx1"/>
                </a:solidFill>
                <a:effectLst/>
                <a:latin typeface="+mn-lt"/>
                <a:ea typeface="+mn-ea"/>
                <a:cs typeface="+mn-cs"/>
              </a:rPr>
              <a:t>Since cluster restarts can be common, you'll want to do </a:t>
            </a:r>
            <a:r>
              <a:rPr lang="en-US" sz="1200" b="1" i="0" u="none" strike="noStrike" kern="1200" dirty="0" smtClean="0">
                <a:solidFill>
                  <a:schemeClr val="tx1"/>
                </a:solidFill>
                <a:effectLst/>
                <a:latin typeface="+mn-lt"/>
                <a:ea typeface="+mn-ea"/>
                <a:cs typeface="+mn-cs"/>
                <a:hlinkClick r:id="rId11"/>
              </a:rPr>
              <a:t>rolling restarts</a:t>
            </a:r>
            <a:r>
              <a:rPr lang="en-US" sz="1200" b="0" i="0" kern="1200" dirty="0" smtClean="0">
                <a:solidFill>
                  <a:schemeClr val="tx1"/>
                </a:solidFill>
                <a:effectLst/>
                <a:latin typeface="+mn-lt"/>
                <a:ea typeface="+mn-ea"/>
                <a:cs typeface="+mn-cs"/>
              </a:rPr>
              <a:t> so that you minimize or downtime. You'll need to do these for most configuration changes, and whenever you upgrade Elasticsearch versions. This is also an important consideration if your dataset grows and you need to scale. Read more in our </a:t>
            </a:r>
            <a:r>
              <a:rPr lang="en-US" sz="1200" b="0" i="0" kern="1200" dirty="0" err="1" smtClean="0">
                <a:solidFill>
                  <a:schemeClr val="tx1"/>
                </a:solidFill>
                <a:effectLst/>
                <a:latin typeface="+mn-lt"/>
                <a:ea typeface="+mn-ea"/>
                <a:cs typeface="+mn-cs"/>
              </a:rPr>
              <a:t>article</a:t>
            </a:r>
            <a:r>
              <a:rPr lang="en-US" sz="1200" b="1" i="0" u="none" strike="noStrike" kern="1200" dirty="0" err="1" smtClean="0">
                <a:solidFill>
                  <a:schemeClr val="tx1"/>
                </a:solidFill>
                <a:effectLst/>
                <a:latin typeface="+mn-lt"/>
                <a:ea typeface="+mn-ea"/>
                <a:cs typeface="+mn-cs"/>
                <a:hlinkClick r:id="rId12"/>
              </a:rPr>
              <a:t>Thoughts</a:t>
            </a:r>
            <a:r>
              <a:rPr lang="en-US" sz="1200" b="1" i="0" u="none" strike="noStrike" kern="1200" dirty="0" smtClean="0">
                <a:solidFill>
                  <a:schemeClr val="tx1"/>
                </a:solidFill>
                <a:effectLst/>
                <a:latin typeface="+mn-lt"/>
                <a:ea typeface="+mn-ea"/>
                <a:cs typeface="+mn-cs"/>
                <a:hlinkClick r:id="rId12"/>
              </a:rPr>
              <a:t> on Launching and Scaling Elasticsearch</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Size your Cluster Carefully</a:t>
            </a:r>
          </a:p>
          <a:p>
            <a:r>
              <a:rPr lang="en-US" sz="1200" b="0" i="0" kern="1200" dirty="0" smtClean="0">
                <a:solidFill>
                  <a:schemeClr val="tx1"/>
                </a:solidFill>
                <a:effectLst/>
                <a:latin typeface="+mn-lt"/>
                <a:ea typeface="+mn-ea"/>
                <a:cs typeface="+mn-cs"/>
              </a:rPr>
              <a:t>Since Elasticsearch is resource intensive, you may not be able to justify as much hardware for your test cluster. We strongly recommend that your test cluster should be as close to the configuration as your production cluster.</a:t>
            </a:r>
          </a:p>
          <a:p>
            <a:r>
              <a:rPr lang="en-US" sz="1200" b="0" i="0" kern="1200" dirty="0" smtClean="0">
                <a:solidFill>
                  <a:schemeClr val="tx1"/>
                </a:solidFill>
                <a:effectLst/>
                <a:latin typeface="+mn-lt"/>
                <a:ea typeface="+mn-ea"/>
                <a:cs typeface="+mn-cs"/>
              </a:rPr>
              <a:t>It should be as similar as possible, aiming for the same VM size and type as the production cluster. Remember, you can run multiple nodes on the same machine—if absolutely necessary.</a:t>
            </a:r>
          </a:p>
          <a:p>
            <a:r>
              <a:rPr lang="en-US" sz="1200" b="0" i="0" kern="1200" dirty="0" smtClean="0">
                <a:solidFill>
                  <a:schemeClr val="tx1"/>
                </a:solidFill>
                <a:effectLst/>
                <a:latin typeface="+mn-lt"/>
                <a:ea typeface="+mn-ea"/>
                <a:cs typeface="+mn-cs"/>
              </a:rPr>
              <a:t>Be Generous with Memory</a:t>
            </a:r>
          </a:p>
          <a:p>
            <a:r>
              <a:rPr lang="en-US" sz="1200" b="0" i="0" kern="1200" dirty="0" smtClean="0">
                <a:solidFill>
                  <a:schemeClr val="tx1"/>
                </a:solidFill>
                <a:effectLst/>
                <a:latin typeface="+mn-lt"/>
                <a:ea typeface="+mn-ea"/>
                <a:cs typeface="+mn-cs"/>
              </a:rPr>
              <a:t>If you have a large dataset, try to allocate as much memory as you can. The adequate amount of memory varies with application type and load, so it's important to measure memory usage on your cluster from the very beginning.</a:t>
            </a:r>
          </a:p>
          <a:p>
            <a:r>
              <a:rPr lang="en-US" sz="1200" b="0" i="0" kern="1200" dirty="0" smtClean="0">
                <a:solidFill>
                  <a:schemeClr val="tx1"/>
                </a:solidFill>
                <a:effectLst/>
                <a:latin typeface="+mn-lt"/>
                <a:ea typeface="+mn-ea"/>
                <a:cs typeface="+mn-cs"/>
              </a:rPr>
              <a:t>We recommend these articles for thoughtful guidance on sizing your cluster:</a:t>
            </a:r>
          </a:p>
          <a:p>
            <a:r>
              <a:rPr lang="en-US" sz="1200" b="1" i="0" u="none" strike="noStrike" kern="1200" dirty="0" smtClean="0">
                <a:solidFill>
                  <a:schemeClr val="tx1"/>
                </a:solidFill>
                <a:effectLst/>
                <a:latin typeface="+mn-lt"/>
                <a:ea typeface="+mn-ea"/>
                <a:cs typeface="+mn-cs"/>
                <a:hlinkClick r:id="rId13"/>
              </a:rPr>
              <a:t>How-to: Quick-and-Easy Resizing of your Elasticsearch Cluster</a:t>
            </a:r>
            <a:endParaRPr lang="en-US" sz="1200" b="0" i="0"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hlinkClick r:id="rId14"/>
              </a:rPr>
              <a:t>Choosing a Size for Your Nodes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Setting Up Visual Tools</a:t>
            </a:r>
          </a:p>
          <a:p>
            <a:r>
              <a:rPr lang="en-US" sz="1200" b="0" i="0" kern="1200" dirty="0" smtClean="0">
                <a:solidFill>
                  <a:schemeClr val="tx1"/>
                </a:solidFill>
                <a:effectLst/>
                <a:latin typeface="+mn-lt"/>
                <a:ea typeface="+mn-ea"/>
                <a:cs typeface="+mn-cs"/>
              </a:rPr>
              <a:t>For quick troubleshooting and frequent stats, it's good to have a easy-to-use dashboard to check the current state of our clusters. We highly recommend </a:t>
            </a:r>
            <a:r>
              <a:rPr lang="en-US" sz="1200" b="0" i="0" kern="1200" dirty="0" err="1" smtClean="0">
                <a:solidFill>
                  <a:schemeClr val="tx1"/>
                </a:solidFill>
                <a:effectLst/>
                <a:latin typeface="+mn-lt"/>
                <a:ea typeface="+mn-ea"/>
                <a:cs typeface="+mn-cs"/>
              </a:rPr>
              <a:t>the</a:t>
            </a:r>
            <a:r>
              <a:rPr lang="en-US" sz="1200" b="1" i="0" u="none" strike="noStrike" kern="1200" dirty="0" err="1" smtClean="0">
                <a:solidFill>
                  <a:schemeClr val="tx1"/>
                </a:solidFill>
                <a:effectLst/>
                <a:latin typeface="+mn-lt"/>
                <a:ea typeface="+mn-ea"/>
                <a:cs typeface="+mn-cs"/>
                <a:hlinkClick r:id="rId7"/>
              </a:rPr>
              <a:t>Kopf</a:t>
            </a:r>
            <a:r>
              <a:rPr lang="en-US" sz="1200" b="1" i="0" u="none" strike="noStrike" kern="1200" dirty="0" smtClean="0">
                <a:solidFill>
                  <a:schemeClr val="tx1"/>
                </a:solidFill>
                <a:effectLst/>
                <a:latin typeface="+mn-lt"/>
                <a:ea typeface="+mn-ea"/>
                <a:cs typeface="+mn-cs"/>
                <a:hlinkClick r:id="rId7"/>
              </a:rPr>
              <a:t> tool</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Avoid Routing on Data Nodes</a:t>
            </a:r>
          </a:p>
          <a:p>
            <a:r>
              <a:rPr lang="en-US" sz="1200" b="0" i="0" kern="1200" dirty="0" smtClean="0">
                <a:solidFill>
                  <a:schemeClr val="tx1"/>
                </a:solidFill>
                <a:effectLst/>
                <a:latin typeface="+mn-lt"/>
                <a:ea typeface="+mn-ea"/>
                <a:cs typeface="+mn-cs"/>
              </a:rPr>
              <a:t>There are several options for routing in Elasticsearch. One popular option is to place a round-robin proxy in front of all your nodes. However, if your cluster will experience intensive use, then it’s better to handle the routing with a </a:t>
            </a:r>
            <a:r>
              <a:rPr lang="en-US" sz="1200" b="0" i="0" kern="1200" dirty="0" err="1" smtClean="0">
                <a:solidFill>
                  <a:schemeClr val="tx1"/>
                </a:solidFill>
                <a:effectLst/>
                <a:latin typeface="+mn-lt"/>
                <a:ea typeface="+mn-ea"/>
                <a:cs typeface="+mn-cs"/>
              </a:rPr>
              <a:t>dataless</a:t>
            </a:r>
            <a:r>
              <a:rPr lang="en-US" sz="1200" b="0" i="0" kern="1200" dirty="0" smtClean="0">
                <a:solidFill>
                  <a:schemeClr val="tx1"/>
                </a:solidFill>
                <a:effectLst/>
                <a:latin typeface="+mn-lt"/>
                <a:ea typeface="+mn-ea"/>
                <a:cs typeface="+mn-cs"/>
              </a:rPr>
              <a:t> node.</a:t>
            </a:r>
          </a:p>
          <a:p>
            <a:r>
              <a:rPr lang="en-US" sz="1200" b="0" i="0" kern="1200" dirty="0" smtClean="0">
                <a:solidFill>
                  <a:schemeClr val="tx1"/>
                </a:solidFill>
                <a:effectLst/>
                <a:latin typeface="+mn-lt"/>
                <a:ea typeface="+mn-ea"/>
                <a:cs typeface="+mn-cs"/>
              </a:rPr>
              <a:t>The reason non-data node routing is more effective (at scale) than a simple round-robin HTTP proxy is because a </a:t>
            </a:r>
            <a:r>
              <a:rPr lang="en-US" sz="1200" b="0" i="0" kern="1200" dirty="0" err="1" smtClean="0">
                <a:solidFill>
                  <a:schemeClr val="tx1"/>
                </a:solidFill>
                <a:effectLst/>
                <a:latin typeface="+mn-lt"/>
                <a:ea typeface="+mn-ea"/>
                <a:cs typeface="+mn-cs"/>
              </a:rPr>
              <a:t>dataless</a:t>
            </a:r>
            <a:r>
              <a:rPr lang="en-US" sz="1200" b="0" i="0" kern="1200" dirty="0" smtClean="0">
                <a:solidFill>
                  <a:schemeClr val="tx1"/>
                </a:solidFill>
                <a:effectLst/>
                <a:latin typeface="+mn-lt"/>
                <a:ea typeface="+mn-ea"/>
                <a:cs typeface="+mn-cs"/>
              </a:rPr>
              <a:t> node will have a copy of the </a:t>
            </a:r>
            <a:r>
              <a:rPr lang="en-US" sz="1200" b="0" i="1" kern="1200" dirty="0" smtClean="0">
                <a:solidFill>
                  <a:schemeClr val="tx1"/>
                </a:solidFill>
                <a:effectLst/>
                <a:latin typeface="+mn-lt"/>
                <a:ea typeface="+mn-ea"/>
                <a:cs typeface="+mn-cs"/>
              </a:rPr>
              <a:t>cluster state</a:t>
            </a:r>
            <a:r>
              <a:rPr lang="en-US" sz="1200" b="0" i="0" kern="1200" dirty="0" smtClean="0">
                <a:solidFill>
                  <a:schemeClr val="tx1"/>
                </a:solidFill>
                <a:effectLst/>
                <a:latin typeface="+mn-lt"/>
                <a:ea typeface="+mn-ea"/>
                <a:cs typeface="+mn-cs"/>
              </a:rPr>
              <a:t>—a table of shards and the corresponding nodes. Since it knows the state of the entire cluster, the </a:t>
            </a:r>
            <a:r>
              <a:rPr lang="en-US" sz="1200" b="0" i="0" kern="1200" dirty="0" err="1" smtClean="0">
                <a:solidFill>
                  <a:schemeClr val="tx1"/>
                </a:solidFill>
                <a:effectLst/>
                <a:latin typeface="+mn-lt"/>
                <a:ea typeface="+mn-ea"/>
                <a:cs typeface="+mn-cs"/>
              </a:rPr>
              <a:t>dataless</a:t>
            </a:r>
            <a:r>
              <a:rPr lang="en-US" sz="1200" b="0" i="0" kern="1200" dirty="0" smtClean="0">
                <a:solidFill>
                  <a:schemeClr val="tx1"/>
                </a:solidFill>
                <a:effectLst/>
                <a:latin typeface="+mn-lt"/>
                <a:ea typeface="+mn-ea"/>
                <a:cs typeface="+mn-cs"/>
              </a:rPr>
              <a:t> node will know the specific node(s) that will get the request.</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For the case in which a simple HTTP proxy is placed in front of data nodes, the request goes to whichever data node (usually random or round-robin). The node that receives the request must examine its state and then perform the search locally or pass the request off to the appropriate node.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229</a:t>
            </a:fld>
            <a:endParaRPr lang="en-US"/>
          </a:p>
        </p:txBody>
      </p:sp>
    </p:spTree>
    <p:extLst>
      <p:ext uri="{BB962C8B-B14F-4D97-AF65-F5344CB8AC3E}">
        <p14:creationId xmlns:p14="http://schemas.microsoft.com/office/powerpoint/2010/main" val="8468659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Choose the Right Number of Shards</a:t>
            </a:r>
          </a:p>
          <a:p>
            <a:r>
              <a:rPr lang="en-US" sz="1200" b="0" i="0" kern="1200" dirty="0" smtClean="0">
                <a:solidFill>
                  <a:schemeClr val="tx1"/>
                </a:solidFill>
                <a:effectLst/>
                <a:latin typeface="+mn-lt"/>
                <a:ea typeface="+mn-ea"/>
                <a:cs typeface="+mn-cs"/>
              </a:rPr>
              <a:t>Specifying too few shards per index will keep you from exploiting the full potential of your cluster. However, you risk performance issues by increasing the number of shards too much. OK then, you may ask: How many is too many? Read all about it in our hot article, </a:t>
            </a:r>
            <a:r>
              <a:rPr lang="en-US" sz="1200" b="1" i="0" u="none" strike="noStrike" kern="1200" dirty="0" smtClean="0">
                <a:solidFill>
                  <a:schemeClr val="tx1"/>
                </a:solidFill>
                <a:effectLst/>
                <a:latin typeface="+mn-lt"/>
                <a:ea typeface="+mn-ea"/>
                <a:cs typeface="+mn-cs"/>
                <a:hlinkClick r:id="rId3"/>
              </a:rPr>
              <a:t>Optimizing Elasticsearch: How Many Shards per Index?</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A Test Cluster is Essential</a:t>
            </a:r>
          </a:p>
          <a:p>
            <a:r>
              <a:rPr lang="en-US" sz="1200" b="0" i="0" kern="1200" dirty="0" smtClean="0">
                <a:solidFill>
                  <a:schemeClr val="tx1"/>
                </a:solidFill>
                <a:effectLst/>
                <a:latin typeface="+mn-lt"/>
                <a:ea typeface="+mn-ea"/>
                <a:cs typeface="+mn-cs"/>
              </a:rPr>
              <a:t>If you're doing anything other than trivial experimentation, you will most definitely need a test cluster. Elasticsearch has an extensive array of configuration options and rich APIs, and we strongly recommend that you experiment with different approaches as you seek to find the best solution for your app stack. You can try different settings and look for variations in behavior. If you're running locally, try making changes in both the </a:t>
            </a:r>
            <a:r>
              <a:rPr lang="en-US" sz="1200" b="0" i="0" kern="1200" dirty="0" err="1" smtClean="0">
                <a:solidFill>
                  <a:schemeClr val="tx1"/>
                </a:solidFill>
                <a:effectLst/>
                <a:latin typeface="+mn-lt"/>
                <a:ea typeface="+mn-ea"/>
                <a:cs typeface="+mn-cs"/>
              </a:rPr>
              <a:t>elasticsearch.yml</a:t>
            </a:r>
            <a:r>
              <a:rPr lang="en-US" sz="1200" b="0" i="0" kern="1200" dirty="0" smtClean="0">
                <a:solidFill>
                  <a:schemeClr val="tx1"/>
                </a:solidFill>
                <a:effectLst/>
                <a:latin typeface="+mn-lt"/>
                <a:ea typeface="+mn-ea"/>
                <a:cs typeface="+mn-cs"/>
              </a:rPr>
              <a:t> configuration file and using </a:t>
            </a:r>
            <a:r>
              <a:rPr lang="en-US" sz="1200" b="0" i="0" kern="1200" dirty="0" err="1" smtClean="0">
                <a:solidFill>
                  <a:schemeClr val="tx1"/>
                </a:solidFill>
                <a:effectLst/>
                <a:latin typeface="+mn-lt"/>
                <a:ea typeface="+mn-ea"/>
                <a:cs typeface="+mn-cs"/>
              </a:rPr>
              <a:t>the</a:t>
            </a:r>
            <a:r>
              <a:rPr lang="en-US" sz="1200" b="1" i="0" u="none" strike="noStrike" kern="1200" dirty="0" err="1" smtClean="0">
                <a:solidFill>
                  <a:schemeClr val="tx1"/>
                </a:solidFill>
                <a:effectLst/>
                <a:latin typeface="+mn-lt"/>
                <a:ea typeface="+mn-ea"/>
                <a:cs typeface="+mn-cs"/>
                <a:hlinkClick r:id="rId4"/>
              </a:rPr>
              <a:t>cluster</a:t>
            </a:r>
            <a:r>
              <a:rPr lang="en-US" sz="1200" b="1" i="0" u="none" strike="noStrike" kern="1200" dirty="0" smtClean="0">
                <a:solidFill>
                  <a:schemeClr val="tx1"/>
                </a:solidFill>
                <a:effectLst/>
                <a:latin typeface="+mn-lt"/>
                <a:ea typeface="+mn-ea"/>
                <a:cs typeface="+mn-cs"/>
                <a:hlinkClick r:id="rId4"/>
              </a:rPr>
              <a:t> settings API</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Also, don’t forget to test failure modes. These are questions that are important to answer: How many nodes can you lose and still accept reads and writes? What happens if one of your nodes runs out of disk space? What happens if you </a:t>
            </a:r>
            <a:r>
              <a:rPr lang="en-US" sz="1200" b="0" i="0" kern="1200" dirty="0" err="1" smtClean="0">
                <a:solidFill>
                  <a:schemeClr val="tx1"/>
                </a:solidFill>
                <a:effectLst/>
                <a:latin typeface="+mn-lt"/>
                <a:ea typeface="+mn-ea"/>
                <a:cs typeface="+mn-cs"/>
              </a:rPr>
              <a:t>setES_HEAP_SIZE</a:t>
            </a:r>
            <a:r>
              <a:rPr lang="en-US" sz="1200" b="0" i="0" kern="1200" dirty="0" smtClean="0">
                <a:solidFill>
                  <a:schemeClr val="tx1"/>
                </a:solidFill>
                <a:effectLst/>
                <a:latin typeface="+mn-lt"/>
                <a:ea typeface="+mn-ea"/>
                <a:cs typeface="+mn-cs"/>
              </a:rPr>
              <a:t> too small?</a:t>
            </a:r>
          </a:p>
          <a:p>
            <a:r>
              <a:rPr lang="en-US" sz="1200" b="0" i="0" kern="1200" dirty="0" smtClean="0">
                <a:solidFill>
                  <a:schemeClr val="tx1"/>
                </a:solidFill>
                <a:effectLst/>
                <a:latin typeface="+mn-lt"/>
                <a:ea typeface="+mn-ea"/>
                <a:cs typeface="+mn-cs"/>
              </a:rPr>
              <a:t>We also want you to know that there's another way. A path of less resistance. You could avoid much of this tedium and ease your administration burden by migrating to hosted Elasticsearch services. We offer a number of tools and support options, including the following:</a:t>
            </a:r>
          </a:p>
          <a:p>
            <a:r>
              <a:rPr lang="en-US" sz="1200" b="1" i="0" u="none" strike="noStrike" kern="1200" dirty="0" smtClean="0">
                <a:solidFill>
                  <a:schemeClr val="tx1"/>
                </a:solidFill>
                <a:effectLst/>
                <a:latin typeface="+mn-lt"/>
                <a:ea typeface="+mn-ea"/>
                <a:cs typeface="+mn-cs"/>
                <a:hlinkClick r:id="rId5"/>
              </a:rPr>
              <a:t>Super-easy Cluster Provisioning</a:t>
            </a:r>
            <a:endParaRPr lang="en-US" sz="1200" b="0" i="0"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hlinkClick r:id="rId6"/>
              </a:rPr>
              <a:t>Tools for Monitoring Elasticsearch Performance</a:t>
            </a:r>
            <a:r>
              <a:rPr lang="en-US" sz="1200" b="0" i="0" kern="1200" dirty="0" smtClean="0">
                <a:solidFill>
                  <a:schemeClr val="tx1"/>
                </a:solidFill>
                <a:effectLst/>
                <a:latin typeface="+mn-lt"/>
                <a:ea typeface="+mn-ea"/>
                <a:cs typeface="+mn-cs"/>
              </a:rPr>
              <a:t>, including the </a:t>
            </a:r>
            <a:r>
              <a:rPr lang="en-US" sz="1200" b="1" i="0" u="none" strike="noStrike" kern="1200" dirty="0" smtClean="0">
                <a:solidFill>
                  <a:schemeClr val="tx1"/>
                </a:solidFill>
                <a:effectLst/>
                <a:latin typeface="+mn-lt"/>
                <a:ea typeface="+mn-ea"/>
                <a:cs typeface="+mn-cs"/>
                <a:hlinkClick r:id="rId7"/>
              </a:rPr>
              <a:t>Kopf Admin Interface</a:t>
            </a:r>
            <a:endParaRPr lang="en-US" sz="1200" b="0" i="0"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hlinkClick r:id="rId8"/>
              </a:rPr>
              <a:t>Automatic Cluster Alerting Now Available on </a:t>
            </a:r>
            <a:r>
              <a:rPr lang="en-US" sz="1200" b="1" i="0" u="none" strike="noStrike" kern="1200" dirty="0" err="1" smtClean="0">
                <a:solidFill>
                  <a:schemeClr val="tx1"/>
                </a:solidFill>
                <a:effectLst/>
                <a:latin typeface="+mn-lt"/>
                <a:ea typeface="+mn-ea"/>
                <a:cs typeface="+mn-cs"/>
                <a:hlinkClick r:id="rId8"/>
              </a:rPr>
              <a:t>Qbox</a:t>
            </a:r>
            <a:endParaRPr lang="en-US" sz="1200" b="0" i="0"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hlinkClick r:id="rId9"/>
              </a:rPr>
              <a:t>Two-way Intercom, a New Support Feature for </a:t>
            </a:r>
            <a:r>
              <a:rPr lang="en-US" sz="1200" b="1" i="0" u="none" strike="noStrike" kern="1200" dirty="0" err="1" smtClean="0">
                <a:solidFill>
                  <a:schemeClr val="tx1"/>
                </a:solidFill>
                <a:effectLst/>
                <a:latin typeface="+mn-lt"/>
                <a:ea typeface="+mn-ea"/>
                <a:cs typeface="+mn-cs"/>
                <a:hlinkClick r:id="rId9"/>
              </a:rPr>
              <a:t>Qbox</a:t>
            </a:r>
            <a:r>
              <a:rPr lang="en-US" sz="1200" b="1" i="0" u="none" strike="noStrike" kern="1200" dirty="0" smtClean="0">
                <a:solidFill>
                  <a:schemeClr val="tx1"/>
                </a:solidFill>
                <a:effectLst/>
                <a:latin typeface="+mn-lt"/>
                <a:ea typeface="+mn-ea"/>
                <a:cs typeface="+mn-cs"/>
                <a:hlinkClick r:id="rId9"/>
              </a:rPr>
              <a:t> Users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Qbox</a:t>
            </a:r>
            <a:r>
              <a:rPr lang="en-US" sz="1200" b="0" i="0" kern="1200" dirty="0" smtClean="0">
                <a:solidFill>
                  <a:schemeClr val="tx1"/>
                </a:solidFill>
                <a:effectLst/>
                <a:latin typeface="+mn-lt"/>
                <a:ea typeface="+mn-ea"/>
                <a:cs typeface="+mn-cs"/>
              </a:rPr>
              <a:t> also offers </a:t>
            </a:r>
            <a:r>
              <a:rPr lang="en-US" sz="1200" b="1" i="0" u="none" strike="noStrike" kern="1200" dirty="0" smtClean="0">
                <a:solidFill>
                  <a:schemeClr val="tx1"/>
                </a:solidFill>
                <a:effectLst/>
                <a:latin typeface="+mn-lt"/>
                <a:ea typeface="+mn-ea"/>
                <a:cs typeface="+mn-cs"/>
                <a:hlinkClick r:id="rId10"/>
              </a:rPr>
              <a:t>troubleshooting guidance</a:t>
            </a:r>
            <a:r>
              <a:rPr lang="en-US" sz="1200" b="0" i="0" kern="1200" dirty="0" smtClean="0">
                <a:solidFill>
                  <a:schemeClr val="tx1"/>
                </a:solidFill>
                <a:effectLst/>
                <a:latin typeface="+mn-lt"/>
                <a:ea typeface="+mn-ea"/>
                <a:cs typeface="+mn-cs"/>
              </a:rPr>
              <a:t> and free </a:t>
            </a:r>
            <a:r>
              <a:rPr lang="en-US" sz="1200" b="1" i="0" u="none" strike="noStrike" kern="1200" dirty="0" smtClean="0">
                <a:solidFill>
                  <a:schemeClr val="tx1"/>
                </a:solidFill>
                <a:effectLst/>
                <a:latin typeface="+mn-lt"/>
                <a:ea typeface="+mn-ea"/>
                <a:cs typeface="+mn-cs"/>
                <a:hlinkClick r:id="rId9"/>
              </a:rPr>
              <a:t>24/7 support</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Practice Cluster Restarts and Node Outages</a:t>
            </a:r>
          </a:p>
          <a:p>
            <a:r>
              <a:rPr lang="en-US" sz="1200" b="0" i="0" kern="1200" dirty="0" smtClean="0">
                <a:solidFill>
                  <a:schemeClr val="tx1"/>
                </a:solidFill>
                <a:effectLst/>
                <a:latin typeface="+mn-lt"/>
                <a:ea typeface="+mn-ea"/>
                <a:cs typeface="+mn-cs"/>
              </a:rPr>
              <a:t>Since cluster restarts can be common, you'll want to do </a:t>
            </a:r>
            <a:r>
              <a:rPr lang="en-US" sz="1200" b="1" i="0" u="none" strike="noStrike" kern="1200" dirty="0" smtClean="0">
                <a:solidFill>
                  <a:schemeClr val="tx1"/>
                </a:solidFill>
                <a:effectLst/>
                <a:latin typeface="+mn-lt"/>
                <a:ea typeface="+mn-ea"/>
                <a:cs typeface="+mn-cs"/>
                <a:hlinkClick r:id="rId11"/>
              </a:rPr>
              <a:t>rolling restarts</a:t>
            </a:r>
            <a:r>
              <a:rPr lang="en-US" sz="1200" b="0" i="0" kern="1200" dirty="0" smtClean="0">
                <a:solidFill>
                  <a:schemeClr val="tx1"/>
                </a:solidFill>
                <a:effectLst/>
                <a:latin typeface="+mn-lt"/>
                <a:ea typeface="+mn-ea"/>
                <a:cs typeface="+mn-cs"/>
              </a:rPr>
              <a:t> so that you minimize or downtime. You'll need to do these for most configuration changes, and whenever you upgrade Elasticsearch versions. This is also an important consideration if your dataset grows and you need to scale. Read more in our </a:t>
            </a:r>
            <a:r>
              <a:rPr lang="en-US" sz="1200" b="0" i="0" kern="1200" dirty="0" err="1" smtClean="0">
                <a:solidFill>
                  <a:schemeClr val="tx1"/>
                </a:solidFill>
                <a:effectLst/>
                <a:latin typeface="+mn-lt"/>
                <a:ea typeface="+mn-ea"/>
                <a:cs typeface="+mn-cs"/>
              </a:rPr>
              <a:t>article</a:t>
            </a:r>
            <a:r>
              <a:rPr lang="en-US" sz="1200" b="1" i="0" u="none" strike="noStrike" kern="1200" dirty="0" err="1" smtClean="0">
                <a:solidFill>
                  <a:schemeClr val="tx1"/>
                </a:solidFill>
                <a:effectLst/>
                <a:latin typeface="+mn-lt"/>
                <a:ea typeface="+mn-ea"/>
                <a:cs typeface="+mn-cs"/>
                <a:hlinkClick r:id="rId12"/>
              </a:rPr>
              <a:t>Thoughts</a:t>
            </a:r>
            <a:r>
              <a:rPr lang="en-US" sz="1200" b="1" i="0" u="none" strike="noStrike" kern="1200" dirty="0" smtClean="0">
                <a:solidFill>
                  <a:schemeClr val="tx1"/>
                </a:solidFill>
                <a:effectLst/>
                <a:latin typeface="+mn-lt"/>
                <a:ea typeface="+mn-ea"/>
                <a:cs typeface="+mn-cs"/>
                <a:hlinkClick r:id="rId12"/>
              </a:rPr>
              <a:t> on Launching and Scaling Elasticsearch</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Size your Cluster Carefully</a:t>
            </a:r>
          </a:p>
          <a:p>
            <a:r>
              <a:rPr lang="en-US" sz="1200" b="0" i="0" kern="1200" dirty="0" smtClean="0">
                <a:solidFill>
                  <a:schemeClr val="tx1"/>
                </a:solidFill>
                <a:effectLst/>
                <a:latin typeface="+mn-lt"/>
                <a:ea typeface="+mn-ea"/>
                <a:cs typeface="+mn-cs"/>
              </a:rPr>
              <a:t>Since Elasticsearch is resource intensive, you may not be able to justify as much hardware for your test cluster. We strongly recommend that your test cluster should be as close to the configuration as your production cluster.</a:t>
            </a:r>
          </a:p>
          <a:p>
            <a:r>
              <a:rPr lang="en-US" sz="1200" b="0" i="0" kern="1200" dirty="0" smtClean="0">
                <a:solidFill>
                  <a:schemeClr val="tx1"/>
                </a:solidFill>
                <a:effectLst/>
                <a:latin typeface="+mn-lt"/>
                <a:ea typeface="+mn-ea"/>
                <a:cs typeface="+mn-cs"/>
              </a:rPr>
              <a:t>It should be as similar as possible, aiming for the same VM size and type as the production cluster. Remember, you can run multiple nodes on the same machine—if absolutely necessary.</a:t>
            </a:r>
          </a:p>
          <a:p>
            <a:r>
              <a:rPr lang="en-US" sz="1200" b="0" i="0" kern="1200" dirty="0" smtClean="0">
                <a:solidFill>
                  <a:schemeClr val="tx1"/>
                </a:solidFill>
                <a:effectLst/>
                <a:latin typeface="+mn-lt"/>
                <a:ea typeface="+mn-ea"/>
                <a:cs typeface="+mn-cs"/>
              </a:rPr>
              <a:t>Be Generous with Memory</a:t>
            </a:r>
          </a:p>
          <a:p>
            <a:r>
              <a:rPr lang="en-US" sz="1200" b="0" i="0" kern="1200" dirty="0" smtClean="0">
                <a:solidFill>
                  <a:schemeClr val="tx1"/>
                </a:solidFill>
                <a:effectLst/>
                <a:latin typeface="+mn-lt"/>
                <a:ea typeface="+mn-ea"/>
                <a:cs typeface="+mn-cs"/>
              </a:rPr>
              <a:t>If you have a large dataset, try to allocate as much memory as you can. The adequate amount of memory varies with application type and load, so it's important to measure memory usage on your cluster from the very beginning.</a:t>
            </a:r>
          </a:p>
          <a:p>
            <a:r>
              <a:rPr lang="en-US" sz="1200" b="0" i="0" kern="1200" dirty="0" smtClean="0">
                <a:solidFill>
                  <a:schemeClr val="tx1"/>
                </a:solidFill>
                <a:effectLst/>
                <a:latin typeface="+mn-lt"/>
                <a:ea typeface="+mn-ea"/>
                <a:cs typeface="+mn-cs"/>
              </a:rPr>
              <a:t>We recommend these articles for thoughtful guidance on sizing your cluster:</a:t>
            </a:r>
          </a:p>
          <a:p>
            <a:r>
              <a:rPr lang="en-US" sz="1200" b="1" i="0" u="none" strike="noStrike" kern="1200" dirty="0" smtClean="0">
                <a:solidFill>
                  <a:schemeClr val="tx1"/>
                </a:solidFill>
                <a:effectLst/>
                <a:latin typeface="+mn-lt"/>
                <a:ea typeface="+mn-ea"/>
                <a:cs typeface="+mn-cs"/>
                <a:hlinkClick r:id="rId13"/>
              </a:rPr>
              <a:t>How-to: Quick-and-Easy Resizing of your Elasticsearch Cluster</a:t>
            </a:r>
            <a:endParaRPr lang="en-US" sz="1200" b="0" i="0"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hlinkClick r:id="rId14"/>
              </a:rPr>
              <a:t>Choosing a Size for Your Nodes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Setting Up Visual Tools</a:t>
            </a:r>
          </a:p>
          <a:p>
            <a:r>
              <a:rPr lang="en-US" sz="1200" b="0" i="0" kern="1200" dirty="0" smtClean="0">
                <a:solidFill>
                  <a:schemeClr val="tx1"/>
                </a:solidFill>
                <a:effectLst/>
                <a:latin typeface="+mn-lt"/>
                <a:ea typeface="+mn-ea"/>
                <a:cs typeface="+mn-cs"/>
              </a:rPr>
              <a:t>For quick troubleshooting and frequent stats, it's good to have a easy-to-use dashboard to check the current state of our clusters. We highly recommend </a:t>
            </a:r>
            <a:r>
              <a:rPr lang="en-US" sz="1200" b="0" i="0" kern="1200" dirty="0" err="1" smtClean="0">
                <a:solidFill>
                  <a:schemeClr val="tx1"/>
                </a:solidFill>
                <a:effectLst/>
                <a:latin typeface="+mn-lt"/>
                <a:ea typeface="+mn-ea"/>
                <a:cs typeface="+mn-cs"/>
              </a:rPr>
              <a:t>the</a:t>
            </a:r>
            <a:r>
              <a:rPr lang="en-US" sz="1200" b="1" i="0" u="none" strike="noStrike" kern="1200" dirty="0" err="1" smtClean="0">
                <a:solidFill>
                  <a:schemeClr val="tx1"/>
                </a:solidFill>
                <a:effectLst/>
                <a:latin typeface="+mn-lt"/>
                <a:ea typeface="+mn-ea"/>
                <a:cs typeface="+mn-cs"/>
                <a:hlinkClick r:id="rId7"/>
              </a:rPr>
              <a:t>Kopf</a:t>
            </a:r>
            <a:r>
              <a:rPr lang="en-US" sz="1200" b="1" i="0" u="none" strike="noStrike" kern="1200" dirty="0" smtClean="0">
                <a:solidFill>
                  <a:schemeClr val="tx1"/>
                </a:solidFill>
                <a:effectLst/>
                <a:latin typeface="+mn-lt"/>
                <a:ea typeface="+mn-ea"/>
                <a:cs typeface="+mn-cs"/>
                <a:hlinkClick r:id="rId7"/>
              </a:rPr>
              <a:t> tool</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Avoid Routing on Data Nodes</a:t>
            </a:r>
          </a:p>
          <a:p>
            <a:r>
              <a:rPr lang="en-US" sz="1200" b="0" i="0" kern="1200" dirty="0" smtClean="0">
                <a:solidFill>
                  <a:schemeClr val="tx1"/>
                </a:solidFill>
                <a:effectLst/>
                <a:latin typeface="+mn-lt"/>
                <a:ea typeface="+mn-ea"/>
                <a:cs typeface="+mn-cs"/>
              </a:rPr>
              <a:t>There are several options for routing in Elasticsearch. One popular option is to place a round-robin proxy in front of all your nodes. However, if your cluster will experience intensive use, then it’s better to handle the routing with a </a:t>
            </a:r>
            <a:r>
              <a:rPr lang="en-US" sz="1200" b="0" i="0" kern="1200" dirty="0" err="1" smtClean="0">
                <a:solidFill>
                  <a:schemeClr val="tx1"/>
                </a:solidFill>
                <a:effectLst/>
                <a:latin typeface="+mn-lt"/>
                <a:ea typeface="+mn-ea"/>
                <a:cs typeface="+mn-cs"/>
              </a:rPr>
              <a:t>dataless</a:t>
            </a:r>
            <a:r>
              <a:rPr lang="en-US" sz="1200" b="0" i="0" kern="1200" dirty="0" smtClean="0">
                <a:solidFill>
                  <a:schemeClr val="tx1"/>
                </a:solidFill>
                <a:effectLst/>
                <a:latin typeface="+mn-lt"/>
                <a:ea typeface="+mn-ea"/>
                <a:cs typeface="+mn-cs"/>
              </a:rPr>
              <a:t> node.</a:t>
            </a:r>
          </a:p>
          <a:p>
            <a:r>
              <a:rPr lang="en-US" sz="1200" b="0" i="0" kern="1200" dirty="0" smtClean="0">
                <a:solidFill>
                  <a:schemeClr val="tx1"/>
                </a:solidFill>
                <a:effectLst/>
                <a:latin typeface="+mn-lt"/>
                <a:ea typeface="+mn-ea"/>
                <a:cs typeface="+mn-cs"/>
              </a:rPr>
              <a:t>The reason non-data node routing is more effective (at scale) than a simple round-robin HTTP proxy is because a </a:t>
            </a:r>
            <a:r>
              <a:rPr lang="en-US" sz="1200" b="0" i="0" kern="1200" dirty="0" err="1" smtClean="0">
                <a:solidFill>
                  <a:schemeClr val="tx1"/>
                </a:solidFill>
                <a:effectLst/>
                <a:latin typeface="+mn-lt"/>
                <a:ea typeface="+mn-ea"/>
                <a:cs typeface="+mn-cs"/>
              </a:rPr>
              <a:t>dataless</a:t>
            </a:r>
            <a:r>
              <a:rPr lang="en-US" sz="1200" b="0" i="0" kern="1200" dirty="0" smtClean="0">
                <a:solidFill>
                  <a:schemeClr val="tx1"/>
                </a:solidFill>
                <a:effectLst/>
                <a:latin typeface="+mn-lt"/>
                <a:ea typeface="+mn-ea"/>
                <a:cs typeface="+mn-cs"/>
              </a:rPr>
              <a:t> node will have a copy of the </a:t>
            </a:r>
            <a:r>
              <a:rPr lang="en-US" sz="1200" b="0" i="1" kern="1200" dirty="0" smtClean="0">
                <a:solidFill>
                  <a:schemeClr val="tx1"/>
                </a:solidFill>
                <a:effectLst/>
                <a:latin typeface="+mn-lt"/>
                <a:ea typeface="+mn-ea"/>
                <a:cs typeface="+mn-cs"/>
              </a:rPr>
              <a:t>cluster state</a:t>
            </a:r>
            <a:r>
              <a:rPr lang="en-US" sz="1200" b="0" i="0" kern="1200" dirty="0" smtClean="0">
                <a:solidFill>
                  <a:schemeClr val="tx1"/>
                </a:solidFill>
                <a:effectLst/>
                <a:latin typeface="+mn-lt"/>
                <a:ea typeface="+mn-ea"/>
                <a:cs typeface="+mn-cs"/>
              </a:rPr>
              <a:t>—a table of shards and the corresponding nodes. Since it knows the state of the entire cluster, the </a:t>
            </a:r>
            <a:r>
              <a:rPr lang="en-US" sz="1200" b="0" i="0" kern="1200" dirty="0" err="1" smtClean="0">
                <a:solidFill>
                  <a:schemeClr val="tx1"/>
                </a:solidFill>
                <a:effectLst/>
                <a:latin typeface="+mn-lt"/>
                <a:ea typeface="+mn-ea"/>
                <a:cs typeface="+mn-cs"/>
              </a:rPr>
              <a:t>dataless</a:t>
            </a:r>
            <a:r>
              <a:rPr lang="en-US" sz="1200" b="0" i="0" kern="1200" dirty="0" smtClean="0">
                <a:solidFill>
                  <a:schemeClr val="tx1"/>
                </a:solidFill>
                <a:effectLst/>
                <a:latin typeface="+mn-lt"/>
                <a:ea typeface="+mn-ea"/>
                <a:cs typeface="+mn-cs"/>
              </a:rPr>
              <a:t> node will know the specific node(s) that will get the request.</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For the case in which a simple HTTP proxy is placed in front of data nodes, the request goes to whichever data node (usually random or round-robin). The node that receives the request must examine its state and then perform the search locally or pass the request off to the appropriate node.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230</a:t>
            </a:fld>
            <a:endParaRPr lang="en-US"/>
          </a:p>
        </p:txBody>
      </p:sp>
    </p:spTree>
    <p:extLst>
      <p:ext uri="{BB962C8B-B14F-4D97-AF65-F5344CB8AC3E}">
        <p14:creationId xmlns:p14="http://schemas.microsoft.com/office/powerpoint/2010/main" val="3617742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Choose the Right Number of Shards</a:t>
            </a:r>
          </a:p>
          <a:p>
            <a:r>
              <a:rPr lang="en-US" sz="1200" b="0" i="0" kern="1200" dirty="0" smtClean="0">
                <a:solidFill>
                  <a:schemeClr val="tx1"/>
                </a:solidFill>
                <a:effectLst/>
                <a:latin typeface="+mn-lt"/>
                <a:ea typeface="+mn-ea"/>
                <a:cs typeface="+mn-cs"/>
              </a:rPr>
              <a:t>Specifying too few shards per index will keep you from exploiting the full potential of your cluster. However, you risk performance issues by increasing the number of shards too much. OK then, you may ask: How many is too many? Read all about it in our hot article, </a:t>
            </a:r>
            <a:r>
              <a:rPr lang="en-US" sz="1200" b="1" i="0" u="none" strike="noStrike" kern="1200" dirty="0" smtClean="0">
                <a:solidFill>
                  <a:schemeClr val="tx1"/>
                </a:solidFill>
                <a:effectLst/>
                <a:latin typeface="+mn-lt"/>
                <a:ea typeface="+mn-ea"/>
                <a:cs typeface="+mn-cs"/>
                <a:hlinkClick r:id="rId3"/>
              </a:rPr>
              <a:t>Optimizing Elasticsearch: How Many Shards per Index?</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A Test Cluster is Essential</a:t>
            </a:r>
          </a:p>
          <a:p>
            <a:r>
              <a:rPr lang="en-US" sz="1200" b="0" i="0" kern="1200" dirty="0" smtClean="0">
                <a:solidFill>
                  <a:schemeClr val="tx1"/>
                </a:solidFill>
                <a:effectLst/>
                <a:latin typeface="+mn-lt"/>
                <a:ea typeface="+mn-ea"/>
                <a:cs typeface="+mn-cs"/>
              </a:rPr>
              <a:t>If you're doing anything other than trivial experimentation, you will most definitely need a test cluster. Elasticsearch has an extensive array of configuration options and rich APIs, and we strongly recommend that you experiment with different approaches as you seek to find the best solution for your app stack. You can try different settings and look for variations in behavior. If you're running locally, try making changes in both the </a:t>
            </a:r>
            <a:r>
              <a:rPr lang="en-US" sz="1200" b="0" i="0" kern="1200" dirty="0" err="1" smtClean="0">
                <a:solidFill>
                  <a:schemeClr val="tx1"/>
                </a:solidFill>
                <a:effectLst/>
                <a:latin typeface="+mn-lt"/>
                <a:ea typeface="+mn-ea"/>
                <a:cs typeface="+mn-cs"/>
              </a:rPr>
              <a:t>elasticsearch.yml</a:t>
            </a:r>
            <a:r>
              <a:rPr lang="en-US" sz="1200" b="0" i="0" kern="1200" dirty="0" smtClean="0">
                <a:solidFill>
                  <a:schemeClr val="tx1"/>
                </a:solidFill>
                <a:effectLst/>
                <a:latin typeface="+mn-lt"/>
                <a:ea typeface="+mn-ea"/>
                <a:cs typeface="+mn-cs"/>
              </a:rPr>
              <a:t> configuration file and using </a:t>
            </a:r>
            <a:r>
              <a:rPr lang="en-US" sz="1200" b="0" i="0" kern="1200" dirty="0" err="1" smtClean="0">
                <a:solidFill>
                  <a:schemeClr val="tx1"/>
                </a:solidFill>
                <a:effectLst/>
                <a:latin typeface="+mn-lt"/>
                <a:ea typeface="+mn-ea"/>
                <a:cs typeface="+mn-cs"/>
              </a:rPr>
              <a:t>the</a:t>
            </a:r>
            <a:r>
              <a:rPr lang="en-US" sz="1200" b="1" i="0" u="none" strike="noStrike" kern="1200" dirty="0" err="1" smtClean="0">
                <a:solidFill>
                  <a:schemeClr val="tx1"/>
                </a:solidFill>
                <a:effectLst/>
                <a:latin typeface="+mn-lt"/>
                <a:ea typeface="+mn-ea"/>
                <a:cs typeface="+mn-cs"/>
                <a:hlinkClick r:id="rId4"/>
              </a:rPr>
              <a:t>cluster</a:t>
            </a:r>
            <a:r>
              <a:rPr lang="en-US" sz="1200" b="1" i="0" u="none" strike="noStrike" kern="1200" dirty="0" smtClean="0">
                <a:solidFill>
                  <a:schemeClr val="tx1"/>
                </a:solidFill>
                <a:effectLst/>
                <a:latin typeface="+mn-lt"/>
                <a:ea typeface="+mn-ea"/>
                <a:cs typeface="+mn-cs"/>
                <a:hlinkClick r:id="rId4"/>
              </a:rPr>
              <a:t> settings API</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Also, don’t forget to test failure modes. These are questions that are important to answer: How many nodes can you lose and still accept reads and writes? What happens if one of your nodes runs out of disk space? What happens if you </a:t>
            </a:r>
            <a:r>
              <a:rPr lang="en-US" sz="1200" b="0" i="0" kern="1200" dirty="0" err="1" smtClean="0">
                <a:solidFill>
                  <a:schemeClr val="tx1"/>
                </a:solidFill>
                <a:effectLst/>
                <a:latin typeface="+mn-lt"/>
                <a:ea typeface="+mn-ea"/>
                <a:cs typeface="+mn-cs"/>
              </a:rPr>
              <a:t>setES_HEAP_SIZE</a:t>
            </a:r>
            <a:r>
              <a:rPr lang="en-US" sz="1200" b="0" i="0" kern="1200" dirty="0" smtClean="0">
                <a:solidFill>
                  <a:schemeClr val="tx1"/>
                </a:solidFill>
                <a:effectLst/>
                <a:latin typeface="+mn-lt"/>
                <a:ea typeface="+mn-ea"/>
                <a:cs typeface="+mn-cs"/>
              </a:rPr>
              <a:t> too small?</a:t>
            </a:r>
          </a:p>
          <a:p>
            <a:r>
              <a:rPr lang="en-US" sz="1200" b="0" i="0" kern="1200" dirty="0" smtClean="0">
                <a:solidFill>
                  <a:schemeClr val="tx1"/>
                </a:solidFill>
                <a:effectLst/>
                <a:latin typeface="+mn-lt"/>
                <a:ea typeface="+mn-ea"/>
                <a:cs typeface="+mn-cs"/>
              </a:rPr>
              <a:t>We also want you to know that there's another way. A path of less resistance. You could avoid much of this tedium and ease your administration burden by migrating to hosted Elasticsearch services. We offer a number of tools and support options, including the following:</a:t>
            </a:r>
          </a:p>
          <a:p>
            <a:r>
              <a:rPr lang="en-US" sz="1200" b="1" i="0" u="none" strike="noStrike" kern="1200" dirty="0" smtClean="0">
                <a:solidFill>
                  <a:schemeClr val="tx1"/>
                </a:solidFill>
                <a:effectLst/>
                <a:latin typeface="+mn-lt"/>
                <a:ea typeface="+mn-ea"/>
                <a:cs typeface="+mn-cs"/>
                <a:hlinkClick r:id="rId5"/>
              </a:rPr>
              <a:t>Super-easy Cluster Provisioning</a:t>
            </a:r>
            <a:endParaRPr lang="en-US" sz="1200" b="0" i="0"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hlinkClick r:id="rId6"/>
              </a:rPr>
              <a:t>Tools for Monitoring Elasticsearch Performance</a:t>
            </a:r>
            <a:r>
              <a:rPr lang="en-US" sz="1200" b="0" i="0" kern="1200" dirty="0" smtClean="0">
                <a:solidFill>
                  <a:schemeClr val="tx1"/>
                </a:solidFill>
                <a:effectLst/>
                <a:latin typeface="+mn-lt"/>
                <a:ea typeface="+mn-ea"/>
                <a:cs typeface="+mn-cs"/>
              </a:rPr>
              <a:t>, including the </a:t>
            </a:r>
            <a:r>
              <a:rPr lang="en-US" sz="1200" b="1" i="0" u="none" strike="noStrike" kern="1200" dirty="0" smtClean="0">
                <a:solidFill>
                  <a:schemeClr val="tx1"/>
                </a:solidFill>
                <a:effectLst/>
                <a:latin typeface="+mn-lt"/>
                <a:ea typeface="+mn-ea"/>
                <a:cs typeface="+mn-cs"/>
                <a:hlinkClick r:id="rId7"/>
              </a:rPr>
              <a:t>Kopf Admin Interface</a:t>
            </a:r>
            <a:endParaRPr lang="en-US" sz="1200" b="0" i="0"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hlinkClick r:id="rId8"/>
              </a:rPr>
              <a:t>Automatic Cluster Alerting Now Available on </a:t>
            </a:r>
            <a:r>
              <a:rPr lang="en-US" sz="1200" b="1" i="0" u="none" strike="noStrike" kern="1200" dirty="0" err="1" smtClean="0">
                <a:solidFill>
                  <a:schemeClr val="tx1"/>
                </a:solidFill>
                <a:effectLst/>
                <a:latin typeface="+mn-lt"/>
                <a:ea typeface="+mn-ea"/>
                <a:cs typeface="+mn-cs"/>
                <a:hlinkClick r:id="rId8"/>
              </a:rPr>
              <a:t>Qbox</a:t>
            </a:r>
            <a:endParaRPr lang="en-US" sz="1200" b="0" i="0"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hlinkClick r:id="rId9"/>
              </a:rPr>
              <a:t>Two-way Intercom, a New Support Feature for </a:t>
            </a:r>
            <a:r>
              <a:rPr lang="en-US" sz="1200" b="1" i="0" u="none" strike="noStrike" kern="1200" dirty="0" err="1" smtClean="0">
                <a:solidFill>
                  <a:schemeClr val="tx1"/>
                </a:solidFill>
                <a:effectLst/>
                <a:latin typeface="+mn-lt"/>
                <a:ea typeface="+mn-ea"/>
                <a:cs typeface="+mn-cs"/>
                <a:hlinkClick r:id="rId9"/>
              </a:rPr>
              <a:t>Qbox</a:t>
            </a:r>
            <a:r>
              <a:rPr lang="en-US" sz="1200" b="1" i="0" u="none" strike="noStrike" kern="1200" dirty="0" smtClean="0">
                <a:solidFill>
                  <a:schemeClr val="tx1"/>
                </a:solidFill>
                <a:effectLst/>
                <a:latin typeface="+mn-lt"/>
                <a:ea typeface="+mn-ea"/>
                <a:cs typeface="+mn-cs"/>
                <a:hlinkClick r:id="rId9"/>
              </a:rPr>
              <a:t> Users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Qbox</a:t>
            </a:r>
            <a:r>
              <a:rPr lang="en-US" sz="1200" b="0" i="0" kern="1200" dirty="0" smtClean="0">
                <a:solidFill>
                  <a:schemeClr val="tx1"/>
                </a:solidFill>
                <a:effectLst/>
                <a:latin typeface="+mn-lt"/>
                <a:ea typeface="+mn-ea"/>
                <a:cs typeface="+mn-cs"/>
              </a:rPr>
              <a:t> also offers </a:t>
            </a:r>
            <a:r>
              <a:rPr lang="en-US" sz="1200" b="1" i="0" u="none" strike="noStrike" kern="1200" dirty="0" smtClean="0">
                <a:solidFill>
                  <a:schemeClr val="tx1"/>
                </a:solidFill>
                <a:effectLst/>
                <a:latin typeface="+mn-lt"/>
                <a:ea typeface="+mn-ea"/>
                <a:cs typeface="+mn-cs"/>
                <a:hlinkClick r:id="rId10"/>
              </a:rPr>
              <a:t>troubleshooting guidance</a:t>
            </a:r>
            <a:r>
              <a:rPr lang="en-US" sz="1200" b="0" i="0" kern="1200" dirty="0" smtClean="0">
                <a:solidFill>
                  <a:schemeClr val="tx1"/>
                </a:solidFill>
                <a:effectLst/>
                <a:latin typeface="+mn-lt"/>
                <a:ea typeface="+mn-ea"/>
                <a:cs typeface="+mn-cs"/>
              </a:rPr>
              <a:t> and free </a:t>
            </a:r>
            <a:r>
              <a:rPr lang="en-US" sz="1200" b="1" i="0" u="none" strike="noStrike" kern="1200" dirty="0" smtClean="0">
                <a:solidFill>
                  <a:schemeClr val="tx1"/>
                </a:solidFill>
                <a:effectLst/>
                <a:latin typeface="+mn-lt"/>
                <a:ea typeface="+mn-ea"/>
                <a:cs typeface="+mn-cs"/>
                <a:hlinkClick r:id="rId9"/>
              </a:rPr>
              <a:t>24/7 support</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Practice Cluster Restarts and Node Outages</a:t>
            </a:r>
          </a:p>
          <a:p>
            <a:r>
              <a:rPr lang="en-US" sz="1200" b="0" i="0" kern="1200" dirty="0" smtClean="0">
                <a:solidFill>
                  <a:schemeClr val="tx1"/>
                </a:solidFill>
                <a:effectLst/>
                <a:latin typeface="+mn-lt"/>
                <a:ea typeface="+mn-ea"/>
                <a:cs typeface="+mn-cs"/>
              </a:rPr>
              <a:t>Since cluster restarts can be common, you'll want to do </a:t>
            </a:r>
            <a:r>
              <a:rPr lang="en-US" sz="1200" b="1" i="0" u="none" strike="noStrike" kern="1200" dirty="0" smtClean="0">
                <a:solidFill>
                  <a:schemeClr val="tx1"/>
                </a:solidFill>
                <a:effectLst/>
                <a:latin typeface="+mn-lt"/>
                <a:ea typeface="+mn-ea"/>
                <a:cs typeface="+mn-cs"/>
                <a:hlinkClick r:id="rId11"/>
              </a:rPr>
              <a:t>rolling restarts</a:t>
            </a:r>
            <a:r>
              <a:rPr lang="en-US" sz="1200" b="0" i="0" kern="1200" dirty="0" smtClean="0">
                <a:solidFill>
                  <a:schemeClr val="tx1"/>
                </a:solidFill>
                <a:effectLst/>
                <a:latin typeface="+mn-lt"/>
                <a:ea typeface="+mn-ea"/>
                <a:cs typeface="+mn-cs"/>
              </a:rPr>
              <a:t> so that you minimize or downtime. You'll need to do these for most configuration changes, and whenever you upgrade Elasticsearch versions. This is also an important consideration if your dataset grows and you need to scale. Read more in our </a:t>
            </a:r>
            <a:r>
              <a:rPr lang="en-US" sz="1200" b="0" i="0" kern="1200" dirty="0" err="1" smtClean="0">
                <a:solidFill>
                  <a:schemeClr val="tx1"/>
                </a:solidFill>
                <a:effectLst/>
                <a:latin typeface="+mn-lt"/>
                <a:ea typeface="+mn-ea"/>
                <a:cs typeface="+mn-cs"/>
              </a:rPr>
              <a:t>article</a:t>
            </a:r>
            <a:r>
              <a:rPr lang="en-US" sz="1200" b="1" i="0" u="none" strike="noStrike" kern="1200" dirty="0" err="1" smtClean="0">
                <a:solidFill>
                  <a:schemeClr val="tx1"/>
                </a:solidFill>
                <a:effectLst/>
                <a:latin typeface="+mn-lt"/>
                <a:ea typeface="+mn-ea"/>
                <a:cs typeface="+mn-cs"/>
                <a:hlinkClick r:id="rId12"/>
              </a:rPr>
              <a:t>Thoughts</a:t>
            </a:r>
            <a:r>
              <a:rPr lang="en-US" sz="1200" b="1" i="0" u="none" strike="noStrike" kern="1200" dirty="0" smtClean="0">
                <a:solidFill>
                  <a:schemeClr val="tx1"/>
                </a:solidFill>
                <a:effectLst/>
                <a:latin typeface="+mn-lt"/>
                <a:ea typeface="+mn-ea"/>
                <a:cs typeface="+mn-cs"/>
                <a:hlinkClick r:id="rId12"/>
              </a:rPr>
              <a:t> on Launching and Scaling Elasticsearch</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Size your Cluster Carefully</a:t>
            </a:r>
          </a:p>
          <a:p>
            <a:r>
              <a:rPr lang="en-US" sz="1200" b="0" i="0" kern="1200" dirty="0" smtClean="0">
                <a:solidFill>
                  <a:schemeClr val="tx1"/>
                </a:solidFill>
                <a:effectLst/>
                <a:latin typeface="+mn-lt"/>
                <a:ea typeface="+mn-ea"/>
                <a:cs typeface="+mn-cs"/>
              </a:rPr>
              <a:t>Since Elasticsearch is resource intensive, you may not be able to justify as much hardware for your test cluster. We strongly recommend that your test cluster should be as close to the configuration as your production cluster.</a:t>
            </a:r>
          </a:p>
          <a:p>
            <a:r>
              <a:rPr lang="en-US" sz="1200" b="0" i="0" kern="1200" dirty="0" smtClean="0">
                <a:solidFill>
                  <a:schemeClr val="tx1"/>
                </a:solidFill>
                <a:effectLst/>
                <a:latin typeface="+mn-lt"/>
                <a:ea typeface="+mn-ea"/>
                <a:cs typeface="+mn-cs"/>
              </a:rPr>
              <a:t>It should be as similar as possible, aiming for the same VM size and type as the production cluster. Remember, you can run multiple nodes on the same machine—if absolutely necessary.</a:t>
            </a:r>
          </a:p>
          <a:p>
            <a:r>
              <a:rPr lang="en-US" sz="1200" b="0" i="0" kern="1200" dirty="0" smtClean="0">
                <a:solidFill>
                  <a:schemeClr val="tx1"/>
                </a:solidFill>
                <a:effectLst/>
                <a:latin typeface="+mn-lt"/>
                <a:ea typeface="+mn-ea"/>
                <a:cs typeface="+mn-cs"/>
              </a:rPr>
              <a:t>Be Generous with Memory</a:t>
            </a:r>
          </a:p>
          <a:p>
            <a:r>
              <a:rPr lang="en-US" sz="1200" b="0" i="0" kern="1200" dirty="0" smtClean="0">
                <a:solidFill>
                  <a:schemeClr val="tx1"/>
                </a:solidFill>
                <a:effectLst/>
                <a:latin typeface="+mn-lt"/>
                <a:ea typeface="+mn-ea"/>
                <a:cs typeface="+mn-cs"/>
              </a:rPr>
              <a:t>If you have a large dataset, try to allocate as much memory as you can. The adequate amount of memory varies with application type and load, so it's important to measure memory usage on your cluster from the very beginning.</a:t>
            </a:r>
          </a:p>
          <a:p>
            <a:r>
              <a:rPr lang="en-US" sz="1200" b="0" i="0" kern="1200" dirty="0" smtClean="0">
                <a:solidFill>
                  <a:schemeClr val="tx1"/>
                </a:solidFill>
                <a:effectLst/>
                <a:latin typeface="+mn-lt"/>
                <a:ea typeface="+mn-ea"/>
                <a:cs typeface="+mn-cs"/>
              </a:rPr>
              <a:t>We recommend these articles for thoughtful guidance on sizing your cluster:</a:t>
            </a:r>
          </a:p>
          <a:p>
            <a:r>
              <a:rPr lang="en-US" sz="1200" b="1" i="0" u="none" strike="noStrike" kern="1200" dirty="0" smtClean="0">
                <a:solidFill>
                  <a:schemeClr val="tx1"/>
                </a:solidFill>
                <a:effectLst/>
                <a:latin typeface="+mn-lt"/>
                <a:ea typeface="+mn-ea"/>
                <a:cs typeface="+mn-cs"/>
                <a:hlinkClick r:id="rId13"/>
              </a:rPr>
              <a:t>How-to: Quick-and-Easy Resizing of your Elasticsearch Cluster</a:t>
            </a:r>
            <a:endParaRPr lang="en-US" sz="1200" b="0" i="0"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hlinkClick r:id="rId14"/>
              </a:rPr>
              <a:t>Choosing a Size for Your Nodes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Setting Up Visual Tools</a:t>
            </a:r>
          </a:p>
          <a:p>
            <a:r>
              <a:rPr lang="en-US" sz="1200" b="0" i="0" kern="1200" dirty="0" smtClean="0">
                <a:solidFill>
                  <a:schemeClr val="tx1"/>
                </a:solidFill>
                <a:effectLst/>
                <a:latin typeface="+mn-lt"/>
                <a:ea typeface="+mn-ea"/>
                <a:cs typeface="+mn-cs"/>
              </a:rPr>
              <a:t>For quick troubleshooting and frequent stats, it's good to have a easy-to-use dashboard to check the current state of our clusters. We highly recommend </a:t>
            </a:r>
            <a:r>
              <a:rPr lang="en-US" sz="1200" b="0" i="0" kern="1200" dirty="0" err="1" smtClean="0">
                <a:solidFill>
                  <a:schemeClr val="tx1"/>
                </a:solidFill>
                <a:effectLst/>
                <a:latin typeface="+mn-lt"/>
                <a:ea typeface="+mn-ea"/>
                <a:cs typeface="+mn-cs"/>
              </a:rPr>
              <a:t>the</a:t>
            </a:r>
            <a:r>
              <a:rPr lang="en-US" sz="1200" b="1" i="0" u="none" strike="noStrike" kern="1200" dirty="0" err="1" smtClean="0">
                <a:solidFill>
                  <a:schemeClr val="tx1"/>
                </a:solidFill>
                <a:effectLst/>
                <a:latin typeface="+mn-lt"/>
                <a:ea typeface="+mn-ea"/>
                <a:cs typeface="+mn-cs"/>
                <a:hlinkClick r:id="rId7"/>
              </a:rPr>
              <a:t>Kopf</a:t>
            </a:r>
            <a:r>
              <a:rPr lang="en-US" sz="1200" b="1" i="0" u="none" strike="noStrike" kern="1200" dirty="0" smtClean="0">
                <a:solidFill>
                  <a:schemeClr val="tx1"/>
                </a:solidFill>
                <a:effectLst/>
                <a:latin typeface="+mn-lt"/>
                <a:ea typeface="+mn-ea"/>
                <a:cs typeface="+mn-cs"/>
                <a:hlinkClick r:id="rId7"/>
              </a:rPr>
              <a:t> tool</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Avoid Routing on Data Nodes</a:t>
            </a:r>
          </a:p>
          <a:p>
            <a:r>
              <a:rPr lang="en-US" sz="1200" b="0" i="0" kern="1200" dirty="0" smtClean="0">
                <a:solidFill>
                  <a:schemeClr val="tx1"/>
                </a:solidFill>
                <a:effectLst/>
                <a:latin typeface="+mn-lt"/>
                <a:ea typeface="+mn-ea"/>
                <a:cs typeface="+mn-cs"/>
              </a:rPr>
              <a:t>There are several options for routing in Elasticsearch. One popular option is to place a round-robin proxy in front of all your nodes. However, if your cluster will experience intensive use, then it’s better to handle the routing with a </a:t>
            </a:r>
            <a:r>
              <a:rPr lang="en-US" sz="1200" b="0" i="0" kern="1200" dirty="0" err="1" smtClean="0">
                <a:solidFill>
                  <a:schemeClr val="tx1"/>
                </a:solidFill>
                <a:effectLst/>
                <a:latin typeface="+mn-lt"/>
                <a:ea typeface="+mn-ea"/>
                <a:cs typeface="+mn-cs"/>
              </a:rPr>
              <a:t>dataless</a:t>
            </a:r>
            <a:r>
              <a:rPr lang="en-US" sz="1200" b="0" i="0" kern="1200" dirty="0" smtClean="0">
                <a:solidFill>
                  <a:schemeClr val="tx1"/>
                </a:solidFill>
                <a:effectLst/>
                <a:latin typeface="+mn-lt"/>
                <a:ea typeface="+mn-ea"/>
                <a:cs typeface="+mn-cs"/>
              </a:rPr>
              <a:t> node.</a:t>
            </a:r>
          </a:p>
          <a:p>
            <a:r>
              <a:rPr lang="en-US" sz="1200" b="0" i="0" kern="1200" dirty="0" smtClean="0">
                <a:solidFill>
                  <a:schemeClr val="tx1"/>
                </a:solidFill>
                <a:effectLst/>
                <a:latin typeface="+mn-lt"/>
                <a:ea typeface="+mn-ea"/>
                <a:cs typeface="+mn-cs"/>
              </a:rPr>
              <a:t>The reason non-data node routing is more effective (at scale) than a simple round-robin HTTP proxy is because a </a:t>
            </a:r>
            <a:r>
              <a:rPr lang="en-US" sz="1200" b="0" i="0" kern="1200" dirty="0" err="1" smtClean="0">
                <a:solidFill>
                  <a:schemeClr val="tx1"/>
                </a:solidFill>
                <a:effectLst/>
                <a:latin typeface="+mn-lt"/>
                <a:ea typeface="+mn-ea"/>
                <a:cs typeface="+mn-cs"/>
              </a:rPr>
              <a:t>dataless</a:t>
            </a:r>
            <a:r>
              <a:rPr lang="en-US" sz="1200" b="0" i="0" kern="1200" dirty="0" smtClean="0">
                <a:solidFill>
                  <a:schemeClr val="tx1"/>
                </a:solidFill>
                <a:effectLst/>
                <a:latin typeface="+mn-lt"/>
                <a:ea typeface="+mn-ea"/>
                <a:cs typeface="+mn-cs"/>
              </a:rPr>
              <a:t> node will have a copy of the </a:t>
            </a:r>
            <a:r>
              <a:rPr lang="en-US" sz="1200" b="0" i="1" kern="1200" dirty="0" smtClean="0">
                <a:solidFill>
                  <a:schemeClr val="tx1"/>
                </a:solidFill>
                <a:effectLst/>
                <a:latin typeface="+mn-lt"/>
                <a:ea typeface="+mn-ea"/>
                <a:cs typeface="+mn-cs"/>
              </a:rPr>
              <a:t>cluster state</a:t>
            </a:r>
            <a:r>
              <a:rPr lang="en-US" sz="1200" b="0" i="0" kern="1200" dirty="0" smtClean="0">
                <a:solidFill>
                  <a:schemeClr val="tx1"/>
                </a:solidFill>
                <a:effectLst/>
                <a:latin typeface="+mn-lt"/>
                <a:ea typeface="+mn-ea"/>
                <a:cs typeface="+mn-cs"/>
              </a:rPr>
              <a:t>—a table of shards and the corresponding nodes. Since it knows the state of the entire cluster, the </a:t>
            </a:r>
            <a:r>
              <a:rPr lang="en-US" sz="1200" b="0" i="0" kern="1200" dirty="0" err="1" smtClean="0">
                <a:solidFill>
                  <a:schemeClr val="tx1"/>
                </a:solidFill>
                <a:effectLst/>
                <a:latin typeface="+mn-lt"/>
                <a:ea typeface="+mn-ea"/>
                <a:cs typeface="+mn-cs"/>
              </a:rPr>
              <a:t>dataless</a:t>
            </a:r>
            <a:r>
              <a:rPr lang="en-US" sz="1200" b="0" i="0" kern="1200" dirty="0" smtClean="0">
                <a:solidFill>
                  <a:schemeClr val="tx1"/>
                </a:solidFill>
                <a:effectLst/>
                <a:latin typeface="+mn-lt"/>
                <a:ea typeface="+mn-ea"/>
                <a:cs typeface="+mn-cs"/>
              </a:rPr>
              <a:t> node will know the specific node(s) that will get the request.</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For the case in which a simple HTTP proxy is placed in front of data nodes, the request goes to whichever data node (usually random or round-robin). The node that receives the request must examine its state and then perform the search locally or pass the request off to the appropriate node.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231</a:t>
            </a:fld>
            <a:endParaRPr lang="en-US"/>
          </a:p>
        </p:txBody>
      </p:sp>
    </p:spTree>
    <p:extLst>
      <p:ext uri="{BB962C8B-B14F-4D97-AF65-F5344CB8AC3E}">
        <p14:creationId xmlns:p14="http://schemas.microsoft.com/office/powerpoint/2010/main" val="40744468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Choose the Right Number of Shards</a:t>
            </a:r>
          </a:p>
          <a:p>
            <a:r>
              <a:rPr lang="en-US" sz="1200" b="0" i="0" kern="1200" dirty="0" smtClean="0">
                <a:solidFill>
                  <a:schemeClr val="tx1"/>
                </a:solidFill>
                <a:effectLst/>
                <a:latin typeface="+mn-lt"/>
                <a:ea typeface="+mn-ea"/>
                <a:cs typeface="+mn-cs"/>
              </a:rPr>
              <a:t>Specifying too few shards per index will keep you from exploiting the full potential of your cluster. However, you risk performance issues by increasing the number of shards too much. OK then, you may ask: How many is too many? Read all about it in our hot article, </a:t>
            </a:r>
            <a:r>
              <a:rPr lang="en-US" sz="1200" b="1" i="0" u="none" strike="noStrike" kern="1200" dirty="0" smtClean="0">
                <a:solidFill>
                  <a:schemeClr val="tx1"/>
                </a:solidFill>
                <a:effectLst/>
                <a:latin typeface="+mn-lt"/>
                <a:ea typeface="+mn-ea"/>
                <a:cs typeface="+mn-cs"/>
                <a:hlinkClick r:id="rId3"/>
              </a:rPr>
              <a:t>Optimizing Elasticsearch: How Many Shards per Index?</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A Test Cluster is Essential</a:t>
            </a:r>
          </a:p>
          <a:p>
            <a:r>
              <a:rPr lang="en-US" sz="1200" b="0" i="0" kern="1200" dirty="0" smtClean="0">
                <a:solidFill>
                  <a:schemeClr val="tx1"/>
                </a:solidFill>
                <a:effectLst/>
                <a:latin typeface="+mn-lt"/>
                <a:ea typeface="+mn-ea"/>
                <a:cs typeface="+mn-cs"/>
              </a:rPr>
              <a:t>If you're doing anything other than trivial experimentation, you will most definitely need a test cluster. Elasticsearch has an extensive array of configuration options and rich APIs, and we strongly recommend that you experiment with different approaches as you seek to find the best solution for your app stack. You can try different settings and look for variations in behavior. If you're running locally, try making changes in both the </a:t>
            </a:r>
            <a:r>
              <a:rPr lang="en-US" sz="1200" b="0" i="0" kern="1200" dirty="0" err="1" smtClean="0">
                <a:solidFill>
                  <a:schemeClr val="tx1"/>
                </a:solidFill>
                <a:effectLst/>
                <a:latin typeface="+mn-lt"/>
                <a:ea typeface="+mn-ea"/>
                <a:cs typeface="+mn-cs"/>
              </a:rPr>
              <a:t>elasticsearch.yml</a:t>
            </a:r>
            <a:r>
              <a:rPr lang="en-US" sz="1200" b="0" i="0" kern="1200" dirty="0" smtClean="0">
                <a:solidFill>
                  <a:schemeClr val="tx1"/>
                </a:solidFill>
                <a:effectLst/>
                <a:latin typeface="+mn-lt"/>
                <a:ea typeface="+mn-ea"/>
                <a:cs typeface="+mn-cs"/>
              </a:rPr>
              <a:t> configuration file and using </a:t>
            </a:r>
            <a:r>
              <a:rPr lang="en-US" sz="1200" b="0" i="0" kern="1200" dirty="0" err="1" smtClean="0">
                <a:solidFill>
                  <a:schemeClr val="tx1"/>
                </a:solidFill>
                <a:effectLst/>
                <a:latin typeface="+mn-lt"/>
                <a:ea typeface="+mn-ea"/>
                <a:cs typeface="+mn-cs"/>
              </a:rPr>
              <a:t>the</a:t>
            </a:r>
            <a:r>
              <a:rPr lang="en-US" sz="1200" b="1" i="0" u="none" strike="noStrike" kern="1200" dirty="0" err="1" smtClean="0">
                <a:solidFill>
                  <a:schemeClr val="tx1"/>
                </a:solidFill>
                <a:effectLst/>
                <a:latin typeface="+mn-lt"/>
                <a:ea typeface="+mn-ea"/>
                <a:cs typeface="+mn-cs"/>
                <a:hlinkClick r:id="rId4"/>
              </a:rPr>
              <a:t>cluster</a:t>
            </a:r>
            <a:r>
              <a:rPr lang="en-US" sz="1200" b="1" i="0" u="none" strike="noStrike" kern="1200" dirty="0" smtClean="0">
                <a:solidFill>
                  <a:schemeClr val="tx1"/>
                </a:solidFill>
                <a:effectLst/>
                <a:latin typeface="+mn-lt"/>
                <a:ea typeface="+mn-ea"/>
                <a:cs typeface="+mn-cs"/>
                <a:hlinkClick r:id="rId4"/>
              </a:rPr>
              <a:t> settings API</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Also, don’t forget to test failure modes. These are questions that are important to answer: How many nodes can you lose and still accept reads and writes? What happens if one of your nodes runs out of disk space? What happens if you </a:t>
            </a:r>
            <a:r>
              <a:rPr lang="en-US" sz="1200" b="0" i="0" kern="1200" dirty="0" err="1" smtClean="0">
                <a:solidFill>
                  <a:schemeClr val="tx1"/>
                </a:solidFill>
                <a:effectLst/>
                <a:latin typeface="+mn-lt"/>
                <a:ea typeface="+mn-ea"/>
                <a:cs typeface="+mn-cs"/>
              </a:rPr>
              <a:t>setES_HEAP_SIZE</a:t>
            </a:r>
            <a:r>
              <a:rPr lang="en-US" sz="1200" b="0" i="0" kern="1200" dirty="0" smtClean="0">
                <a:solidFill>
                  <a:schemeClr val="tx1"/>
                </a:solidFill>
                <a:effectLst/>
                <a:latin typeface="+mn-lt"/>
                <a:ea typeface="+mn-ea"/>
                <a:cs typeface="+mn-cs"/>
              </a:rPr>
              <a:t> too small?</a:t>
            </a:r>
          </a:p>
          <a:p>
            <a:r>
              <a:rPr lang="en-US" sz="1200" b="0" i="0" kern="1200" dirty="0" smtClean="0">
                <a:solidFill>
                  <a:schemeClr val="tx1"/>
                </a:solidFill>
                <a:effectLst/>
                <a:latin typeface="+mn-lt"/>
                <a:ea typeface="+mn-ea"/>
                <a:cs typeface="+mn-cs"/>
              </a:rPr>
              <a:t>We also want you to know that there's another way. A path of less resistance. You could avoid much of this tedium and ease your administration burden by migrating to hosted Elasticsearch services. We offer a number of tools and support options, including the following:</a:t>
            </a:r>
          </a:p>
          <a:p>
            <a:r>
              <a:rPr lang="en-US" sz="1200" b="1" i="0" u="none" strike="noStrike" kern="1200" dirty="0" smtClean="0">
                <a:solidFill>
                  <a:schemeClr val="tx1"/>
                </a:solidFill>
                <a:effectLst/>
                <a:latin typeface="+mn-lt"/>
                <a:ea typeface="+mn-ea"/>
                <a:cs typeface="+mn-cs"/>
                <a:hlinkClick r:id="rId5"/>
              </a:rPr>
              <a:t>Super-easy Cluster Provisioning</a:t>
            </a:r>
            <a:endParaRPr lang="en-US" sz="1200" b="0" i="0"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hlinkClick r:id="rId6"/>
              </a:rPr>
              <a:t>Tools for Monitoring Elasticsearch Performance</a:t>
            </a:r>
            <a:r>
              <a:rPr lang="en-US" sz="1200" b="0" i="0" kern="1200" dirty="0" smtClean="0">
                <a:solidFill>
                  <a:schemeClr val="tx1"/>
                </a:solidFill>
                <a:effectLst/>
                <a:latin typeface="+mn-lt"/>
                <a:ea typeface="+mn-ea"/>
                <a:cs typeface="+mn-cs"/>
              </a:rPr>
              <a:t>, including the </a:t>
            </a:r>
            <a:r>
              <a:rPr lang="en-US" sz="1200" b="1" i="0" u="none" strike="noStrike" kern="1200" dirty="0" smtClean="0">
                <a:solidFill>
                  <a:schemeClr val="tx1"/>
                </a:solidFill>
                <a:effectLst/>
                <a:latin typeface="+mn-lt"/>
                <a:ea typeface="+mn-ea"/>
                <a:cs typeface="+mn-cs"/>
                <a:hlinkClick r:id="rId7"/>
              </a:rPr>
              <a:t>Kopf Admin Interface</a:t>
            </a:r>
            <a:endParaRPr lang="en-US" sz="1200" b="0" i="0"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hlinkClick r:id="rId8"/>
              </a:rPr>
              <a:t>Automatic Cluster Alerting Now Available on </a:t>
            </a:r>
            <a:r>
              <a:rPr lang="en-US" sz="1200" b="1" i="0" u="none" strike="noStrike" kern="1200" dirty="0" err="1" smtClean="0">
                <a:solidFill>
                  <a:schemeClr val="tx1"/>
                </a:solidFill>
                <a:effectLst/>
                <a:latin typeface="+mn-lt"/>
                <a:ea typeface="+mn-ea"/>
                <a:cs typeface="+mn-cs"/>
                <a:hlinkClick r:id="rId8"/>
              </a:rPr>
              <a:t>Qbox</a:t>
            </a:r>
            <a:endParaRPr lang="en-US" sz="1200" b="0" i="0"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hlinkClick r:id="rId9"/>
              </a:rPr>
              <a:t>Two-way Intercom, a New Support Feature for </a:t>
            </a:r>
            <a:r>
              <a:rPr lang="en-US" sz="1200" b="1" i="0" u="none" strike="noStrike" kern="1200" dirty="0" err="1" smtClean="0">
                <a:solidFill>
                  <a:schemeClr val="tx1"/>
                </a:solidFill>
                <a:effectLst/>
                <a:latin typeface="+mn-lt"/>
                <a:ea typeface="+mn-ea"/>
                <a:cs typeface="+mn-cs"/>
                <a:hlinkClick r:id="rId9"/>
              </a:rPr>
              <a:t>Qbox</a:t>
            </a:r>
            <a:r>
              <a:rPr lang="en-US" sz="1200" b="1" i="0" u="none" strike="noStrike" kern="1200" dirty="0" smtClean="0">
                <a:solidFill>
                  <a:schemeClr val="tx1"/>
                </a:solidFill>
                <a:effectLst/>
                <a:latin typeface="+mn-lt"/>
                <a:ea typeface="+mn-ea"/>
                <a:cs typeface="+mn-cs"/>
                <a:hlinkClick r:id="rId9"/>
              </a:rPr>
              <a:t> Users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Qbox</a:t>
            </a:r>
            <a:r>
              <a:rPr lang="en-US" sz="1200" b="0" i="0" kern="1200" dirty="0" smtClean="0">
                <a:solidFill>
                  <a:schemeClr val="tx1"/>
                </a:solidFill>
                <a:effectLst/>
                <a:latin typeface="+mn-lt"/>
                <a:ea typeface="+mn-ea"/>
                <a:cs typeface="+mn-cs"/>
              </a:rPr>
              <a:t> also offers </a:t>
            </a:r>
            <a:r>
              <a:rPr lang="en-US" sz="1200" b="1" i="0" u="none" strike="noStrike" kern="1200" dirty="0" smtClean="0">
                <a:solidFill>
                  <a:schemeClr val="tx1"/>
                </a:solidFill>
                <a:effectLst/>
                <a:latin typeface="+mn-lt"/>
                <a:ea typeface="+mn-ea"/>
                <a:cs typeface="+mn-cs"/>
                <a:hlinkClick r:id="rId10"/>
              </a:rPr>
              <a:t>troubleshooting guidance</a:t>
            </a:r>
            <a:r>
              <a:rPr lang="en-US" sz="1200" b="0" i="0" kern="1200" dirty="0" smtClean="0">
                <a:solidFill>
                  <a:schemeClr val="tx1"/>
                </a:solidFill>
                <a:effectLst/>
                <a:latin typeface="+mn-lt"/>
                <a:ea typeface="+mn-ea"/>
                <a:cs typeface="+mn-cs"/>
              </a:rPr>
              <a:t> and free </a:t>
            </a:r>
            <a:r>
              <a:rPr lang="en-US" sz="1200" b="1" i="0" u="none" strike="noStrike" kern="1200" dirty="0" smtClean="0">
                <a:solidFill>
                  <a:schemeClr val="tx1"/>
                </a:solidFill>
                <a:effectLst/>
                <a:latin typeface="+mn-lt"/>
                <a:ea typeface="+mn-ea"/>
                <a:cs typeface="+mn-cs"/>
                <a:hlinkClick r:id="rId9"/>
              </a:rPr>
              <a:t>24/7 support</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Practice Cluster Restarts and Node Outages</a:t>
            </a:r>
          </a:p>
          <a:p>
            <a:r>
              <a:rPr lang="en-US" sz="1200" b="0" i="0" kern="1200" dirty="0" smtClean="0">
                <a:solidFill>
                  <a:schemeClr val="tx1"/>
                </a:solidFill>
                <a:effectLst/>
                <a:latin typeface="+mn-lt"/>
                <a:ea typeface="+mn-ea"/>
                <a:cs typeface="+mn-cs"/>
              </a:rPr>
              <a:t>Since cluster restarts can be common, you'll want to do </a:t>
            </a:r>
            <a:r>
              <a:rPr lang="en-US" sz="1200" b="1" i="0" u="none" strike="noStrike" kern="1200" dirty="0" smtClean="0">
                <a:solidFill>
                  <a:schemeClr val="tx1"/>
                </a:solidFill>
                <a:effectLst/>
                <a:latin typeface="+mn-lt"/>
                <a:ea typeface="+mn-ea"/>
                <a:cs typeface="+mn-cs"/>
                <a:hlinkClick r:id="rId11"/>
              </a:rPr>
              <a:t>rolling restarts</a:t>
            </a:r>
            <a:r>
              <a:rPr lang="en-US" sz="1200" b="0" i="0" kern="1200" dirty="0" smtClean="0">
                <a:solidFill>
                  <a:schemeClr val="tx1"/>
                </a:solidFill>
                <a:effectLst/>
                <a:latin typeface="+mn-lt"/>
                <a:ea typeface="+mn-ea"/>
                <a:cs typeface="+mn-cs"/>
              </a:rPr>
              <a:t> so that you minimize or downtime. You'll need to do these for most configuration changes, and whenever you upgrade Elasticsearch versions. This is also an important consideration if your dataset grows and you need to scale. Read more in our </a:t>
            </a:r>
            <a:r>
              <a:rPr lang="en-US" sz="1200" b="0" i="0" kern="1200" dirty="0" err="1" smtClean="0">
                <a:solidFill>
                  <a:schemeClr val="tx1"/>
                </a:solidFill>
                <a:effectLst/>
                <a:latin typeface="+mn-lt"/>
                <a:ea typeface="+mn-ea"/>
                <a:cs typeface="+mn-cs"/>
              </a:rPr>
              <a:t>article</a:t>
            </a:r>
            <a:r>
              <a:rPr lang="en-US" sz="1200" b="1" i="0" u="none" strike="noStrike" kern="1200" dirty="0" err="1" smtClean="0">
                <a:solidFill>
                  <a:schemeClr val="tx1"/>
                </a:solidFill>
                <a:effectLst/>
                <a:latin typeface="+mn-lt"/>
                <a:ea typeface="+mn-ea"/>
                <a:cs typeface="+mn-cs"/>
                <a:hlinkClick r:id="rId12"/>
              </a:rPr>
              <a:t>Thoughts</a:t>
            </a:r>
            <a:r>
              <a:rPr lang="en-US" sz="1200" b="1" i="0" u="none" strike="noStrike" kern="1200" dirty="0" smtClean="0">
                <a:solidFill>
                  <a:schemeClr val="tx1"/>
                </a:solidFill>
                <a:effectLst/>
                <a:latin typeface="+mn-lt"/>
                <a:ea typeface="+mn-ea"/>
                <a:cs typeface="+mn-cs"/>
                <a:hlinkClick r:id="rId12"/>
              </a:rPr>
              <a:t> on Launching and Scaling Elasticsearch</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Size your Cluster Carefully</a:t>
            </a:r>
          </a:p>
          <a:p>
            <a:r>
              <a:rPr lang="en-US" sz="1200" b="0" i="0" kern="1200" dirty="0" smtClean="0">
                <a:solidFill>
                  <a:schemeClr val="tx1"/>
                </a:solidFill>
                <a:effectLst/>
                <a:latin typeface="+mn-lt"/>
                <a:ea typeface="+mn-ea"/>
                <a:cs typeface="+mn-cs"/>
              </a:rPr>
              <a:t>Since Elasticsearch is resource intensive, you may not be able to justify as much hardware for your test cluster. We strongly recommend that your test cluster should be as close to the configuration as your production cluster.</a:t>
            </a:r>
          </a:p>
          <a:p>
            <a:r>
              <a:rPr lang="en-US" sz="1200" b="0" i="0" kern="1200" dirty="0" smtClean="0">
                <a:solidFill>
                  <a:schemeClr val="tx1"/>
                </a:solidFill>
                <a:effectLst/>
                <a:latin typeface="+mn-lt"/>
                <a:ea typeface="+mn-ea"/>
                <a:cs typeface="+mn-cs"/>
              </a:rPr>
              <a:t>It should be as similar as possible, aiming for the same VM size and type as the production cluster. Remember, you can run multiple nodes on the same machine—if absolutely necessary.</a:t>
            </a:r>
          </a:p>
          <a:p>
            <a:r>
              <a:rPr lang="en-US" sz="1200" b="0" i="0" kern="1200" dirty="0" smtClean="0">
                <a:solidFill>
                  <a:schemeClr val="tx1"/>
                </a:solidFill>
                <a:effectLst/>
                <a:latin typeface="+mn-lt"/>
                <a:ea typeface="+mn-ea"/>
                <a:cs typeface="+mn-cs"/>
              </a:rPr>
              <a:t>Be Generous with Memory</a:t>
            </a:r>
          </a:p>
          <a:p>
            <a:r>
              <a:rPr lang="en-US" sz="1200" b="0" i="0" kern="1200" dirty="0" smtClean="0">
                <a:solidFill>
                  <a:schemeClr val="tx1"/>
                </a:solidFill>
                <a:effectLst/>
                <a:latin typeface="+mn-lt"/>
                <a:ea typeface="+mn-ea"/>
                <a:cs typeface="+mn-cs"/>
              </a:rPr>
              <a:t>If you have a large dataset, try to allocate as much memory as you can. The adequate amount of memory varies with application type and load, so it's important to measure memory usage on your cluster from the very beginning.</a:t>
            </a:r>
          </a:p>
          <a:p>
            <a:r>
              <a:rPr lang="en-US" sz="1200" b="0" i="0" kern="1200" dirty="0" smtClean="0">
                <a:solidFill>
                  <a:schemeClr val="tx1"/>
                </a:solidFill>
                <a:effectLst/>
                <a:latin typeface="+mn-lt"/>
                <a:ea typeface="+mn-ea"/>
                <a:cs typeface="+mn-cs"/>
              </a:rPr>
              <a:t>We recommend these articles for thoughtful guidance on sizing your cluster:</a:t>
            </a:r>
          </a:p>
          <a:p>
            <a:r>
              <a:rPr lang="en-US" sz="1200" b="1" i="0" u="none" strike="noStrike" kern="1200" dirty="0" smtClean="0">
                <a:solidFill>
                  <a:schemeClr val="tx1"/>
                </a:solidFill>
                <a:effectLst/>
                <a:latin typeface="+mn-lt"/>
                <a:ea typeface="+mn-ea"/>
                <a:cs typeface="+mn-cs"/>
                <a:hlinkClick r:id="rId13"/>
              </a:rPr>
              <a:t>How-to: Quick-and-Easy Resizing of your Elasticsearch Cluster</a:t>
            </a:r>
            <a:endParaRPr lang="en-US" sz="1200" b="0" i="0"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hlinkClick r:id="rId14"/>
              </a:rPr>
              <a:t>Choosing a Size for Your Nodes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Setting Up Visual Tools</a:t>
            </a:r>
          </a:p>
          <a:p>
            <a:r>
              <a:rPr lang="en-US" sz="1200" b="0" i="0" kern="1200" dirty="0" smtClean="0">
                <a:solidFill>
                  <a:schemeClr val="tx1"/>
                </a:solidFill>
                <a:effectLst/>
                <a:latin typeface="+mn-lt"/>
                <a:ea typeface="+mn-ea"/>
                <a:cs typeface="+mn-cs"/>
              </a:rPr>
              <a:t>For quick troubleshooting and frequent stats, it's good to have a easy-to-use dashboard to check the current state of our clusters. We highly recommend </a:t>
            </a:r>
            <a:r>
              <a:rPr lang="en-US" sz="1200" b="0" i="0" kern="1200" dirty="0" err="1" smtClean="0">
                <a:solidFill>
                  <a:schemeClr val="tx1"/>
                </a:solidFill>
                <a:effectLst/>
                <a:latin typeface="+mn-lt"/>
                <a:ea typeface="+mn-ea"/>
                <a:cs typeface="+mn-cs"/>
              </a:rPr>
              <a:t>the</a:t>
            </a:r>
            <a:r>
              <a:rPr lang="en-US" sz="1200" b="1" i="0" u="none" strike="noStrike" kern="1200" dirty="0" err="1" smtClean="0">
                <a:solidFill>
                  <a:schemeClr val="tx1"/>
                </a:solidFill>
                <a:effectLst/>
                <a:latin typeface="+mn-lt"/>
                <a:ea typeface="+mn-ea"/>
                <a:cs typeface="+mn-cs"/>
                <a:hlinkClick r:id="rId7"/>
              </a:rPr>
              <a:t>Kopf</a:t>
            </a:r>
            <a:r>
              <a:rPr lang="en-US" sz="1200" b="1" i="0" u="none" strike="noStrike" kern="1200" dirty="0" smtClean="0">
                <a:solidFill>
                  <a:schemeClr val="tx1"/>
                </a:solidFill>
                <a:effectLst/>
                <a:latin typeface="+mn-lt"/>
                <a:ea typeface="+mn-ea"/>
                <a:cs typeface="+mn-cs"/>
                <a:hlinkClick r:id="rId7"/>
              </a:rPr>
              <a:t> tool</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Avoid Routing on Data Nodes</a:t>
            </a:r>
          </a:p>
          <a:p>
            <a:r>
              <a:rPr lang="en-US" sz="1200" b="0" i="0" kern="1200" dirty="0" smtClean="0">
                <a:solidFill>
                  <a:schemeClr val="tx1"/>
                </a:solidFill>
                <a:effectLst/>
                <a:latin typeface="+mn-lt"/>
                <a:ea typeface="+mn-ea"/>
                <a:cs typeface="+mn-cs"/>
              </a:rPr>
              <a:t>There are several options for routing in Elasticsearch. One popular option is to place a round-robin proxy in front of all your nodes. However, if your cluster will experience intensive use, then it’s better to handle the routing with a </a:t>
            </a:r>
            <a:r>
              <a:rPr lang="en-US" sz="1200" b="0" i="0" kern="1200" dirty="0" err="1" smtClean="0">
                <a:solidFill>
                  <a:schemeClr val="tx1"/>
                </a:solidFill>
                <a:effectLst/>
                <a:latin typeface="+mn-lt"/>
                <a:ea typeface="+mn-ea"/>
                <a:cs typeface="+mn-cs"/>
              </a:rPr>
              <a:t>dataless</a:t>
            </a:r>
            <a:r>
              <a:rPr lang="en-US" sz="1200" b="0" i="0" kern="1200" dirty="0" smtClean="0">
                <a:solidFill>
                  <a:schemeClr val="tx1"/>
                </a:solidFill>
                <a:effectLst/>
                <a:latin typeface="+mn-lt"/>
                <a:ea typeface="+mn-ea"/>
                <a:cs typeface="+mn-cs"/>
              </a:rPr>
              <a:t> node.</a:t>
            </a:r>
          </a:p>
          <a:p>
            <a:r>
              <a:rPr lang="en-US" sz="1200" b="0" i="0" kern="1200" dirty="0" smtClean="0">
                <a:solidFill>
                  <a:schemeClr val="tx1"/>
                </a:solidFill>
                <a:effectLst/>
                <a:latin typeface="+mn-lt"/>
                <a:ea typeface="+mn-ea"/>
                <a:cs typeface="+mn-cs"/>
              </a:rPr>
              <a:t>The reason non-data node routing is more effective (at scale) than a simple round-robin HTTP proxy is because a </a:t>
            </a:r>
            <a:r>
              <a:rPr lang="en-US" sz="1200" b="0" i="0" kern="1200" dirty="0" err="1" smtClean="0">
                <a:solidFill>
                  <a:schemeClr val="tx1"/>
                </a:solidFill>
                <a:effectLst/>
                <a:latin typeface="+mn-lt"/>
                <a:ea typeface="+mn-ea"/>
                <a:cs typeface="+mn-cs"/>
              </a:rPr>
              <a:t>dataless</a:t>
            </a:r>
            <a:r>
              <a:rPr lang="en-US" sz="1200" b="0" i="0" kern="1200" dirty="0" smtClean="0">
                <a:solidFill>
                  <a:schemeClr val="tx1"/>
                </a:solidFill>
                <a:effectLst/>
                <a:latin typeface="+mn-lt"/>
                <a:ea typeface="+mn-ea"/>
                <a:cs typeface="+mn-cs"/>
              </a:rPr>
              <a:t> node will have a copy of the </a:t>
            </a:r>
            <a:r>
              <a:rPr lang="en-US" sz="1200" b="0" i="1" kern="1200" dirty="0" smtClean="0">
                <a:solidFill>
                  <a:schemeClr val="tx1"/>
                </a:solidFill>
                <a:effectLst/>
                <a:latin typeface="+mn-lt"/>
                <a:ea typeface="+mn-ea"/>
                <a:cs typeface="+mn-cs"/>
              </a:rPr>
              <a:t>cluster state</a:t>
            </a:r>
            <a:r>
              <a:rPr lang="en-US" sz="1200" b="0" i="0" kern="1200" dirty="0" smtClean="0">
                <a:solidFill>
                  <a:schemeClr val="tx1"/>
                </a:solidFill>
                <a:effectLst/>
                <a:latin typeface="+mn-lt"/>
                <a:ea typeface="+mn-ea"/>
                <a:cs typeface="+mn-cs"/>
              </a:rPr>
              <a:t>—a table of shards and the corresponding nodes. Since it knows the state of the entire cluster, the </a:t>
            </a:r>
            <a:r>
              <a:rPr lang="en-US" sz="1200" b="0" i="0" kern="1200" dirty="0" err="1" smtClean="0">
                <a:solidFill>
                  <a:schemeClr val="tx1"/>
                </a:solidFill>
                <a:effectLst/>
                <a:latin typeface="+mn-lt"/>
                <a:ea typeface="+mn-ea"/>
                <a:cs typeface="+mn-cs"/>
              </a:rPr>
              <a:t>dataless</a:t>
            </a:r>
            <a:r>
              <a:rPr lang="en-US" sz="1200" b="0" i="0" kern="1200" dirty="0" smtClean="0">
                <a:solidFill>
                  <a:schemeClr val="tx1"/>
                </a:solidFill>
                <a:effectLst/>
                <a:latin typeface="+mn-lt"/>
                <a:ea typeface="+mn-ea"/>
                <a:cs typeface="+mn-cs"/>
              </a:rPr>
              <a:t> node will know the specific node(s) that will get the request.</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For the case in which a simple HTTP proxy is placed in front of data nodes, the request goes to whichever data node (usually random or round-robin). The node that receives the request must examine its state and then perform the search locally or pass the request off to the appropriate node.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232</a:t>
            </a:fld>
            <a:endParaRPr lang="en-US"/>
          </a:p>
        </p:txBody>
      </p:sp>
    </p:spTree>
    <p:extLst>
      <p:ext uri="{BB962C8B-B14F-4D97-AF65-F5344CB8AC3E}">
        <p14:creationId xmlns:p14="http://schemas.microsoft.com/office/powerpoint/2010/main" val="1706654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56</a:t>
            </a:fld>
            <a:endParaRPr lang="en-US"/>
          </a:p>
        </p:txBody>
      </p:sp>
    </p:spTree>
    <p:extLst>
      <p:ext uri="{BB962C8B-B14F-4D97-AF65-F5344CB8AC3E}">
        <p14:creationId xmlns:p14="http://schemas.microsoft.com/office/powerpoint/2010/main" val="2812741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57</a:t>
            </a:fld>
            <a:endParaRPr lang="en-US"/>
          </a:p>
        </p:txBody>
      </p:sp>
    </p:spTree>
    <p:extLst>
      <p:ext uri="{BB962C8B-B14F-4D97-AF65-F5344CB8AC3E}">
        <p14:creationId xmlns:p14="http://schemas.microsoft.com/office/powerpoint/2010/main" val="3700980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58</a:t>
            </a:fld>
            <a:endParaRPr lang="en-US"/>
          </a:p>
        </p:txBody>
      </p:sp>
    </p:spTree>
    <p:extLst>
      <p:ext uri="{BB962C8B-B14F-4D97-AF65-F5344CB8AC3E}">
        <p14:creationId xmlns:p14="http://schemas.microsoft.com/office/powerpoint/2010/main" val="2621251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516624"/>
            <a:ext cx="7315200" cy="2595025"/>
          </a:xfrm>
        </p:spPr>
        <p:txBody>
          <a:bodyPr>
            <a:normAutofit/>
          </a:bodyPr>
          <a:lstStyle>
            <a:lvl1pPr>
              <a:defRPr sz="4800"/>
            </a:lvl1pPr>
          </a:lstStyle>
          <a:p>
            <a:r>
              <a:rPr lang="en-US" smtClean="0"/>
              <a:t>Click to edit Master title style</a:t>
            </a:r>
            <a:endParaRPr lang="en-US"/>
          </a:p>
        </p:txBody>
      </p:sp>
      <p:sp>
        <p:nvSpPr>
          <p:cNvPr id="3" name="Subtitle 2"/>
          <p:cNvSpPr>
            <a:spLocks noGrp="1"/>
          </p:cNvSpPr>
          <p:nvPr>
            <p:ph type="subTitle" idx="1"/>
          </p:nvPr>
        </p:nvSpPr>
        <p:spPr>
          <a:xfrm>
            <a:off x="914400" y="5166530"/>
            <a:ext cx="7315200" cy="1144632"/>
          </a:xfrm>
        </p:spPr>
        <p:txBody>
          <a:bodyPr>
            <a:normAutofit/>
          </a:bodyPr>
          <a:lstStyle>
            <a:lvl1pPr marL="0" indent="0" algn="l">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92C227EA-6E4A-4C34-BE89-D9FA967542F4}" type="datetime1">
              <a:rPr lang="en-US" smtClean="0"/>
              <a:pPr/>
              <a:t>1/10/17</a:t>
            </a:fld>
            <a:endParaRPr lang="en-US"/>
          </a:p>
        </p:txBody>
      </p:sp>
      <p:sp>
        <p:nvSpPr>
          <p:cNvPr id="8" name="Slide Number Placeholder 7"/>
          <p:cNvSpPr>
            <a:spLocks noGrp="1"/>
          </p:cNvSpPr>
          <p:nvPr>
            <p:ph type="sldNum" sz="quarter" idx="11"/>
          </p:nvPr>
        </p:nvSpPr>
        <p:spPr/>
        <p:txBody>
          <a:bodyPr/>
          <a:lstStyle/>
          <a:p>
            <a:fld id="{AF131D0A-6774-4124-AA4A-EC1B6F1EDCB7}" type="slidenum">
              <a:rPr lang="en-US" smtClean="0"/>
              <a:pPr/>
              <a:t>‹#›</a:t>
            </a:fld>
            <a:endParaRPr lang="en-US"/>
          </a:p>
        </p:txBody>
      </p:sp>
      <p:sp>
        <p:nvSpPr>
          <p:cNvPr id="9" name="Footer Placeholder 8"/>
          <p:cNvSpPr>
            <a:spLocks noGrp="1"/>
          </p:cNvSpPr>
          <p:nvPr>
            <p:ph type="ftr" sz="quarter" idx="12"/>
          </p:nvPr>
        </p:nvSpPr>
        <p:spPr/>
        <p:txBody>
          <a:bodyPr/>
          <a:lstStyle>
            <a:lvl1pPr algn="r">
              <a:defRPr/>
            </a:lvl1pPr>
          </a:lstStyle>
          <a:p>
            <a:r>
              <a:rPr lang="en-US" dirty="0" smtClean="0"/>
              <a:t>Copyright 2013-2016, RX-M LLC</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0502670-8CF5-41A2-886E-A2BBCF4DFCE8}" type="datetime1">
              <a:rPr lang="en-US" smtClean="0"/>
              <a:pPr/>
              <a:t>1/10/17</a:t>
            </a:fld>
            <a:endParaRPr lang="en-US"/>
          </a:p>
        </p:txBody>
      </p:sp>
      <p:sp>
        <p:nvSpPr>
          <p:cNvPr id="5" name="Footer Placeholder 4"/>
          <p:cNvSpPr>
            <a:spLocks noGrp="1"/>
          </p:cNvSpPr>
          <p:nvPr>
            <p:ph type="ftr" sz="quarter" idx="11"/>
          </p:nvPr>
        </p:nvSpPr>
        <p:spPr/>
        <p:txBody>
          <a:bodyPr/>
          <a:lstStyle>
            <a:lvl1pPr algn="r">
              <a:defRPr/>
            </a:lvl1pPr>
          </a:lstStyle>
          <a:p>
            <a:r>
              <a:rPr lang="en-US" dirty="0" smtClean="0"/>
              <a:t>Copyright 2013-2016, RX-M LLC</a:t>
            </a:r>
            <a:endParaRPr lang="en-US" dirty="0"/>
          </a:p>
        </p:txBody>
      </p:sp>
      <p:sp>
        <p:nvSpPr>
          <p:cNvPr id="6" name="Slide Number Placeholder 5"/>
          <p:cNvSpPr>
            <a:spLocks noGrp="1"/>
          </p:cNvSpPr>
          <p:nvPr>
            <p:ph type="sldNum" sz="quarter" idx="12"/>
          </p:nvPr>
        </p:nvSpPr>
        <p:spPr/>
        <p:txBody>
          <a:bodyPr/>
          <a:lstStyle/>
          <a:p>
            <a:fld id="{AF131D0A-6774-4124-AA4A-EC1B6F1EDCB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48400" y="1826709"/>
            <a:ext cx="1492499" cy="448445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54524" y="1826709"/>
            <a:ext cx="5241476" cy="448445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6ED10E6-A36A-4B0C-BED7-D055673A35A4}" type="datetime1">
              <a:rPr lang="en-US" smtClean="0"/>
              <a:pPr/>
              <a:t>1/10/17</a:t>
            </a:fld>
            <a:endParaRPr lang="en-US"/>
          </a:p>
        </p:txBody>
      </p:sp>
      <p:sp>
        <p:nvSpPr>
          <p:cNvPr id="5" name="Footer Placeholder 4"/>
          <p:cNvSpPr>
            <a:spLocks noGrp="1"/>
          </p:cNvSpPr>
          <p:nvPr>
            <p:ph type="ftr" sz="quarter" idx="11"/>
          </p:nvPr>
        </p:nvSpPr>
        <p:spPr/>
        <p:txBody>
          <a:bodyPr/>
          <a:lstStyle>
            <a:lvl1pPr algn="r">
              <a:defRPr/>
            </a:lvl1pPr>
          </a:lstStyle>
          <a:p>
            <a:r>
              <a:rPr lang="en-US" dirty="0" smtClean="0"/>
              <a:t>Copyright 2013-2016, RX-M LLC</a:t>
            </a:r>
            <a:endParaRPr lang="en-US" dirty="0"/>
          </a:p>
        </p:txBody>
      </p:sp>
      <p:sp>
        <p:nvSpPr>
          <p:cNvPr id="6" name="Slide Number Placeholder 5"/>
          <p:cNvSpPr>
            <a:spLocks noGrp="1"/>
          </p:cNvSpPr>
          <p:nvPr>
            <p:ph type="sldNum" sz="quarter" idx="12"/>
          </p:nvPr>
        </p:nvSpPr>
        <p:spPr/>
        <p:txBody>
          <a:bodyPr/>
          <a:lstStyle/>
          <a:p>
            <a:fld id="{AF131D0A-6774-4124-AA4A-EC1B6F1EDCB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C3326F2-5545-471C-97F0-42DE1083C059}" type="datetime1">
              <a:rPr lang="en-US" smtClean="0"/>
              <a:pPr/>
              <a:t>1/10/17</a:t>
            </a:fld>
            <a:endParaRPr lang="en-US"/>
          </a:p>
        </p:txBody>
      </p:sp>
      <p:sp>
        <p:nvSpPr>
          <p:cNvPr id="5" name="Footer Placeholder 4"/>
          <p:cNvSpPr>
            <a:spLocks noGrp="1"/>
          </p:cNvSpPr>
          <p:nvPr>
            <p:ph type="ftr" sz="quarter" idx="11"/>
          </p:nvPr>
        </p:nvSpPr>
        <p:spPr/>
        <p:txBody>
          <a:bodyPr/>
          <a:lstStyle/>
          <a:p>
            <a:pPr algn="r"/>
            <a:r>
              <a:rPr lang="en-US" dirty="0" smtClean="0"/>
              <a:t>Copyright 2013-2016, RX-M LLC</a:t>
            </a:r>
            <a:endParaRPr lang="en-US" dirty="0"/>
          </a:p>
        </p:txBody>
      </p:sp>
      <p:sp>
        <p:nvSpPr>
          <p:cNvPr id="6" name="Slide Number Placeholder 5"/>
          <p:cNvSpPr>
            <a:spLocks noGrp="1"/>
          </p:cNvSpPr>
          <p:nvPr>
            <p:ph type="sldNum" sz="quarter" idx="12"/>
          </p:nvPr>
        </p:nvSpPr>
        <p:spPr/>
        <p:txBody>
          <a:bodyPr/>
          <a:lstStyle/>
          <a:p>
            <a:fld id="{AF131D0A-6774-4124-AA4A-EC1B6F1EDCB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400" y="5017572"/>
            <a:ext cx="7315200" cy="1293592"/>
          </a:xfrm>
        </p:spPr>
        <p:txBody>
          <a:bodyPr anchor="t"/>
          <a:lstStyle>
            <a:lvl1pPr algn="l">
              <a:defRPr sz="4000" b="0" cap="none"/>
            </a:lvl1pPr>
          </a:lstStyle>
          <a:p>
            <a:r>
              <a:rPr lang="en-US" smtClean="0"/>
              <a:t>Click to edit Master title style</a:t>
            </a:r>
            <a:endParaRPr lang="en-US"/>
          </a:p>
        </p:txBody>
      </p:sp>
      <p:sp>
        <p:nvSpPr>
          <p:cNvPr id="3" name="Text Placeholder 2"/>
          <p:cNvSpPr>
            <a:spLocks noGrp="1"/>
          </p:cNvSpPr>
          <p:nvPr>
            <p:ph type="body" idx="1"/>
          </p:nvPr>
        </p:nvSpPr>
        <p:spPr>
          <a:xfrm>
            <a:off x="914400" y="3865097"/>
            <a:ext cx="7315200" cy="1098439"/>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FE43789-47FE-47F9-8D35-F7A3C03304EA}" type="datetime1">
              <a:rPr lang="en-US" smtClean="0"/>
              <a:pPr/>
              <a:t>1/10/17</a:t>
            </a:fld>
            <a:endParaRPr lang="en-US"/>
          </a:p>
        </p:txBody>
      </p:sp>
      <p:sp>
        <p:nvSpPr>
          <p:cNvPr id="5" name="Footer Placeholder 4"/>
          <p:cNvSpPr>
            <a:spLocks noGrp="1"/>
          </p:cNvSpPr>
          <p:nvPr>
            <p:ph type="ftr" sz="quarter" idx="11"/>
          </p:nvPr>
        </p:nvSpPr>
        <p:spPr/>
        <p:txBody>
          <a:bodyPr/>
          <a:lstStyle>
            <a:lvl1pPr algn="r">
              <a:defRPr/>
            </a:lvl1pPr>
          </a:lstStyle>
          <a:p>
            <a:r>
              <a:rPr lang="en-US" dirty="0" smtClean="0"/>
              <a:t>Copyright 2013-2016, RX-M LLC</a:t>
            </a:r>
            <a:endParaRPr lang="en-US" dirty="0"/>
          </a:p>
        </p:txBody>
      </p:sp>
      <p:sp>
        <p:nvSpPr>
          <p:cNvPr id="6" name="Slide Number Placeholder 5"/>
          <p:cNvSpPr>
            <a:spLocks noGrp="1"/>
          </p:cNvSpPr>
          <p:nvPr>
            <p:ph type="sldNum" sz="quarter" idx="12"/>
          </p:nvPr>
        </p:nvSpPr>
        <p:spPr/>
        <p:txBody>
          <a:bodyPr/>
          <a:lstStyle/>
          <a:p>
            <a:fld id="{AF131D0A-6774-4124-AA4A-EC1B6F1EDCB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1CB5102-9AB8-4644-8D05-A6B58A96E12C}" type="datetime1">
              <a:rPr lang="en-US" smtClean="0"/>
              <a:pPr/>
              <a:t>1/10/17</a:t>
            </a:fld>
            <a:endParaRPr lang="en-US"/>
          </a:p>
        </p:txBody>
      </p:sp>
      <p:sp>
        <p:nvSpPr>
          <p:cNvPr id="6" name="Footer Placeholder 5"/>
          <p:cNvSpPr>
            <a:spLocks noGrp="1"/>
          </p:cNvSpPr>
          <p:nvPr>
            <p:ph type="ftr" sz="quarter" idx="11"/>
          </p:nvPr>
        </p:nvSpPr>
        <p:spPr/>
        <p:txBody>
          <a:bodyPr/>
          <a:lstStyle>
            <a:lvl1pPr algn="r">
              <a:defRPr/>
            </a:lvl1pPr>
          </a:lstStyle>
          <a:p>
            <a:r>
              <a:rPr lang="en-US" dirty="0" smtClean="0"/>
              <a:t>Copyright 2013-2016, RX-M LLC</a:t>
            </a:r>
            <a:endParaRPr lang="en-US" dirty="0"/>
          </a:p>
        </p:txBody>
      </p:sp>
      <p:sp>
        <p:nvSpPr>
          <p:cNvPr id="7" name="Slide Number Placeholder 6"/>
          <p:cNvSpPr>
            <a:spLocks noGrp="1"/>
          </p:cNvSpPr>
          <p:nvPr>
            <p:ph type="sldNum" sz="quarter" idx="12"/>
          </p:nvPr>
        </p:nvSpPr>
        <p:spPr/>
        <p:txBody>
          <a:bodyPr/>
          <a:lstStyle/>
          <a:p>
            <a:fld id="{AF131D0A-6774-4124-AA4A-EC1B6F1EDCB7}" type="slidenum">
              <a:rPr lang="en-US" smtClean="0"/>
              <a:pPr/>
              <a:t>‹#›</a:t>
            </a:fld>
            <a:endParaRPr lang="en-US"/>
          </a:p>
        </p:txBody>
      </p:sp>
      <p:sp>
        <p:nvSpPr>
          <p:cNvPr id="9" name="Title 8"/>
          <p:cNvSpPr>
            <a:spLocks noGrp="1"/>
          </p:cNvSpPr>
          <p:nvPr>
            <p:ph type="title"/>
          </p:nvPr>
        </p:nvSpPr>
        <p:spPr>
          <a:xfrm>
            <a:off x="914400" y="1544715"/>
            <a:ext cx="7315200" cy="1154097"/>
          </a:xfrm>
        </p:spPr>
        <p:txBody>
          <a:bodyPr/>
          <a:lstStyle/>
          <a:p>
            <a:r>
              <a:rPr lang="en-US" smtClean="0"/>
              <a:t>Click to edit Master title style</a:t>
            </a:r>
            <a:endParaRPr lang="en-US"/>
          </a:p>
        </p:txBody>
      </p:sp>
      <p:sp>
        <p:nvSpPr>
          <p:cNvPr id="8" name="Content Placeholder 7"/>
          <p:cNvSpPr>
            <a:spLocks noGrp="1"/>
          </p:cNvSpPr>
          <p:nvPr>
            <p:ph sz="quarter" idx="13"/>
          </p:nvPr>
        </p:nvSpPr>
        <p:spPr>
          <a:xfrm>
            <a:off x="914400" y="2743200"/>
            <a:ext cx="3566160" cy="359359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81728" y="2743200"/>
            <a:ext cx="3566160" cy="35956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16348" y="2743200"/>
            <a:ext cx="3364992"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885144" y="2743200"/>
            <a:ext cx="3362062"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FBA356CF-36E6-44C5-B996-A1EBC84C8C01}" type="datetime1">
              <a:rPr lang="en-US" smtClean="0"/>
              <a:pPr/>
              <a:t>1/10/17</a:t>
            </a:fld>
            <a:endParaRPr lang="en-US"/>
          </a:p>
        </p:txBody>
      </p:sp>
      <p:sp>
        <p:nvSpPr>
          <p:cNvPr id="8" name="Footer Placeholder 7"/>
          <p:cNvSpPr>
            <a:spLocks noGrp="1"/>
          </p:cNvSpPr>
          <p:nvPr>
            <p:ph type="ftr" sz="quarter" idx="11"/>
          </p:nvPr>
        </p:nvSpPr>
        <p:spPr/>
        <p:txBody>
          <a:bodyPr/>
          <a:lstStyle/>
          <a:p>
            <a:pPr algn="r"/>
            <a:r>
              <a:rPr lang="en-US" dirty="0" smtClean="0"/>
              <a:t>Copyright 2013-2016, RX-M LLC</a:t>
            </a:r>
            <a:endParaRPr lang="en-US" dirty="0"/>
          </a:p>
        </p:txBody>
      </p:sp>
      <p:sp>
        <p:nvSpPr>
          <p:cNvPr id="9" name="Slide Number Placeholder 8"/>
          <p:cNvSpPr>
            <a:spLocks noGrp="1"/>
          </p:cNvSpPr>
          <p:nvPr>
            <p:ph type="sldNum" sz="quarter" idx="12"/>
          </p:nvPr>
        </p:nvSpPr>
        <p:spPr/>
        <p:txBody>
          <a:bodyPr/>
          <a:lstStyle/>
          <a:p>
            <a:fld id="{AF131D0A-6774-4124-AA4A-EC1B6F1EDCB7}" type="slidenum">
              <a:rPr lang="en-US" smtClean="0"/>
              <a:pPr/>
              <a:t>‹#›</a:t>
            </a:fld>
            <a:endParaRPr lang="en-US"/>
          </a:p>
        </p:txBody>
      </p:sp>
      <p:sp>
        <p:nvSpPr>
          <p:cNvPr id="10" name="Title 9"/>
          <p:cNvSpPr>
            <a:spLocks noGrp="1"/>
          </p:cNvSpPr>
          <p:nvPr>
            <p:ph type="title"/>
          </p:nvPr>
        </p:nvSpPr>
        <p:spPr>
          <a:xfrm>
            <a:off x="914400" y="1544715"/>
            <a:ext cx="7315200" cy="1154097"/>
          </a:xfrm>
        </p:spPr>
        <p:txBody>
          <a:bodyPr/>
          <a:lstStyle/>
          <a:p>
            <a:r>
              <a:rPr lang="en-US" smtClean="0"/>
              <a:t>Click to edit Master title style</a:t>
            </a:r>
            <a:endParaRPr lang="en-US" dirty="0"/>
          </a:p>
        </p:txBody>
      </p:sp>
      <p:sp>
        <p:nvSpPr>
          <p:cNvPr id="11" name="Content Placeholder 10"/>
          <p:cNvSpPr>
            <a:spLocks noGrp="1"/>
          </p:cNvSpPr>
          <p:nvPr>
            <p:ph sz="quarter" idx="13"/>
          </p:nvPr>
        </p:nvSpPr>
        <p:spPr>
          <a:xfrm>
            <a:off x="914400" y="3383280"/>
            <a:ext cx="3566160" cy="2953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81727" y="3383280"/>
            <a:ext cx="3566160" cy="2953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0BFB15F-923E-458E-8D2E-7F10267C3C42}" type="datetime1">
              <a:rPr lang="en-US" smtClean="0"/>
              <a:pPr/>
              <a:t>1/10/17</a:t>
            </a:fld>
            <a:endParaRPr lang="en-US"/>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BBE281-230E-4839-B6CB-DFFAA0EED624}" type="datetime1">
              <a:rPr lang="en-US" smtClean="0"/>
              <a:pPr/>
              <a:t>1/10/17</a:t>
            </a:fld>
            <a:endParaRPr lang="en-US"/>
          </a:p>
        </p:txBody>
      </p:sp>
      <p:sp>
        <p:nvSpPr>
          <p:cNvPr id="3" name="Footer Placeholder 2"/>
          <p:cNvSpPr>
            <a:spLocks noGrp="1"/>
          </p:cNvSpPr>
          <p:nvPr>
            <p:ph type="ftr" sz="quarter" idx="11"/>
          </p:nvPr>
        </p:nvSpPr>
        <p:spPr/>
        <p:txBody>
          <a:bodyPr/>
          <a:lstStyle>
            <a:lvl1pPr algn="r">
              <a:defRPr/>
            </a:lvl1pPr>
          </a:lstStyle>
          <a:p>
            <a:r>
              <a:rPr lang="en-US" dirty="0" smtClean="0"/>
              <a:t>Copyright 2013-2016, RX-M LLC</a:t>
            </a:r>
            <a:endParaRPr lang="en-US" dirty="0"/>
          </a:p>
        </p:txBody>
      </p:sp>
      <p:sp>
        <p:nvSpPr>
          <p:cNvPr id="4" name="Slide Number Placeholder 3"/>
          <p:cNvSpPr>
            <a:spLocks noGrp="1"/>
          </p:cNvSpPr>
          <p:nvPr>
            <p:ph type="sldNum" sz="quarter" idx="12"/>
          </p:nvPr>
        </p:nvSpPr>
        <p:spPr/>
        <p:txBody>
          <a:bodyPr/>
          <a:lstStyle/>
          <a:p>
            <a:fld id="{AF131D0A-6774-4124-AA4A-EC1B6F1EDCB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825362"/>
            <a:ext cx="2950936" cy="2173015"/>
          </a:xfrm>
        </p:spPr>
        <p:txBody>
          <a:bodyPr anchor="b">
            <a:normAutofit/>
          </a:bodyPr>
          <a:lstStyle>
            <a:lvl1pPr algn="l">
              <a:defRPr sz="2800" b="0"/>
            </a:lvl1pPr>
          </a:lstStyle>
          <a:p>
            <a:r>
              <a:rPr lang="en-US" smtClean="0"/>
              <a:t>Click to edit Master title style</a:t>
            </a:r>
            <a:endParaRPr lang="en-US" dirty="0"/>
          </a:p>
        </p:txBody>
      </p:sp>
      <p:sp>
        <p:nvSpPr>
          <p:cNvPr id="3" name="Content Placeholder 2"/>
          <p:cNvSpPr>
            <a:spLocks noGrp="1"/>
          </p:cNvSpPr>
          <p:nvPr>
            <p:ph idx="1"/>
          </p:nvPr>
        </p:nvSpPr>
        <p:spPr>
          <a:xfrm>
            <a:off x="4021752" y="1826709"/>
            <a:ext cx="4207848" cy="4476614"/>
          </a:xfrm>
        </p:spPr>
        <p:txBody>
          <a:bodyPr anchor="ct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4400" y="4061095"/>
            <a:ext cx="2950936" cy="22453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22177BD-914C-4979-83CA-97955452E3B3}" type="datetime1">
              <a:rPr lang="en-US" smtClean="0"/>
              <a:pPr/>
              <a:t>1/10/17</a:t>
            </a:fld>
            <a:endParaRPr lang="en-US"/>
          </a:p>
        </p:txBody>
      </p:sp>
      <p:sp>
        <p:nvSpPr>
          <p:cNvPr id="6" name="Footer Placeholder 5"/>
          <p:cNvSpPr>
            <a:spLocks noGrp="1"/>
          </p:cNvSpPr>
          <p:nvPr>
            <p:ph type="ftr" sz="quarter" idx="11"/>
          </p:nvPr>
        </p:nvSpPr>
        <p:spPr/>
        <p:txBody>
          <a:bodyPr/>
          <a:lstStyle>
            <a:lvl1pPr algn="r">
              <a:defRPr/>
            </a:lvl1pPr>
          </a:lstStyle>
          <a:p>
            <a:r>
              <a:rPr lang="en-US" dirty="0" smtClean="0"/>
              <a:t>Copyright 2013-2016, RX-M LLC</a:t>
            </a:r>
            <a:endParaRPr lang="en-US" dirty="0"/>
          </a:p>
        </p:txBody>
      </p:sp>
      <p:sp>
        <p:nvSpPr>
          <p:cNvPr id="7" name="Slide Number Placeholder 6"/>
          <p:cNvSpPr>
            <a:spLocks noGrp="1"/>
          </p:cNvSpPr>
          <p:nvPr>
            <p:ph type="sldNum" sz="quarter" idx="12"/>
          </p:nvPr>
        </p:nvSpPr>
        <p:spPr/>
        <p:txBody>
          <a:bodyPr/>
          <a:lstStyle/>
          <a:p>
            <a:fld id="{AF131D0A-6774-4124-AA4A-EC1B6F1EDCB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828800"/>
            <a:ext cx="2953512" cy="2176272"/>
          </a:xfrm>
        </p:spPr>
        <p:txBody>
          <a:bodyPr anchor="b">
            <a:normAutofit/>
          </a:bodyPr>
          <a:lstStyle>
            <a:lvl1pPr algn="l">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4191000" y="2286000"/>
            <a:ext cx="4038600" cy="3352800"/>
          </a:xfrm>
          <a:solidFill>
            <a:schemeClr val="accent2"/>
          </a:solidFill>
          <a:ln w="12700">
            <a:noFill/>
          </a:ln>
          <a:effectLst>
            <a:reflection blurRad="12700" stA="30000" endPos="30000" dist="31750" dir="5400000" sy="-100000" algn="bl" rotWithShape="0"/>
          </a:effectLst>
          <a:scene3d>
            <a:camera prst="perspectiveRight" fov="2700000">
              <a:rot lat="240000" lon="900000" rev="0"/>
            </a:camera>
            <a:lightRig rig="threePt" dir="t">
              <a:rot lat="0" lon="0" rev="2700000"/>
            </a:lightRig>
          </a:scene3d>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4400" y="4059936"/>
            <a:ext cx="2953512" cy="224942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FB435FA-4479-4573-8B1B-C2F46CD33DB9}" type="datetime1">
              <a:rPr lang="en-US" smtClean="0"/>
              <a:pPr/>
              <a:t>1/10/17</a:t>
            </a:fld>
            <a:endParaRPr lang="en-US"/>
          </a:p>
        </p:txBody>
      </p:sp>
      <p:sp>
        <p:nvSpPr>
          <p:cNvPr id="6" name="Footer Placeholder 5"/>
          <p:cNvSpPr>
            <a:spLocks noGrp="1"/>
          </p:cNvSpPr>
          <p:nvPr>
            <p:ph type="ftr" sz="quarter" idx="11"/>
          </p:nvPr>
        </p:nvSpPr>
        <p:spPr/>
        <p:txBody>
          <a:bodyPr/>
          <a:lstStyle>
            <a:lvl1pPr algn="r">
              <a:defRPr/>
            </a:lvl1pPr>
          </a:lstStyle>
          <a:p>
            <a:r>
              <a:rPr lang="en-US" dirty="0" smtClean="0"/>
              <a:t>Copyright 2013-2016, RX-M LLC</a:t>
            </a:r>
            <a:endParaRPr lang="en-US" dirty="0"/>
          </a:p>
        </p:txBody>
      </p:sp>
      <p:sp>
        <p:nvSpPr>
          <p:cNvPr id="7" name="Slide Number Placeholder 6"/>
          <p:cNvSpPr>
            <a:spLocks noGrp="1"/>
          </p:cNvSpPr>
          <p:nvPr>
            <p:ph type="sldNum" sz="quarter" idx="12"/>
          </p:nvPr>
        </p:nvSpPr>
        <p:spPr/>
        <p:txBody>
          <a:bodyPr/>
          <a:lstStyle/>
          <a:p>
            <a:fld id="{AF131D0A-6774-4124-AA4A-EC1B6F1EDCB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10" name="Rectangle 9"/>
          <p:cNvSpPr/>
          <p:nvPr/>
        </p:nvSpPr>
        <p:spPr>
          <a:xfrm>
            <a:off x="8435268" y="573807"/>
            <a:ext cx="86236"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569419" y="573807"/>
            <a:ext cx="576072"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914400" y="1544715"/>
            <a:ext cx="7315200" cy="115409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4400" y="2769833"/>
            <a:ext cx="7315200" cy="353952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007690" y="548797"/>
            <a:ext cx="1189132" cy="297918"/>
          </a:xfrm>
          <a:prstGeom prst="rect">
            <a:avLst/>
          </a:prstGeom>
        </p:spPr>
        <p:txBody>
          <a:bodyPr vert="horz" lIns="91440" tIns="45720" rIns="91440" bIns="45720" rtlCol="0" anchor="ctr"/>
          <a:lstStyle>
            <a:lvl1pPr algn="l">
              <a:defRPr sz="1200">
                <a:solidFill>
                  <a:schemeClr val="tx1">
                    <a:alpha val="50000"/>
                  </a:schemeClr>
                </a:solidFill>
              </a:defRPr>
            </a:lvl1pPr>
          </a:lstStyle>
          <a:p>
            <a:fld id="{3AD8D4B1-D8EA-49C3-A07E-25901A00FDCF}" type="datetime1">
              <a:rPr lang="en-US" smtClean="0"/>
              <a:pPr/>
              <a:t>1/10/17</a:t>
            </a:fld>
            <a:endParaRPr lang="en-US"/>
          </a:p>
        </p:txBody>
      </p:sp>
      <p:sp>
        <p:nvSpPr>
          <p:cNvPr id="6" name="Slide Number Placeholder 5"/>
          <p:cNvSpPr>
            <a:spLocks noGrp="1"/>
          </p:cNvSpPr>
          <p:nvPr>
            <p:ph type="sldNum" sz="quarter" idx="4"/>
          </p:nvPr>
        </p:nvSpPr>
        <p:spPr>
          <a:xfrm>
            <a:off x="7314415" y="548797"/>
            <a:ext cx="941203" cy="301752"/>
          </a:xfrm>
          <a:prstGeom prst="rect">
            <a:avLst/>
          </a:prstGeom>
        </p:spPr>
        <p:txBody>
          <a:bodyPr vert="horz" lIns="91440" tIns="45720" rIns="91440" bIns="45720" rtlCol="0" anchor="ctr"/>
          <a:lstStyle>
            <a:lvl1pPr algn="r">
              <a:defRPr sz="1200">
                <a:solidFill>
                  <a:schemeClr val="tx1"/>
                </a:solidFill>
              </a:defRPr>
            </a:lvl1pPr>
          </a:lstStyle>
          <a:p>
            <a:fld id="{AF131D0A-6774-4124-AA4A-EC1B6F1EDCB7}" type="slidenum">
              <a:rPr lang="en-US" smtClean="0"/>
              <a:pPr/>
              <a:t>‹#›</a:t>
            </a:fld>
            <a:endParaRPr lang="en-US"/>
          </a:p>
        </p:txBody>
      </p:sp>
      <p:sp>
        <p:nvSpPr>
          <p:cNvPr id="5" name="Footer Placeholder 4"/>
          <p:cNvSpPr>
            <a:spLocks noGrp="1"/>
          </p:cNvSpPr>
          <p:nvPr>
            <p:ph type="ftr" sz="quarter" idx="3"/>
          </p:nvPr>
        </p:nvSpPr>
        <p:spPr>
          <a:xfrm>
            <a:off x="6008688" y="855956"/>
            <a:ext cx="2246489" cy="301227"/>
          </a:xfrm>
          <a:prstGeom prst="rect">
            <a:avLst/>
          </a:prstGeom>
        </p:spPr>
        <p:txBody>
          <a:bodyPr vert="horz" lIns="91440" tIns="0" rIns="91440" bIns="45720" rtlCol="0" anchor="t"/>
          <a:lstStyle>
            <a:lvl1pPr algn="l">
              <a:defRPr sz="1000">
                <a:solidFill>
                  <a:schemeClr val="tx1"/>
                </a:solidFill>
              </a:defRPr>
            </a:lvl1pPr>
          </a:lstStyle>
          <a:p>
            <a:pPr algn="r"/>
            <a:r>
              <a:rPr lang="en-US" dirty="0" smtClean="0"/>
              <a:t>Copyright 2013-2016, RX-M LLC</a:t>
            </a:r>
            <a:endParaRPr lang="en-US" dirty="0"/>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youtube.com/watch?v=sKnkQSec1U0" TargetMode="External"/><Relationship Id="rId3" Type="http://schemas.openxmlformats.org/officeDocument/2006/relationships/image" Target="../media/image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ng"/></Relationships>
</file>

<file path=ppt/slides/_rels/slide104.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97.png"/><Relationship Id="rId1" Type="http://schemas.openxmlformats.org/officeDocument/2006/relationships/slideLayout" Target="../slideLayouts/slideLayout2.xml"/><Relationship Id="rId2" Type="http://schemas.openxmlformats.org/officeDocument/2006/relationships/image" Target="../media/image9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jpe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Information_retrieval" TargetMode="External"/><Relationship Id="rId4" Type="http://schemas.openxmlformats.org/officeDocument/2006/relationships/hyperlink" Target="https://en.wikipedia.org/wiki/Library_(computing)" TargetMode="External"/><Relationship Id="rId5" Type="http://schemas.openxmlformats.org/officeDocument/2006/relationships/hyperlink" Target="https://en.wikipedia.org/wiki/Apache_Software_Foundation" TargetMode="External"/><Relationship Id="rId6" Type="http://schemas.openxmlformats.org/officeDocument/2006/relationships/hyperlink" Target="https://en.wikipedia.org/wiki/Apache_Software_License" TargetMode="External"/><Relationship Id="rId7" Type="http://schemas.openxmlformats.org/officeDocument/2006/relationships/hyperlink" Target="https://en.wikipedia.org/wiki/Doug_Cutting" TargetMode="External"/><Relationship Id="rId8" Type="http://schemas.openxmlformats.org/officeDocument/2006/relationships/hyperlink" Target="https://en.wikipedia.org/wiki/Lucene%23cite_note-2" TargetMode="External"/><Relationship Id="rId9" Type="http://schemas.openxmlformats.org/officeDocument/2006/relationships/hyperlink" Target="https://en.wikipedia.org/wiki/Nutch" TargetMode="External"/><Relationship Id="rId10" Type="http://schemas.openxmlformats.org/officeDocument/2006/relationships/hyperlink" Target="https://en.wikipedia.org/wiki/Lucene%23cite_note-apache.org-3" TargetMode="External"/><Relationship Id="rId11" Type="http://schemas.openxmlformats.org/officeDocument/2006/relationships/image" Target="../media/image8.jpeg"/><Relationship Id="rId1" Type="http://schemas.openxmlformats.org/officeDocument/2006/relationships/slideLayout" Target="../slideLayouts/slideLayout2.xml"/><Relationship Id="rId2" Type="http://schemas.openxmlformats.org/officeDocument/2006/relationships/hyperlink" Target="https://en.wikipedia.org/wiki/Free_and_open-source_software"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png"/></Relationships>
</file>

<file path=ppt/slides/_rels/slide113.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image" Target="../media/image105.png"/><Relationship Id="rId1" Type="http://schemas.openxmlformats.org/officeDocument/2006/relationships/slideLayout" Target="../slideLayouts/slideLayout2.xml"/><Relationship Id="rId2" Type="http://schemas.openxmlformats.org/officeDocument/2006/relationships/image" Target="../media/image103.png"/></Relationships>
</file>

<file path=ppt/slides/_rels/slide114.xml.rels><?xml version="1.0" encoding="UTF-8" standalone="yes"?>
<Relationships xmlns="http://schemas.openxmlformats.org/package/2006/relationships"><Relationship Id="rId3" Type="http://schemas.openxmlformats.org/officeDocument/2006/relationships/image" Target="../media/image107.png"/><Relationship Id="rId4" Type="http://schemas.openxmlformats.org/officeDocument/2006/relationships/image" Target="../media/image108.png"/><Relationship Id="rId1" Type="http://schemas.openxmlformats.org/officeDocument/2006/relationships/slideLayout" Target="../slideLayouts/slideLayout2.xml"/><Relationship Id="rId2" Type="http://schemas.openxmlformats.org/officeDocument/2006/relationships/image" Target="../media/image106.png"/></Relationships>
</file>

<file path=ppt/slides/_rels/slide115.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11.png"/><Relationship Id="rId1" Type="http://schemas.openxmlformats.org/officeDocument/2006/relationships/slideLayout" Target="../slideLayouts/slideLayout2.xml"/><Relationship Id="rId2" Type="http://schemas.openxmlformats.org/officeDocument/2006/relationships/image" Target="../media/image109.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Elasticsearch%23cite_note-compass-2" TargetMode="External"/><Relationship Id="rId4" Type="http://schemas.openxmlformats.org/officeDocument/2006/relationships/hyperlink" Target="https://en.wikipedia.org/wiki/JSON" TargetMode="External"/><Relationship Id="rId5" Type="http://schemas.openxmlformats.org/officeDocument/2006/relationships/hyperlink" Target="https://en.wikipedia.org/wiki/HTTP" TargetMode="External"/><Relationship Id="rId6" Type="http://schemas.openxmlformats.org/officeDocument/2006/relationships/hyperlink" Target="https://en.wikipedia.org/wiki/Elasticsearch%23cite_note-initversion-3" TargetMode="External"/><Relationship Id="rId7" Type="http://schemas.openxmlformats.org/officeDocument/2006/relationships/hyperlink" Target="https://en.wikipedia.org/w/index.php?title=Elasticsearch_BV&amp;action=edit&amp;redlink=1" TargetMode="External"/><Relationship Id="rId8" Type="http://schemas.openxmlformats.org/officeDocument/2006/relationships/hyperlink" Target="https://en.wikipedia.org/wiki/Elasticsearch%23cite_note-4" TargetMode="External"/><Relationship Id="rId9" Type="http://schemas.openxmlformats.org/officeDocument/2006/relationships/hyperlink" Target="https://en.wikipedia.org/wiki/Elasticsearch%23cite_note-5" TargetMode="External"/><Relationship Id="rId10" Type="http://schemas.openxmlformats.org/officeDocument/2006/relationships/image" Target="../media/image6.png"/><Relationship Id="rId11"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hyperlink" Target="https://en.wikipedia.org/wiki/Compass_Project"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3.jpe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5.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6.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7.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8.png"/><Relationship Id="rId3" Type="http://schemas.openxmlformats.org/officeDocument/2006/relationships/image" Target="../media/image119.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1.png"/><Relationship Id="rId3" Type="http://schemas.openxmlformats.org/officeDocument/2006/relationships/image" Target="../media/image122.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3.png"/><Relationship Id="rId3" Type="http://schemas.openxmlformats.org/officeDocument/2006/relationships/image" Target="../media/image124.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5.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6.png"/><Relationship Id="rId3" Type="http://schemas.openxmlformats.org/officeDocument/2006/relationships/image" Target="../media/image127.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8.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9.png"/><Relationship Id="rId3" Type="http://schemas.openxmlformats.org/officeDocument/2006/relationships/image" Target="../media/image1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1.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2.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3.png"/><Relationship Id="rId3" Type="http://schemas.openxmlformats.org/officeDocument/2006/relationships/image" Target="../media/image134.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5.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6.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7.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8.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9.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1.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2.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3.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4.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5.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6.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47.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8.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9.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0.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1.png"/><Relationship Id="rId3" Type="http://schemas.openxmlformats.org/officeDocument/2006/relationships/image" Target="../media/image152.png"/></Relationships>
</file>

<file path=ppt/slides/_rels/slide166.xml.rels><?xml version="1.0" encoding="UTF-8" standalone="yes"?>
<Relationships xmlns="http://schemas.openxmlformats.org/package/2006/relationships"><Relationship Id="rId3" Type="http://schemas.openxmlformats.org/officeDocument/2006/relationships/image" Target="../media/image151.png"/><Relationship Id="rId4" Type="http://schemas.openxmlformats.org/officeDocument/2006/relationships/image" Target="../media/image152.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53.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54.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5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70.xml.rels><?xml version="1.0" encoding="UTF-8" standalone="yes"?>
<Relationships xmlns="http://schemas.openxmlformats.org/package/2006/relationships"><Relationship Id="rId3" Type="http://schemas.openxmlformats.org/officeDocument/2006/relationships/image" Target="../media/image156.png"/><Relationship Id="rId4" Type="http://schemas.openxmlformats.org/officeDocument/2006/relationships/image" Target="../media/image157.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171.xml.rels><?xml version="1.0" encoding="UTF-8" standalone="yes"?>
<Relationships xmlns="http://schemas.openxmlformats.org/package/2006/relationships"><Relationship Id="rId3" Type="http://schemas.openxmlformats.org/officeDocument/2006/relationships/image" Target="../media/image158.png"/><Relationship Id="rId4" Type="http://schemas.openxmlformats.org/officeDocument/2006/relationships/image" Target="../media/image159.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60.png"/></Relationships>
</file>

<file path=ppt/slides/_rels/slide173.xml.rels><?xml version="1.0" encoding="UTF-8" standalone="yes"?>
<Relationships xmlns="http://schemas.openxmlformats.org/package/2006/relationships"><Relationship Id="rId3" Type="http://schemas.openxmlformats.org/officeDocument/2006/relationships/image" Target="../media/image161.png"/><Relationship Id="rId4" Type="http://schemas.openxmlformats.org/officeDocument/2006/relationships/image" Target="../media/image162.png"/><Relationship Id="rId5" Type="http://schemas.openxmlformats.org/officeDocument/2006/relationships/image" Target="../media/image163.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4.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67.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68.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69.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70.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71.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72.png"/></Relationships>
</file>

<file path=ppt/slides/_rels/slide186.xml.rels><?xml version="1.0" encoding="UTF-8" standalone="yes"?>
<Relationships xmlns="http://schemas.openxmlformats.org/package/2006/relationships"><Relationship Id="rId3" Type="http://schemas.openxmlformats.org/officeDocument/2006/relationships/image" Target="../media/image173.png"/><Relationship Id="rId4" Type="http://schemas.openxmlformats.org/officeDocument/2006/relationships/image" Target="../media/image174.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187.xml.rels><?xml version="1.0" encoding="UTF-8" standalone="yes"?>
<Relationships xmlns="http://schemas.openxmlformats.org/package/2006/relationships"><Relationship Id="rId3" Type="http://schemas.openxmlformats.org/officeDocument/2006/relationships/image" Target="../media/image175.png"/><Relationship Id="rId4" Type="http://schemas.openxmlformats.org/officeDocument/2006/relationships/image" Target="../media/image176.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77.png"/></Relationships>
</file>

<file path=ppt/slides/_rels/slide189.xml.rels><?xml version="1.0" encoding="UTF-8" standalone="yes"?>
<Relationships xmlns="http://schemas.openxmlformats.org/package/2006/relationships"><Relationship Id="rId3" Type="http://schemas.openxmlformats.org/officeDocument/2006/relationships/image" Target="../media/image178.png"/><Relationship Id="rId4" Type="http://schemas.openxmlformats.org/officeDocument/2006/relationships/image" Target="../media/image179.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90.xml.rels><?xml version="1.0" encoding="UTF-8" standalone="yes"?>
<Relationships xmlns="http://schemas.openxmlformats.org/package/2006/relationships"><Relationship Id="rId3" Type="http://schemas.openxmlformats.org/officeDocument/2006/relationships/image" Target="../media/image180.png"/><Relationship Id="rId4" Type="http://schemas.openxmlformats.org/officeDocument/2006/relationships/image" Target="../media/image181.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91.xml.rels><?xml version="1.0" encoding="UTF-8" standalone="yes"?>
<Relationships xmlns="http://schemas.openxmlformats.org/package/2006/relationships"><Relationship Id="rId3" Type="http://schemas.openxmlformats.org/officeDocument/2006/relationships/image" Target="../media/image182.png"/><Relationship Id="rId4" Type="http://schemas.openxmlformats.org/officeDocument/2006/relationships/image" Target="../media/image183.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192.xml.rels><?xml version="1.0" encoding="UTF-8" standalone="yes"?>
<Relationships xmlns="http://schemas.openxmlformats.org/package/2006/relationships"><Relationship Id="rId3" Type="http://schemas.openxmlformats.org/officeDocument/2006/relationships/image" Target="../media/image184.png"/><Relationship Id="rId4" Type="http://schemas.openxmlformats.org/officeDocument/2006/relationships/image" Target="../media/image185.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193.xml.rels><?xml version="1.0" encoding="UTF-8" standalone="yes"?>
<Relationships xmlns="http://schemas.openxmlformats.org/package/2006/relationships"><Relationship Id="rId3" Type="http://schemas.openxmlformats.org/officeDocument/2006/relationships/image" Target="../media/image186.png"/><Relationship Id="rId4" Type="http://schemas.openxmlformats.org/officeDocument/2006/relationships/image" Target="../media/image187.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94.xml.rels><?xml version="1.0" encoding="UTF-8" standalone="yes"?>
<Relationships xmlns="http://schemas.openxmlformats.org/package/2006/relationships"><Relationship Id="rId3" Type="http://schemas.openxmlformats.org/officeDocument/2006/relationships/image" Target="../media/image188.png"/><Relationship Id="rId4" Type="http://schemas.openxmlformats.org/officeDocument/2006/relationships/image" Target="../media/image189.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95.xml.rels><?xml version="1.0" encoding="UTF-8" standalone="yes"?>
<Relationships xmlns="http://schemas.openxmlformats.org/package/2006/relationships"><Relationship Id="rId3" Type="http://schemas.openxmlformats.org/officeDocument/2006/relationships/image" Target="../media/image190.png"/><Relationship Id="rId4" Type="http://schemas.openxmlformats.org/officeDocument/2006/relationships/image" Target="../media/image191.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92.png"/></Relationships>
</file>

<file path=ppt/slides/_rels/slide197.xml.rels><?xml version="1.0" encoding="UTF-8" standalone="yes"?>
<Relationships xmlns="http://schemas.openxmlformats.org/package/2006/relationships"><Relationship Id="rId3" Type="http://schemas.openxmlformats.org/officeDocument/2006/relationships/image" Target="../media/image193.png"/><Relationship Id="rId4" Type="http://schemas.openxmlformats.org/officeDocument/2006/relationships/image" Target="../media/image194.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95.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96.png"/></Relationships>
</file>

<file path=ppt/slides/_rels/slide201.xml.rels><?xml version="1.0" encoding="UTF-8" standalone="yes"?>
<Relationships xmlns="http://schemas.openxmlformats.org/package/2006/relationships"><Relationship Id="rId3" Type="http://schemas.openxmlformats.org/officeDocument/2006/relationships/image" Target="../media/image197.png"/><Relationship Id="rId4" Type="http://schemas.openxmlformats.org/officeDocument/2006/relationships/image" Target="../media/image198.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99.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00.png"/></Relationships>
</file>

<file path=ppt/slides/_rels/slide204.xml.rels><?xml version="1.0" encoding="UTF-8" standalone="yes"?>
<Relationships xmlns="http://schemas.openxmlformats.org/package/2006/relationships"><Relationship Id="rId3" Type="http://schemas.openxmlformats.org/officeDocument/2006/relationships/image" Target="../media/image201.png"/><Relationship Id="rId4" Type="http://schemas.openxmlformats.org/officeDocument/2006/relationships/image" Target="../media/image202.png"/><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205.xml.rels><?xml version="1.0" encoding="UTF-8" standalone="yes"?>
<Relationships xmlns="http://schemas.openxmlformats.org/package/2006/relationships"><Relationship Id="rId3" Type="http://schemas.openxmlformats.org/officeDocument/2006/relationships/image" Target="../media/image203.png"/><Relationship Id="rId4" Type="http://schemas.openxmlformats.org/officeDocument/2006/relationships/image" Target="../media/image204.png"/><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206.xml.rels><?xml version="1.0" encoding="UTF-8" standalone="yes"?>
<Relationships xmlns="http://schemas.openxmlformats.org/package/2006/relationships"><Relationship Id="rId3" Type="http://schemas.openxmlformats.org/officeDocument/2006/relationships/image" Target="../media/image205.png"/><Relationship Id="rId4" Type="http://schemas.openxmlformats.org/officeDocument/2006/relationships/image" Target="../media/image206.png"/><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207.xml.rels><?xml version="1.0" encoding="UTF-8" standalone="yes"?>
<Relationships xmlns="http://schemas.openxmlformats.org/package/2006/relationships"><Relationship Id="rId3" Type="http://schemas.openxmlformats.org/officeDocument/2006/relationships/image" Target="../media/image207.png"/><Relationship Id="rId4" Type="http://schemas.openxmlformats.org/officeDocument/2006/relationships/image" Target="../media/image208.png"/><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208.xml.rels><?xml version="1.0" encoding="UTF-8" standalone="yes"?>
<Relationships xmlns="http://schemas.openxmlformats.org/package/2006/relationships"><Relationship Id="rId3" Type="http://schemas.openxmlformats.org/officeDocument/2006/relationships/image" Target="../media/image209.png"/><Relationship Id="rId4" Type="http://schemas.openxmlformats.org/officeDocument/2006/relationships/image" Target="../media/image210.png"/><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209.xml.rels><?xml version="1.0" encoding="UTF-8" standalone="yes"?>
<Relationships xmlns="http://schemas.openxmlformats.org/package/2006/relationships"><Relationship Id="rId3" Type="http://schemas.openxmlformats.org/officeDocument/2006/relationships/image" Target="../media/image211.png"/><Relationship Id="rId4" Type="http://schemas.openxmlformats.org/officeDocument/2006/relationships/image" Target="../media/image212.png"/><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3.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4.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5.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6.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7.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8.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9.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0.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221.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4.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hyperlink" Target="http://blog.qbox.io/provisioning-a-qbox-elasticsearch-cluster" TargetMode="External"/><Relationship Id="rId4" Type="http://schemas.openxmlformats.org/officeDocument/2006/relationships/hyperlink" Target="http://blog.qbox.io/launching-and-scaling-elasticsearch" TargetMode="External"/><Relationship Id="rId5" Type="http://schemas.openxmlformats.org/officeDocument/2006/relationships/hyperlink" Target="http://blog.qbox.io/how-to-quick-and-easy-resizing-of-your-elasticsearch-cluster" TargetMode="External"/><Relationship Id="rId6" Type="http://schemas.openxmlformats.org/officeDocument/2006/relationships/hyperlink" Target="https://support.qbox.io/hc/en-us/articles/204426730-Choosing-a-size-for-nodes" TargetMode="External"/><Relationship Id="rId1" Type="http://schemas.openxmlformats.org/officeDocument/2006/relationships/slideLayout" Target="../slideLayouts/slideLayout2.xml"/><Relationship Id="rId2" Type="http://schemas.openxmlformats.org/officeDocument/2006/relationships/hyperlink" Target="http://blog.qbox.io/optimizing-elasticsearch-how-many-shards-per-index" TargetMode="Externa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Inverted_index" TargetMode="External"/><Relationship Id="rId3" Type="http://schemas.openxmlformats.org/officeDocument/2006/relationships/image" Target="../media/image27.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JSON" TargetMode="Externa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hyperlink" Target="https://www.elastic.co/guide/en/elasticsearch/reference/current/glossary.html%23glossary-replica-shard" TargetMode="External"/><Relationship Id="rId4" Type="http://schemas.openxmlformats.org/officeDocument/2006/relationships/hyperlink" Target="https://www.elastic.co/guide/en/elasticsearch/reference/current/glossary.html%23glossary-index" TargetMode="External"/><Relationship Id="rId5" Type="http://schemas.openxmlformats.org/officeDocument/2006/relationships/hyperlink" Target="https://www.elastic.co/guide/en/elasticsearch/reference/current/glossary.html%23glossary-document" TargetMode="External"/><Relationship Id="rId6" Type="http://schemas.openxmlformats.org/officeDocument/2006/relationships/hyperlink" Target="https://www.elastic.co/guide/en/elasticsearch/reference/current/glossary.html%23glossary-routing" TargetMode="External"/><Relationship Id="rId7"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hyperlink" Target="https://www.elastic.co/guide/en/elasticsearch/reference/current/glossary.html%23glossary-shard"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elastic.co/guide/en/elasticsearch/reference/current/glossary.html%23glossary-primary-shard" TargetMode="External"/><Relationship Id="rId3"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hyperlink" Target="https://www.elastic.co/guide/en/elasticsearch/reference/current/glossary.html%23glossary-nod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Create,_read,_update_and_delete)" TargetMode="External"/><Relationship Id="rId4" Type="http://schemas.openxmlformats.org/officeDocument/2006/relationships/hyperlink" Target="https://en.wikipedia.org/wiki/NoSQL" TargetMode="External"/><Relationship Id="rId5" Type="http://schemas.openxmlformats.org/officeDocument/2006/relationships/image" Target="../media/image40.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1.png"/></Relationships>
</file>

<file path=ppt/slides/_rels/slide55.xml.rels><?xml version="1.0" encoding="UTF-8" standalone="yes"?>
<Relationships xmlns="http://schemas.openxmlformats.org/package/2006/relationships"><Relationship Id="rId3" Type="http://schemas.openxmlformats.org/officeDocument/2006/relationships/hyperlink" Target="https://en.wikipedia.org/wiki/JSON" TargetMode="External"/><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9.png"/></Relationships>
</file>

<file path=ppt/slides/_rels/slide57.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8.png"/></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 Id="rId3" Type="http://schemas.openxmlformats.org/officeDocument/2006/relationships/image" Target="../media/image61.png"/></Relationships>
</file>

<file path=ppt/slides/_rels/slide71.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image" Target="../media/image6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 Id="rId3" Type="http://schemas.openxmlformats.org/officeDocument/2006/relationships/image" Target="../media/image6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 Id="rId3" Type="http://schemas.openxmlformats.org/officeDocument/2006/relationships/image" Target="../media/image7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 Id="rId3" Type="http://schemas.openxmlformats.org/officeDocument/2006/relationships/image" Target="../media/image7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 Id="rId3" Type="http://schemas.openxmlformats.org/officeDocument/2006/relationships/image" Target="../media/image8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 Id="rId3" Type="http://schemas.openxmlformats.org/officeDocument/2006/relationships/image" Target="../media/image8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8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86.jpe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 to Elasticsearch</a:t>
            </a:r>
            <a:endParaRPr lang="en-US" dirty="0"/>
          </a:p>
        </p:txBody>
      </p:sp>
      <p:sp>
        <p:nvSpPr>
          <p:cNvPr id="3" name="Subtitle 2"/>
          <p:cNvSpPr>
            <a:spLocks noGrp="1"/>
          </p:cNvSpPr>
          <p:nvPr>
            <p:ph type="subTitle" idx="1"/>
          </p:nvPr>
        </p:nvSpPr>
        <p:spPr>
          <a:xfrm>
            <a:off x="914400" y="5166530"/>
            <a:ext cx="7467600" cy="1144632"/>
          </a:xfrm>
        </p:spPr>
        <p:txBody>
          <a:bodyPr>
            <a:normAutofit lnSpcReduction="10000"/>
          </a:bodyPr>
          <a:lstStyle/>
          <a:p>
            <a:r>
              <a:rPr lang="en-US" dirty="0" smtClean="0"/>
              <a:t>A comprehensive </a:t>
            </a:r>
            <a:r>
              <a:rPr lang="en-US" dirty="0"/>
              <a:t>introduction to the</a:t>
            </a:r>
          </a:p>
          <a:p>
            <a:r>
              <a:rPr lang="en-US" dirty="0" smtClean="0"/>
              <a:t>Elasticsearch.  A distributed</a:t>
            </a:r>
            <a:r>
              <a:rPr lang="en-US" dirty="0"/>
              <a:t>, open source search and analytics engine</a:t>
            </a:r>
          </a:p>
        </p:txBody>
      </p:sp>
      <p:sp>
        <p:nvSpPr>
          <p:cNvPr id="4" name="Rounded Rectangle 3"/>
          <p:cNvSpPr/>
          <p:nvPr/>
        </p:nvSpPr>
        <p:spPr>
          <a:xfrm>
            <a:off x="990600" y="1066800"/>
            <a:ext cx="2209800" cy="103666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1155612" y="1088504"/>
            <a:ext cx="1912596" cy="830997"/>
          </a:xfrm>
          <a:prstGeom prst="rect">
            <a:avLst/>
          </a:prstGeom>
          <a:noFill/>
        </p:spPr>
        <p:txBody>
          <a:bodyPr wrap="square" rtlCol="0">
            <a:spAutoFit/>
          </a:bodyPr>
          <a:lstStyle/>
          <a:p>
            <a:r>
              <a:rPr lang="en-US" sz="4800" b="1" dirty="0" smtClean="0">
                <a:solidFill>
                  <a:schemeClr val="bg1"/>
                </a:solidFill>
                <a:latin typeface="+mj-lt"/>
                <a:cs typeface="Tunga" pitchFamily="34" charset="0"/>
              </a:rPr>
              <a:t>RX</a:t>
            </a:r>
            <a:r>
              <a:rPr lang="en-US" sz="1000" b="1" dirty="0">
                <a:solidFill>
                  <a:schemeClr val="bg1"/>
                </a:solidFill>
                <a:cs typeface="Tunga" pitchFamily="34" charset="0"/>
              </a:rPr>
              <a:t> </a:t>
            </a:r>
            <a:r>
              <a:rPr lang="en-US" sz="4800" b="1" dirty="0" smtClean="0">
                <a:solidFill>
                  <a:schemeClr val="bg1"/>
                </a:solidFill>
                <a:latin typeface="+mj-lt"/>
                <a:cs typeface="Tunga" pitchFamily="34" charset="0"/>
              </a:rPr>
              <a:t>-</a:t>
            </a:r>
            <a:r>
              <a:rPr lang="en-US" sz="1400" b="1" dirty="0" smtClean="0">
                <a:solidFill>
                  <a:schemeClr val="bg1"/>
                </a:solidFill>
                <a:latin typeface="+mj-lt"/>
                <a:cs typeface="Tunga" pitchFamily="34" charset="0"/>
              </a:rPr>
              <a:t> </a:t>
            </a:r>
            <a:r>
              <a:rPr lang="en-US" sz="4800" b="1" dirty="0" smtClean="0">
                <a:solidFill>
                  <a:srgbClr val="3333CC"/>
                </a:solidFill>
                <a:latin typeface="+mj-lt"/>
                <a:cs typeface="Tunga" pitchFamily="34" charset="0"/>
              </a:rPr>
              <a:t>M</a:t>
            </a:r>
            <a:endParaRPr lang="en-US" sz="4800" b="1" dirty="0">
              <a:solidFill>
                <a:srgbClr val="3333CC"/>
              </a:solidFill>
              <a:latin typeface="+mj-lt"/>
              <a:cs typeface="Tunga" pitchFamily="34" charset="0"/>
            </a:endParaRPr>
          </a:p>
        </p:txBody>
      </p:sp>
      <p:sp>
        <p:nvSpPr>
          <p:cNvPr id="8" name="TextBox 7"/>
          <p:cNvSpPr txBox="1"/>
          <p:nvPr/>
        </p:nvSpPr>
        <p:spPr>
          <a:xfrm>
            <a:off x="1163208" y="1643291"/>
            <a:ext cx="1821204" cy="307777"/>
          </a:xfrm>
          <a:prstGeom prst="rect">
            <a:avLst/>
          </a:prstGeom>
          <a:noFill/>
        </p:spPr>
        <p:txBody>
          <a:bodyPr wrap="square" rtlCol="0">
            <a:spAutoFit/>
          </a:bodyPr>
          <a:lstStyle/>
          <a:p>
            <a:r>
              <a:rPr lang="en-US" sz="500" dirty="0" smtClean="0">
                <a:solidFill>
                  <a:schemeClr val="bg1"/>
                </a:solidFill>
              </a:rPr>
              <a:t> </a:t>
            </a:r>
            <a:r>
              <a:rPr lang="en-US" sz="1400" dirty="0" smtClean="0">
                <a:solidFill>
                  <a:schemeClr val="bg1"/>
                </a:solidFill>
              </a:rPr>
              <a:t>Software Consulting</a:t>
            </a:r>
            <a:endParaRPr lang="en-US" sz="1400" dirty="0">
              <a:solidFill>
                <a:schemeClr val="bg1"/>
              </a:solidFill>
            </a:endParaRPr>
          </a:p>
        </p:txBody>
      </p:sp>
    </p:spTree>
    <p:extLst>
      <p:ext uri="{BB962C8B-B14F-4D97-AF65-F5344CB8AC3E}">
        <p14:creationId xmlns:p14="http://schemas.microsoft.com/office/powerpoint/2010/main" val="184158305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6629400" cy="808969"/>
          </a:xfrm>
        </p:spPr>
        <p:txBody>
          <a:bodyPr>
            <a:normAutofit/>
          </a:bodyPr>
          <a:lstStyle/>
          <a:p>
            <a:pPr algn="r"/>
            <a:r>
              <a:rPr lang="en-US" sz="3600" dirty="0" smtClean="0"/>
              <a:t> What is </a:t>
            </a:r>
            <a:r>
              <a:rPr lang="en-US" sz="3600" dirty="0" err="1" smtClean="0"/>
              <a:t>Elasticsearch</a:t>
            </a:r>
            <a:r>
              <a:rPr lang="en-US" sz="3600" dirty="0" smtClean="0"/>
              <a:t>?</a:t>
            </a:r>
            <a:endParaRPr lang="en-US" sz="3600" dirty="0"/>
          </a:p>
        </p:txBody>
      </p:sp>
      <p:sp>
        <p:nvSpPr>
          <p:cNvPr id="3" name="Content Placeholder 2"/>
          <p:cNvSpPr>
            <a:spLocks noGrp="1"/>
          </p:cNvSpPr>
          <p:nvPr>
            <p:ph idx="1"/>
          </p:nvPr>
        </p:nvSpPr>
        <p:spPr>
          <a:xfrm>
            <a:off x="533400" y="1143000"/>
            <a:ext cx="8153401" cy="5638801"/>
          </a:xfrm>
        </p:spPr>
        <p:txBody>
          <a:bodyPr>
            <a:normAutofit/>
          </a:bodyPr>
          <a:lstStyle/>
          <a:p>
            <a:pPr marL="45720" indent="0">
              <a:buNone/>
            </a:pPr>
            <a:r>
              <a:rPr lang="en-US" dirty="0" err="1"/>
              <a:t>Elasticsearch</a:t>
            </a:r>
            <a:r>
              <a:rPr lang="en-US" dirty="0"/>
              <a:t> is an open-source, broadly-distributable, readily-scalable, enterprise-grade search engine. Accessible through an extensive and elaborate API, </a:t>
            </a:r>
            <a:r>
              <a:rPr lang="en-US" dirty="0" err="1"/>
              <a:t>Elasticsearch</a:t>
            </a:r>
            <a:r>
              <a:rPr lang="en-US" dirty="0"/>
              <a:t> can power extremely fast searches that support your data discovery </a:t>
            </a:r>
            <a:r>
              <a:rPr lang="en-US" dirty="0" smtClean="0"/>
              <a:t>applications.</a:t>
            </a:r>
          </a:p>
          <a:p>
            <a:pPr marL="45720" indent="0" algn="ctr">
              <a:buNone/>
            </a:pPr>
            <a:endParaRPr lang="en-US" sz="4000" dirty="0" smtClean="0"/>
          </a:p>
          <a:p>
            <a:pPr marL="45720" indent="0" algn="ctr">
              <a:buNone/>
            </a:pPr>
            <a:r>
              <a:rPr lang="en-US" sz="1600" baseline="30000" dirty="0" smtClean="0">
                <a:hlinkClick r:id="rId2"/>
              </a:rPr>
              <a:t>Elastic{ON} 2015 conference attendees were asked </a:t>
            </a:r>
          </a:p>
          <a:p>
            <a:pPr marL="45720" indent="0" algn="ctr">
              <a:buNone/>
            </a:pPr>
            <a:endParaRPr lang="en-US" sz="1600" baseline="30000" dirty="0" smtClean="0">
              <a:hlinkClick r:id="rId2"/>
            </a:endParaRPr>
          </a:p>
          <a:p>
            <a:pPr marL="45720" indent="0" algn="ctr">
              <a:buNone/>
            </a:pPr>
            <a:r>
              <a:rPr lang="en-US" sz="1600" baseline="30000" dirty="0" smtClean="0">
                <a:hlinkClick r:id="rId2"/>
              </a:rPr>
              <a:t>"What is </a:t>
            </a:r>
            <a:r>
              <a:rPr lang="en-US" sz="1600" baseline="30000" dirty="0" err="1" smtClean="0">
                <a:hlinkClick r:id="rId2"/>
              </a:rPr>
              <a:t>Elasticsearch</a:t>
            </a:r>
            <a:r>
              <a:rPr lang="en-US" sz="1600" baseline="30000" dirty="0" smtClean="0">
                <a:hlinkClick r:id="rId2"/>
              </a:rPr>
              <a:t>?“</a:t>
            </a:r>
            <a:endParaRPr lang="en-US" sz="1600" baseline="30000" dirty="0" smtClean="0"/>
          </a:p>
          <a:p>
            <a:pPr marL="45720" indent="0" algn="ctr">
              <a:buNone/>
            </a:pPr>
            <a:endParaRPr lang="en-US" sz="1600" baseline="30000" dirty="0"/>
          </a:p>
          <a:p>
            <a:pPr marL="45720" indent="0" algn="ctr">
              <a:buNone/>
            </a:pPr>
            <a:endParaRPr lang="en-US" sz="1600" baseline="30000"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10</a:t>
            </a:fld>
            <a:endParaRPr lang="en-US"/>
          </a:p>
        </p:txBody>
      </p:sp>
      <p:pic>
        <p:nvPicPr>
          <p:cNvPr id="6" name="Picture 5"/>
          <p:cNvPicPr>
            <a:picLocks noChangeAspect="1"/>
          </p:cNvPicPr>
          <p:nvPr/>
        </p:nvPicPr>
        <p:blipFill>
          <a:blip r:embed="rId3"/>
          <a:stretch>
            <a:fillRect/>
          </a:stretch>
        </p:blipFill>
        <p:spPr>
          <a:xfrm>
            <a:off x="1969294" y="3822117"/>
            <a:ext cx="5281612" cy="2959684"/>
          </a:xfrm>
          <a:prstGeom prst="rect">
            <a:avLst/>
          </a:prstGeom>
        </p:spPr>
      </p:pic>
    </p:spTree>
    <p:extLst>
      <p:ext uri="{BB962C8B-B14F-4D97-AF65-F5344CB8AC3E}">
        <p14:creationId xmlns:p14="http://schemas.microsoft.com/office/powerpoint/2010/main" val="2872890853"/>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93618" y="1006569"/>
            <a:ext cx="7315200" cy="1154097"/>
          </a:xfrm>
        </p:spPr>
        <p:txBody>
          <a:bodyPr>
            <a:normAutofit/>
          </a:bodyPr>
          <a:lstStyle/>
          <a:p>
            <a:r>
              <a:rPr lang="en-US" dirty="0" smtClean="0"/>
              <a:t>Sample Analyzer Configuration</a:t>
            </a:r>
            <a:endParaRPr lang="en-US" dirty="0"/>
          </a:p>
        </p:txBody>
      </p:sp>
      <p:sp>
        <p:nvSpPr>
          <p:cNvPr id="7" name="Content Placeholder 6"/>
          <p:cNvSpPr>
            <a:spLocks noGrp="1"/>
          </p:cNvSpPr>
          <p:nvPr>
            <p:ph idx="1"/>
          </p:nvPr>
        </p:nvSpPr>
        <p:spPr>
          <a:xfrm>
            <a:off x="381000" y="2160667"/>
            <a:ext cx="3276600" cy="2716133"/>
          </a:xfrm>
        </p:spPr>
        <p:txBody>
          <a:bodyPr>
            <a:normAutofit/>
          </a:bodyPr>
          <a:lstStyle/>
          <a:p>
            <a:r>
              <a:rPr lang="en-US" dirty="0"/>
              <a:t>The Analysis module automatically registers (</a:t>
            </a:r>
            <a:r>
              <a:rPr lang="en-US" b="1" dirty="0"/>
              <a:t>if not explicitly defined</a:t>
            </a:r>
            <a:r>
              <a:rPr lang="en-US" dirty="0"/>
              <a:t>) built in analyzers, token filters, and tokenizers.</a:t>
            </a:r>
          </a:p>
          <a:p>
            <a:r>
              <a:rPr lang="en-US" dirty="0"/>
              <a:t>Here is a sample configuration:</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100</a:t>
            </a:fld>
            <a:endParaRPr lang="en-US"/>
          </a:p>
        </p:txBody>
      </p:sp>
      <p:pic>
        <p:nvPicPr>
          <p:cNvPr id="3" name="Picture 2"/>
          <p:cNvPicPr>
            <a:picLocks noChangeAspect="1"/>
          </p:cNvPicPr>
          <p:nvPr/>
        </p:nvPicPr>
        <p:blipFill>
          <a:blip r:embed="rId2"/>
          <a:stretch>
            <a:fillRect/>
          </a:stretch>
        </p:blipFill>
        <p:spPr>
          <a:xfrm>
            <a:off x="5562600" y="2216574"/>
            <a:ext cx="3457575" cy="4588624"/>
          </a:xfrm>
          <a:prstGeom prst="rect">
            <a:avLst/>
          </a:prstGeom>
        </p:spPr>
      </p:pic>
    </p:spTree>
    <p:extLst>
      <p:ext uri="{BB962C8B-B14F-4D97-AF65-F5344CB8AC3E}">
        <p14:creationId xmlns:p14="http://schemas.microsoft.com/office/powerpoint/2010/main" val="980144051"/>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0588" y="61161"/>
            <a:ext cx="7315200" cy="1154097"/>
          </a:xfrm>
        </p:spPr>
        <p:txBody>
          <a:bodyPr>
            <a:normAutofit/>
          </a:bodyPr>
          <a:lstStyle/>
          <a:p>
            <a:r>
              <a:rPr lang="en-US" dirty="0" smtClean="0"/>
              <a:t>Configuring Analyzers</a:t>
            </a:r>
            <a:endParaRPr lang="en-US" dirty="0"/>
          </a:p>
        </p:txBody>
      </p:sp>
      <p:sp>
        <p:nvSpPr>
          <p:cNvPr id="7" name="Content Placeholder 6"/>
          <p:cNvSpPr>
            <a:spLocks noGrp="1"/>
          </p:cNvSpPr>
          <p:nvPr>
            <p:ph idx="1"/>
          </p:nvPr>
        </p:nvSpPr>
        <p:spPr>
          <a:xfrm>
            <a:off x="304800" y="1215259"/>
            <a:ext cx="8610600" cy="3128142"/>
          </a:xfrm>
        </p:spPr>
        <p:txBody>
          <a:bodyPr>
            <a:normAutofit fontScale="92500" lnSpcReduction="20000"/>
          </a:bodyPr>
          <a:lstStyle/>
          <a:p>
            <a:r>
              <a:rPr lang="en-US" dirty="0" err="1"/>
              <a:t>E</a:t>
            </a:r>
            <a:r>
              <a:rPr lang="en-US" dirty="0" err="1" smtClean="0"/>
              <a:t>lasticsearch</a:t>
            </a:r>
            <a:r>
              <a:rPr lang="en-US" dirty="0" smtClean="0"/>
              <a:t> </a:t>
            </a:r>
            <a:r>
              <a:rPr lang="en-US" dirty="0"/>
              <a:t>supports multiple indexes per server instance. Analyzers can be configured on a per-index basis — just include the analyzer configuration when you create the index. </a:t>
            </a:r>
            <a:endParaRPr lang="en-US" dirty="0" smtClean="0"/>
          </a:p>
          <a:p>
            <a:r>
              <a:rPr lang="en-US" dirty="0"/>
              <a:t>You can create and delete indexes without restarting </a:t>
            </a:r>
            <a:r>
              <a:rPr lang="en-US" dirty="0" err="1"/>
              <a:t>elasticsearch</a:t>
            </a:r>
            <a:r>
              <a:rPr lang="en-US" dirty="0" smtClean="0"/>
              <a:t>.</a:t>
            </a:r>
          </a:p>
          <a:p>
            <a:r>
              <a:rPr lang="en-US" dirty="0"/>
              <a:t>The following example creates an index called test and configures a custom analyzer as the default for both indexing and searching. In this case, the custom analyzer is similar to the Standard analyzer, except it adds the </a:t>
            </a:r>
            <a:r>
              <a:rPr lang="en-US" dirty="0" err="1"/>
              <a:t>KStem</a:t>
            </a:r>
            <a:r>
              <a:rPr lang="en-US" dirty="0"/>
              <a:t> token filter</a:t>
            </a:r>
            <a:r>
              <a:rPr lang="en-US" dirty="0" smtClean="0"/>
              <a:t>.</a:t>
            </a:r>
          </a:p>
          <a:p>
            <a:r>
              <a:rPr lang="en-US" dirty="0"/>
              <a:t>This is an API call, so there’s no warning prompt of any kind. Make sure you type the name of the index correctly, and don’t test on a production instance of </a:t>
            </a:r>
            <a:r>
              <a:rPr lang="en-US" dirty="0" err="1"/>
              <a:t>elasticsearch</a:t>
            </a:r>
            <a:r>
              <a:rPr lang="en-US" dirty="0"/>
              <a:t>!</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101</a:t>
            </a:fld>
            <a:endParaRPr lang="en-US"/>
          </a:p>
        </p:txBody>
      </p:sp>
      <p:pic>
        <p:nvPicPr>
          <p:cNvPr id="8" name="Picture 7"/>
          <p:cNvPicPr>
            <a:picLocks noChangeAspect="1"/>
          </p:cNvPicPr>
          <p:nvPr/>
        </p:nvPicPr>
        <p:blipFill>
          <a:blip r:embed="rId2"/>
          <a:stretch>
            <a:fillRect/>
          </a:stretch>
        </p:blipFill>
        <p:spPr>
          <a:xfrm>
            <a:off x="2366962" y="4343401"/>
            <a:ext cx="4486275" cy="2114550"/>
          </a:xfrm>
          <a:prstGeom prst="rect">
            <a:avLst/>
          </a:prstGeom>
        </p:spPr>
      </p:pic>
    </p:spTree>
    <p:extLst>
      <p:ext uri="{BB962C8B-B14F-4D97-AF65-F5344CB8AC3E}">
        <p14:creationId xmlns:p14="http://schemas.microsoft.com/office/powerpoint/2010/main" val="49251553"/>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0588" y="61161"/>
            <a:ext cx="7315200" cy="1154097"/>
          </a:xfrm>
        </p:spPr>
        <p:txBody>
          <a:bodyPr>
            <a:normAutofit/>
          </a:bodyPr>
          <a:lstStyle/>
          <a:p>
            <a:r>
              <a:rPr lang="en-US" dirty="0" smtClean="0"/>
              <a:t>Testing Analyzers</a:t>
            </a:r>
            <a:endParaRPr lang="en-US" dirty="0"/>
          </a:p>
        </p:txBody>
      </p:sp>
      <p:sp>
        <p:nvSpPr>
          <p:cNvPr id="7" name="Content Placeholder 6"/>
          <p:cNvSpPr>
            <a:spLocks noGrp="1"/>
          </p:cNvSpPr>
          <p:nvPr>
            <p:ph idx="1"/>
          </p:nvPr>
        </p:nvSpPr>
        <p:spPr>
          <a:xfrm>
            <a:off x="304799" y="1215259"/>
            <a:ext cx="7950377" cy="3204342"/>
          </a:xfrm>
        </p:spPr>
        <p:txBody>
          <a:bodyPr>
            <a:normAutofit/>
          </a:bodyPr>
          <a:lstStyle/>
          <a:p>
            <a:r>
              <a:rPr lang="en-US" dirty="0"/>
              <a:t>Normally, analysis is an opaque process — text is analyzed and immediately stored as terms in the index or used in a query. Fortunately, </a:t>
            </a:r>
            <a:r>
              <a:rPr lang="en-US" dirty="0" err="1"/>
              <a:t>elasticsearch</a:t>
            </a:r>
            <a:r>
              <a:rPr lang="en-US" dirty="0"/>
              <a:t> provides a </a:t>
            </a:r>
            <a:r>
              <a:rPr lang="en-US" dirty="0" smtClean="0"/>
              <a:t>helpful endpoint</a:t>
            </a:r>
            <a:r>
              <a:rPr lang="en-US" dirty="0"/>
              <a:t> that allows you to run some sample text through an analyzer and inspect the resulting tokens</a:t>
            </a:r>
            <a:r>
              <a:rPr lang="en-US" dirty="0" smtClean="0"/>
              <a:t>.</a:t>
            </a:r>
          </a:p>
          <a:p>
            <a:r>
              <a:rPr lang="en-US" dirty="0"/>
              <a:t>Let’s try analyzing a word with a suffix to make sure </a:t>
            </a:r>
            <a:r>
              <a:rPr lang="en-US" dirty="0" err="1"/>
              <a:t>KStem</a:t>
            </a:r>
            <a:r>
              <a:rPr lang="en-US" dirty="0"/>
              <a:t> is correctly configured. (The pretty parameter just tells </a:t>
            </a:r>
            <a:r>
              <a:rPr lang="en-US" dirty="0" err="1"/>
              <a:t>elasticsearch</a:t>
            </a:r>
            <a:r>
              <a:rPr lang="en-US" dirty="0"/>
              <a:t> to format the JSON in a human-readable way. Don’t use this parameter in production.)</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102</a:t>
            </a:fld>
            <a:endParaRPr lang="en-US"/>
          </a:p>
        </p:txBody>
      </p:sp>
      <p:pic>
        <p:nvPicPr>
          <p:cNvPr id="3" name="Picture 2"/>
          <p:cNvPicPr>
            <a:picLocks noChangeAspect="1"/>
          </p:cNvPicPr>
          <p:nvPr/>
        </p:nvPicPr>
        <p:blipFill>
          <a:blip r:embed="rId2"/>
          <a:stretch>
            <a:fillRect/>
          </a:stretch>
        </p:blipFill>
        <p:spPr>
          <a:xfrm>
            <a:off x="1676400" y="4477677"/>
            <a:ext cx="5715000" cy="1704975"/>
          </a:xfrm>
          <a:prstGeom prst="rect">
            <a:avLst/>
          </a:prstGeom>
        </p:spPr>
      </p:pic>
    </p:spTree>
    <p:extLst>
      <p:ext uri="{BB962C8B-B14F-4D97-AF65-F5344CB8AC3E}">
        <p14:creationId xmlns:p14="http://schemas.microsoft.com/office/powerpoint/2010/main" val="85632772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0588" y="61161"/>
            <a:ext cx="7315200" cy="1154097"/>
          </a:xfrm>
        </p:spPr>
        <p:txBody>
          <a:bodyPr>
            <a:normAutofit/>
          </a:bodyPr>
          <a:lstStyle/>
          <a:p>
            <a:r>
              <a:rPr lang="en-US" dirty="0" smtClean="0"/>
              <a:t>Specifying Analyzers</a:t>
            </a:r>
            <a:endParaRPr lang="en-US" dirty="0"/>
          </a:p>
        </p:txBody>
      </p:sp>
      <p:sp>
        <p:nvSpPr>
          <p:cNvPr id="7" name="Content Placeholder 6"/>
          <p:cNvSpPr>
            <a:spLocks noGrp="1"/>
          </p:cNvSpPr>
          <p:nvPr>
            <p:ph idx="1"/>
          </p:nvPr>
        </p:nvSpPr>
        <p:spPr>
          <a:xfrm>
            <a:off x="304799" y="1215259"/>
            <a:ext cx="7950377" cy="3204342"/>
          </a:xfrm>
        </p:spPr>
        <p:txBody>
          <a:bodyPr>
            <a:normAutofit/>
          </a:bodyPr>
          <a:lstStyle/>
          <a:p>
            <a:r>
              <a:rPr lang="en-US" dirty="0"/>
              <a:t>You can also specify a specific analyzer to use with the analyzer parameter. This allows you to configure and test a number of different analyzers at once. Just give each one a different name (besides default) in the configuration and reference them in the analyzer parameter</a:t>
            </a:r>
            <a:r>
              <a:rPr lang="en-US" dirty="0" smtClean="0"/>
              <a:t>.</a:t>
            </a:r>
          </a:p>
          <a:p>
            <a:r>
              <a:rPr lang="en-US" dirty="0"/>
              <a:t>The standard analyzer is one of the built-in ones, so let’s see what it does with the same text:</a:t>
            </a:r>
            <a:endParaRPr lang="en-US" dirty="0" smtClean="0"/>
          </a:p>
          <a:p>
            <a:endParaRPr lang="en-US" dirty="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103</a:t>
            </a:fld>
            <a:endParaRPr lang="en-US"/>
          </a:p>
        </p:txBody>
      </p:sp>
      <p:pic>
        <p:nvPicPr>
          <p:cNvPr id="8" name="Picture 7"/>
          <p:cNvPicPr>
            <a:picLocks noChangeAspect="1"/>
          </p:cNvPicPr>
          <p:nvPr/>
        </p:nvPicPr>
        <p:blipFill>
          <a:blip r:embed="rId2"/>
          <a:stretch>
            <a:fillRect/>
          </a:stretch>
        </p:blipFill>
        <p:spPr>
          <a:xfrm>
            <a:off x="1726000" y="4724400"/>
            <a:ext cx="5619750" cy="1628775"/>
          </a:xfrm>
          <a:prstGeom prst="rect">
            <a:avLst/>
          </a:prstGeom>
        </p:spPr>
      </p:pic>
    </p:spTree>
    <p:extLst>
      <p:ext uri="{BB962C8B-B14F-4D97-AF65-F5344CB8AC3E}">
        <p14:creationId xmlns:p14="http://schemas.microsoft.com/office/powerpoint/2010/main" val="3714923170"/>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52400" y="-310338"/>
            <a:ext cx="7315200" cy="1154097"/>
          </a:xfrm>
        </p:spPr>
        <p:txBody>
          <a:bodyPr>
            <a:normAutofit/>
          </a:bodyPr>
          <a:lstStyle/>
          <a:p>
            <a:r>
              <a:rPr lang="en-US" dirty="0" smtClean="0"/>
              <a:t>Specifying Analyzers Part 2</a:t>
            </a:r>
            <a:endParaRPr lang="en-US" dirty="0"/>
          </a:p>
        </p:txBody>
      </p:sp>
      <p:sp>
        <p:nvSpPr>
          <p:cNvPr id="7" name="Content Placeholder 6"/>
          <p:cNvSpPr>
            <a:spLocks noGrp="1"/>
          </p:cNvSpPr>
          <p:nvPr>
            <p:ph idx="1"/>
          </p:nvPr>
        </p:nvSpPr>
        <p:spPr>
          <a:xfrm>
            <a:off x="304799" y="1215259"/>
            <a:ext cx="7950377" cy="3204342"/>
          </a:xfrm>
        </p:spPr>
        <p:txBody>
          <a:bodyPr>
            <a:normAutofit/>
          </a:bodyPr>
          <a:lstStyle/>
          <a:p>
            <a:r>
              <a:rPr lang="en-US" dirty="0"/>
              <a:t>In the following example, we create a new analyzer called the </a:t>
            </a:r>
            <a:r>
              <a:rPr lang="en-US" dirty="0" err="1"/>
              <a:t>es_std</a:t>
            </a:r>
            <a:r>
              <a:rPr lang="en-US" dirty="0"/>
              <a:t> analyzer, which uses the predefined list of Spanish </a:t>
            </a:r>
            <a:r>
              <a:rPr lang="en-US" dirty="0" err="1"/>
              <a:t>stopwords</a:t>
            </a:r>
            <a:r>
              <a:rPr lang="en-US" dirty="0"/>
              <a:t>:</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104</a:t>
            </a:fld>
            <a:endParaRPr lang="en-US"/>
          </a:p>
        </p:txBody>
      </p:sp>
      <p:pic>
        <p:nvPicPr>
          <p:cNvPr id="3" name="Picture 2"/>
          <p:cNvPicPr>
            <a:picLocks noChangeAspect="1"/>
          </p:cNvPicPr>
          <p:nvPr/>
        </p:nvPicPr>
        <p:blipFill>
          <a:blip r:embed="rId2"/>
          <a:stretch>
            <a:fillRect/>
          </a:stretch>
        </p:blipFill>
        <p:spPr>
          <a:xfrm>
            <a:off x="2667000" y="2057400"/>
            <a:ext cx="2662678" cy="1981201"/>
          </a:xfrm>
          <a:prstGeom prst="rect">
            <a:avLst/>
          </a:prstGeom>
        </p:spPr>
      </p:pic>
      <p:sp>
        <p:nvSpPr>
          <p:cNvPr id="9" name="TextBox 8"/>
          <p:cNvSpPr txBox="1"/>
          <p:nvPr/>
        </p:nvSpPr>
        <p:spPr>
          <a:xfrm>
            <a:off x="498213" y="4191000"/>
            <a:ext cx="7121787"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The </a:t>
            </a:r>
            <a:r>
              <a:rPr lang="en-US" dirty="0" err="1"/>
              <a:t>es_std</a:t>
            </a:r>
            <a:r>
              <a:rPr lang="en-US" dirty="0"/>
              <a:t> analyzer is not global—it exists only in the </a:t>
            </a:r>
            <a:r>
              <a:rPr lang="en-US" dirty="0" err="1"/>
              <a:t>spanish_docs</a:t>
            </a:r>
            <a:r>
              <a:rPr lang="en-US" dirty="0"/>
              <a:t> index where we have defined it. To test it with the analyze API, we must specify the index name:</a:t>
            </a:r>
          </a:p>
        </p:txBody>
      </p:sp>
      <p:pic>
        <p:nvPicPr>
          <p:cNvPr id="10" name="Picture 9"/>
          <p:cNvPicPr>
            <a:picLocks noChangeAspect="1"/>
          </p:cNvPicPr>
          <p:nvPr/>
        </p:nvPicPr>
        <p:blipFill>
          <a:blip r:embed="rId3"/>
          <a:stretch>
            <a:fillRect/>
          </a:stretch>
        </p:blipFill>
        <p:spPr>
          <a:xfrm>
            <a:off x="498213" y="5433417"/>
            <a:ext cx="3609975" cy="876300"/>
          </a:xfrm>
          <a:prstGeom prst="rect">
            <a:avLst/>
          </a:prstGeom>
        </p:spPr>
      </p:pic>
      <p:pic>
        <p:nvPicPr>
          <p:cNvPr id="11" name="Picture 10"/>
          <p:cNvPicPr>
            <a:picLocks noChangeAspect="1"/>
          </p:cNvPicPr>
          <p:nvPr/>
        </p:nvPicPr>
        <p:blipFill>
          <a:blip r:embed="rId4"/>
          <a:stretch>
            <a:fillRect/>
          </a:stretch>
        </p:blipFill>
        <p:spPr>
          <a:xfrm>
            <a:off x="4953000" y="5029200"/>
            <a:ext cx="3800475" cy="1514475"/>
          </a:xfrm>
          <a:prstGeom prst="rect">
            <a:avLst/>
          </a:prstGeom>
        </p:spPr>
      </p:pic>
    </p:spTree>
    <p:extLst>
      <p:ext uri="{BB962C8B-B14F-4D97-AF65-F5344CB8AC3E}">
        <p14:creationId xmlns:p14="http://schemas.microsoft.com/office/powerpoint/2010/main" val="645805926"/>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smtClean="0"/>
              <a:t>Summary</a:t>
            </a:r>
            <a:endParaRPr lang="en-US" dirty="0"/>
          </a:p>
        </p:txBody>
      </p:sp>
      <p:sp>
        <p:nvSpPr>
          <p:cNvPr id="3" name="Content Placeholder 2"/>
          <p:cNvSpPr>
            <a:spLocks noGrp="1"/>
          </p:cNvSpPr>
          <p:nvPr>
            <p:ph idx="1"/>
          </p:nvPr>
        </p:nvSpPr>
        <p:spPr>
          <a:xfrm>
            <a:off x="762000" y="2407468"/>
            <a:ext cx="7315200" cy="3539527"/>
          </a:xfrm>
        </p:spPr>
        <p:txBody>
          <a:bodyPr>
            <a:normAutofit/>
          </a:bodyPr>
          <a:lstStyle/>
          <a:p>
            <a:r>
              <a:rPr lang="en-US" dirty="0" smtClean="0"/>
              <a:t>Deep Dive into the three components of analysis: character filters, tokenization, and token filtering</a:t>
            </a:r>
          </a:p>
          <a:p>
            <a:r>
              <a:rPr lang="en-US" dirty="0" smtClean="0"/>
              <a:t>The different built-in analyzers: standard, stop, simple, keyword, and more</a:t>
            </a:r>
            <a:endParaRPr lang="en-US" dirty="0"/>
          </a:p>
          <a:p>
            <a:r>
              <a:rPr lang="en-US" dirty="0" smtClean="0"/>
              <a:t>Analyzers can be tested by specifying them</a:t>
            </a:r>
          </a:p>
          <a:p>
            <a:r>
              <a:rPr lang="en-US" dirty="0" smtClean="0"/>
              <a:t>You can create custom analyzers with different combinations of token filters, char filters, and tokenizers.</a:t>
            </a:r>
          </a:p>
          <a:p>
            <a:endParaRPr lang="en-US" dirty="0" smtClean="0"/>
          </a:p>
          <a:p>
            <a:endParaRPr lang="en-US" dirty="0" smtClean="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105</a:t>
            </a:fld>
            <a:endParaRPr lang="en-US"/>
          </a:p>
        </p:txBody>
      </p:sp>
    </p:spTree>
    <p:extLst>
      <p:ext uri="{BB962C8B-B14F-4D97-AF65-F5344CB8AC3E}">
        <p14:creationId xmlns:p14="http://schemas.microsoft.com/office/powerpoint/2010/main" val="468067777"/>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7286" y="1693040"/>
            <a:ext cx="7315200" cy="1154097"/>
          </a:xfrm>
        </p:spPr>
        <p:txBody>
          <a:bodyPr>
            <a:normAutofit fontScale="90000"/>
          </a:bodyPr>
          <a:lstStyle/>
          <a:p>
            <a:r>
              <a:rPr lang="en-US" dirty="0"/>
              <a:t>Lab 4 - Analyzers and Analysis lab</a:t>
            </a:r>
          </a:p>
        </p:txBody>
      </p:sp>
      <p:sp>
        <p:nvSpPr>
          <p:cNvPr id="3" name="Content Placeholder 2"/>
          <p:cNvSpPr>
            <a:spLocks noGrp="1"/>
          </p:cNvSpPr>
          <p:nvPr>
            <p:ph idx="1"/>
          </p:nvPr>
        </p:nvSpPr>
        <p:spPr>
          <a:xfrm>
            <a:off x="737286" y="3124200"/>
            <a:ext cx="7315200" cy="3539527"/>
          </a:xfrm>
        </p:spPr>
        <p:txBody>
          <a:bodyPr>
            <a:normAutofit/>
          </a:bodyPr>
          <a:lstStyle/>
          <a:p>
            <a:endParaRPr lang="en-US" dirty="0" smtClean="0"/>
          </a:p>
          <a:p>
            <a:endParaRPr lang="en-US" dirty="0" smtClean="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106</a:t>
            </a:fld>
            <a:endParaRPr lang="en-US"/>
          </a:p>
        </p:txBody>
      </p:sp>
    </p:spTree>
    <p:extLst>
      <p:ext uri="{BB962C8B-B14F-4D97-AF65-F5344CB8AC3E}">
        <p14:creationId xmlns:p14="http://schemas.microsoft.com/office/powerpoint/2010/main" val="2586794060"/>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txBox="1">
            <a:spLocks/>
          </p:cNvSpPr>
          <p:nvPr/>
        </p:nvSpPr>
        <p:spPr>
          <a:xfrm>
            <a:off x="6008688" y="855956"/>
            <a:ext cx="2246489" cy="301227"/>
          </a:xfrm>
          <a:prstGeom prst="rect">
            <a:avLst/>
          </a:prstGeom>
        </p:spPr>
        <p:txBody>
          <a:bodyPr vert="horz" lIns="91440" tIns="0" rIns="91440" bIns="4572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smtClean="0"/>
              <a:t>Copyright 2013-2016, RX-M LLC</a:t>
            </a:r>
            <a:endParaRPr lang="en-US" dirty="0"/>
          </a:p>
        </p:txBody>
      </p:sp>
      <p:sp>
        <p:nvSpPr>
          <p:cNvPr id="2" name="Title 1"/>
          <p:cNvSpPr>
            <a:spLocks noGrp="1"/>
          </p:cNvSpPr>
          <p:nvPr>
            <p:ph type="title"/>
          </p:nvPr>
        </p:nvSpPr>
        <p:spPr>
          <a:xfrm>
            <a:off x="948215" y="580134"/>
            <a:ext cx="7315200" cy="1154097"/>
          </a:xfrm>
        </p:spPr>
        <p:txBody>
          <a:bodyPr/>
          <a:lstStyle/>
          <a:p>
            <a:r>
              <a:rPr lang="en-US" dirty="0" smtClean="0"/>
              <a:t>Day 2 Agenda</a:t>
            </a:r>
            <a:endParaRPr lang="en-US" dirty="0"/>
          </a:p>
        </p:txBody>
      </p:sp>
      <p:sp>
        <p:nvSpPr>
          <p:cNvPr id="3" name="Content Placeholder 2"/>
          <p:cNvSpPr>
            <a:spLocks noGrp="1"/>
          </p:cNvSpPr>
          <p:nvPr>
            <p:ph idx="1"/>
          </p:nvPr>
        </p:nvSpPr>
        <p:spPr>
          <a:xfrm>
            <a:off x="948214" y="1765568"/>
            <a:ext cx="7281385" cy="4543792"/>
          </a:xfrm>
        </p:spPr>
        <p:txBody>
          <a:bodyPr>
            <a:normAutofit/>
          </a:bodyPr>
          <a:lstStyle/>
          <a:p>
            <a:endParaRPr lang="en-US" dirty="0"/>
          </a:p>
          <a:p>
            <a:pPr>
              <a:buFont typeface="Wingdings" panose="05000000000000000000" pitchFamily="2" charset="2"/>
              <a:buChar char="Ø"/>
            </a:pPr>
            <a:r>
              <a:rPr lang="en-US" sz="1800" dirty="0"/>
              <a:t>Mappings</a:t>
            </a:r>
          </a:p>
          <a:p>
            <a:pPr>
              <a:buFont typeface="Wingdings" panose="05000000000000000000" pitchFamily="2" charset="2"/>
              <a:buChar char="Ø"/>
            </a:pPr>
            <a:r>
              <a:rPr lang="en-US" sz="1800" dirty="0"/>
              <a:t>The </a:t>
            </a:r>
            <a:r>
              <a:rPr lang="en-US" sz="1800" dirty="0" err="1"/>
              <a:t>Elasticsearch</a:t>
            </a:r>
            <a:r>
              <a:rPr lang="en-US" sz="1800" dirty="0"/>
              <a:t> lingo (DSL)</a:t>
            </a:r>
          </a:p>
          <a:p>
            <a:pPr>
              <a:buFont typeface="Wingdings" panose="05000000000000000000" pitchFamily="2" charset="2"/>
              <a:buChar char="Ø"/>
            </a:pPr>
            <a:r>
              <a:rPr lang="en-US" sz="1800" dirty="0"/>
              <a:t>Deeper Queries</a:t>
            </a:r>
          </a:p>
          <a:p>
            <a:pPr>
              <a:buFont typeface="Wingdings" panose="05000000000000000000" pitchFamily="2" charset="2"/>
              <a:buChar char="Ø"/>
            </a:pPr>
            <a:r>
              <a:rPr lang="en-US" sz="1800" dirty="0"/>
              <a:t>Lab 3 -  Going deeper with DSL</a:t>
            </a:r>
          </a:p>
          <a:p>
            <a:pPr>
              <a:buFont typeface="Wingdings" panose="05000000000000000000" pitchFamily="2" charset="2"/>
              <a:buChar char="Ø"/>
            </a:pPr>
            <a:endParaRPr lang="en-US" sz="1800" dirty="0"/>
          </a:p>
          <a:p>
            <a:pPr>
              <a:buFont typeface="Wingdings" panose="05000000000000000000" pitchFamily="2" charset="2"/>
              <a:buChar char="Ø"/>
            </a:pPr>
            <a:r>
              <a:rPr lang="en-US" sz="1800" dirty="0" err="1"/>
              <a:t>Suggesters</a:t>
            </a:r>
            <a:endParaRPr lang="en-US" sz="1800" dirty="0"/>
          </a:p>
          <a:p>
            <a:pPr>
              <a:buFont typeface="Wingdings" panose="05000000000000000000" pitchFamily="2" charset="2"/>
              <a:buChar char="Ø"/>
            </a:pPr>
            <a:r>
              <a:rPr lang="en-US" sz="1800" dirty="0"/>
              <a:t>Aggregations and Modeling</a:t>
            </a:r>
          </a:p>
          <a:p>
            <a:pPr>
              <a:buFont typeface="Wingdings" panose="05000000000000000000" pitchFamily="2" charset="2"/>
              <a:buChar char="Ø"/>
            </a:pPr>
            <a:r>
              <a:rPr lang="en-US" sz="1800" dirty="0"/>
              <a:t>Lab 4 – Statistics and Analytics</a:t>
            </a:r>
          </a:p>
          <a:p>
            <a:pPr>
              <a:buFont typeface="Wingdings" panose="05000000000000000000" pitchFamily="2" charset="2"/>
              <a:buChar char="Ø"/>
            </a:pPr>
            <a:r>
              <a:rPr lang="en-US" sz="1800" dirty="0"/>
              <a:t>Bringing it All Together</a:t>
            </a:r>
          </a:p>
        </p:txBody>
      </p:sp>
      <p:sp>
        <p:nvSpPr>
          <p:cNvPr id="5" name="Slide Number Placeholder 4"/>
          <p:cNvSpPr>
            <a:spLocks noGrp="1"/>
          </p:cNvSpPr>
          <p:nvPr>
            <p:ph type="sldNum" sz="quarter" idx="12"/>
          </p:nvPr>
        </p:nvSpPr>
        <p:spPr/>
        <p:txBody>
          <a:bodyPr/>
          <a:lstStyle/>
          <a:p>
            <a:fld id="{2413AE55-7CCA-47E3-92F9-1680A267B0D2}" type="slidenum">
              <a:rPr lang="en-US" smtClean="0"/>
              <a:t>107</a:t>
            </a:fld>
            <a:endParaRPr lang="en-US"/>
          </a:p>
        </p:txBody>
      </p:sp>
      <p:pic>
        <p:nvPicPr>
          <p:cNvPr id="7" name="Picture 4" descr="http://static1.squarespace.com/static/528c1aa0e4b071d723043b72/52df30b0e4b0421121355be6/52e46eb8e4b01b78d94d5210/1390702799902/cropped-Day-2-Website-Logo1.jpg?format=1000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1967" y="5181600"/>
            <a:ext cx="4960408" cy="1428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274937"/>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1371600"/>
            <a:ext cx="7315200" cy="1293592"/>
          </a:xfrm>
        </p:spPr>
        <p:txBody>
          <a:bodyPr>
            <a:normAutofit/>
          </a:bodyPr>
          <a:lstStyle/>
          <a:p>
            <a:r>
              <a:rPr lang="en-US" dirty="0" smtClean="0"/>
              <a:t>Module 6: Mappings</a:t>
            </a:r>
            <a:endParaRPr lang="en-US" dirty="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108</a:t>
            </a:fld>
            <a:endParaRPr lang="en-US"/>
          </a:p>
        </p:txBody>
      </p:sp>
      <p:pic>
        <p:nvPicPr>
          <p:cNvPr id="2" name="Picture 1"/>
          <p:cNvPicPr>
            <a:picLocks noChangeAspect="1"/>
          </p:cNvPicPr>
          <p:nvPr/>
        </p:nvPicPr>
        <p:blipFill>
          <a:blip r:embed="rId2"/>
          <a:stretch>
            <a:fillRect/>
          </a:stretch>
        </p:blipFill>
        <p:spPr>
          <a:xfrm>
            <a:off x="1277085" y="3581400"/>
            <a:ext cx="6853661" cy="2855692"/>
          </a:xfrm>
          <a:prstGeom prst="rect">
            <a:avLst/>
          </a:prstGeom>
        </p:spPr>
      </p:pic>
      <p:cxnSp>
        <p:nvCxnSpPr>
          <p:cNvPr id="7" name="Straight Arrow Connector 6"/>
          <p:cNvCxnSpPr/>
          <p:nvPr/>
        </p:nvCxnSpPr>
        <p:spPr>
          <a:xfrm>
            <a:off x="2667000" y="4648200"/>
            <a:ext cx="7620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971800" y="5715000"/>
            <a:ext cx="1066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9604818"/>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93618" y="1006569"/>
            <a:ext cx="7315200" cy="1154097"/>
          </a:xfrm>
        </p:spPr>
        <p:txBody>
          <a:bodyPr/>
          <a:lstStyle/>
          <a:p>
            <a:r>
              <a:rPr lang="en-US" dirty="0" smtClean="0"/>
              <a:t>Objectives</a:t>
            </a:r>
            <a:endParaRPr lang="en-US" dirty="0"/>
          </a:p>
        </p:txBody>
      </p:sp>
      <p:sp>
        <p:nvSpPr>
          <p:cNvPr id="7" name="Content Placeholder 6"/>
          <p:cNvSpPr>
            <a:spLocks noGrp="1"/>
          </p:cNvSpPr>
          <p:nvPr>
            <p:ph idx="1"/>
          </p:nvPr>
        </p:nvSpPr>
        <p:spPr>
          <a:xfrm>
            <a:off x="381000" y="2282447"/>
            <a:ext cx="7315200" cy="3998081"/>
          </a:xfrm>
        </p:spPr>
        <p:txBody>
          <a:bodyPr>
            <a:normAutofit/>
          </a:bodyPr>
          <a:lstStyle/>
          <a:p>
            <a:endParaRPr lang="en-US" dirty="0"/>
          </a:p>
          <a:p>
            <a:pPr lvl="2" fontAlgn="base"/>
            <a:r>
              <a:rPr lang="en-US" dirty="0"/>
              <a:t>What are Mappings</a:t>
            </a:r>
          </a:p>
          <a:p>
            <a:pPr lvl="2" fontAlgn="base"/>
            <a:r>
              <a:rPr lang="en-US" dirty="0"/>
              <a:t>Viewing Mappings</a:t>
            </a:r>
          </a:p>
          <a:p>
            <a:pPr lvl="2" fontAlgn="base"/>
            <a:r>
              <a:rPr lang="en-US" dirty="0"/>
              <a:t>CRUD for Mappings</a:t>
            </a:r>
          </a:p>
          <a:p>
            <a:pPr lvl="2" fontAlgn="base"/>
            <a:r>
              <a:rPr lang="en-US" dirty="0"/>
              <a:t>Dynamic Mappings</a:t>
            </a:r>
          </a:p>
          <a:p>
            <a:pPr lvl="2" fontAlgn="base"/>
            <a:r>
              <a:rPr lang="en-US" dirty="0" err="1"/>
              <a:t>Testings</a:t>
            </a:r>
            <a:r>
              <a:rPr lang="en-US" dirty="0"/>
              <a:t> for Mappings</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109</a:t>
            </a:fld>
            <a:endParaRPr lang="en-US"/>
          </a:p>
        </p:txBody>
      </p:sp>
    </p:spTree>
    <p:extLst>
      <p:ext uri="{BB962C8B-B14F-4D97-AF65-F5344CB8AC3E}">
        <p14:creationId xmlns:p14="http://schemas.microsoft.com/office/powerpoint/2010/main" val="366366686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6629400" cy="808969"/>
          </a:xfrm>
        </p:spPr>
        <p:txBody>
          <a:bodyPr>
            <a:normAutofit/>
          </a:bodyPr>
          <a:lstStyle/>
          <a:p>
            <a:pPr algn="r"/>
            <a:r>
              <a:rPr lang="en-US" sz="3600" dirty="0" smtClean="0"/>
              <a:t> What about Lucene?</a:t>
            </a:r>
            <a:endParaRPr lang="en-US" sz="3600" dirty="0"/>
          </a:p>
        </p:txBody>
      </p:sp>
      <p:sp>
        <p:nvSpPr>
          <p:cNvPr id="3" name="Content Placeholder 2"/>
          <p:cNvSpPr>
            <a:spLocks noGrp="1"/>
          </p:cNvSpPr>
          <p:nvPr>
            <p:ph idx="1"/>
          </p:nvPr>
        </p:nvSpPr>
        <p:spPr>
          <a:xfrm>
            <a:off x="3939747" y="1219200"/>
            <a:ext cx="5029199" cy="5486400"/>
          </a:xfrm>
        </p:spPr>
        <p:txBody>
          <a:bodyPr>
            <a:normAutofit fontScale="85000" lnSpcReduction="10000"/>
          </a:bodyPr>
          <a:lstStyle/>
          <a:p>
            <a:r>
              <a:rPr lang="en-US" b="1" dirty="0"/>
              <a:t>Apache Lucene</a:t>
            </a:r>
            <a:r>
              <a:rPr lang="en-US" dirty="0"/>
              <a:t> is a </a:t>
            </a:r>
            <a:r>
              <a:rPr lang="en-US" u="sng" dirty="0">
                <a:hlinkClick r:id="rId2" tooltip="Free and open-source software"/>
              </a:rPr>
              <a:t>free and open-source</a:t>
            </a:r>
            <a:r>
              <a:rPr lang="en-US" dirty="0"/>
              <a:t> </a:t>
            </a:r>
            <a:r>
              <a:rPr lang="en-US" dirty="0">
                <a:hlinkClick r:id="rId3" tooltip="Information retrieval"/>
              </a:rPr>
              <a:t>information retrieval</a:t>
            </a:r>
            <a:r>
              <a:rPr lang="en-US" dirty="0"/>
              <a:t> </a:t>
            </a:r>
            <a:r>
              <a:rPr lang="en-US" dirty="0">
                <a:hlinkClick r:id="rId4" tooltip="Library (computing)"/>
              </a:rPr>
              <a:t>software library</a:t>
            </a:r>
            <a:r>
              <a:rPr lang="en-US" dirty="0"/>
              <a:t>, </a:t>
            </a:r>
            <a:endParaRPr lang="en-US" dirty="0" smtClean="0"/>
          </a:p>
          <a:p>
            <a:r>
              <a:rPr lang="en-US" dirty="0" smtClean="0"/>
              <a:t>It </a:t>
            </a:r>
            <a:r>
              <a:rPr lang="en-US" dirty="0"/>
              <a:t>is supported by the </a:t>
            </a:r>
            <a:r>
              <a:rPr lang="en-US" dirty="0">
                <a:hlinkClick r:id="rId5" tooltip="Apache Software Foundation"/>
              </a:rPr>
              <a:t>Apache </a:t>
            </a:r>
            <a:r>
              <a:rPr lang="en-US" dirty="0" smtClean="0">
                <a:hlinkClick r:id="rId5" tooltip="Apache Software Foundation"/>
              </a:rPr>
              <a:t>Software </a:t>
            </a:r>
            <a:r>
              <a:rPr lang="en-US" dirty="0">
                <a:hlinkClick r:id="rId5" tooltip="Apache Software Foundation"/>
              </a:rPr>
              <a:t>Foundation</a:t>
            </a:r>
            <a:r>
              <a:rPr lang="en-US" dirty="0"/>
              <a:t> and is released under the </a:t>
            </a:r>
            <a:r>
              <a:rPr lang="en-US" dirty="0">
                <a:hlinkClick r:id="rId6" tooltip="Apache Software License"/>
              </a:rPr>
              <a:t>Apache Software License</a:t>
            </a:r>
            <a:r>
              <a:rPr lang="en-US" dirty="0" smtClean="0"/>
              <a:t>.</a:t>
            </a:r>
          </a:p>
          <a:p>
            <a:r>
              <a:rPr lang="en-US" dirty="0">
                <a:hlinkClick r:id="rId7" tooltip="Doug Cutting"/>
              </a:rPr>
              <a:t>Doug Cutting</a:t>
            </a:r>
            <a:r>
              <a:rPr lang="en-US" dirty="0"/>
              <a:t> originally wrote </a:t>
            </a:r>
            <a:r>
              <a:rPr lang="en-US" dirty="0" smtClean="0"/>
              <a:t>Lucene in Java </a:t>
            </a:r>
            <a:r>
              <a:rPr lang="en-US" dirty="0"/>
              <a:t>in 1999.</a:t>
            </a:r>
            <a:r>
              <a:rPr lang="en-US" baseline="30000" dirty="0">
                <a:hlinkClick r:id="rId8"/>
              </a:rPr>
              <a:t>[2]</a:t>
            </a:r>
            <a:r>
              <a:rPr lang="en-US" dirty="0"/>
              <a:t> </a:t>
            </a:r>
            <a:endParaRPr lang="en-US" dirty="0" smtClean="0"/>
          </a:p>
          <a:p>
            <a:r>
              <a:rPr lang="en-US" dirty="0" smtClean="0"/>
              <a:t>It </a:t>
            </a:r>
            <a:r>
              <a:rPr lang="en-US" dirty="0"/>
              <a:t>became its own top-level Apache project in February 2005.</a:t>
            </a:r>
          </a:p>
          <a:p>
            <a:r>
              <a:rPr lang="en-US" dirty="0"/>
              <a:t>Lucene formerly included a number of sub-projects, such as Lucene.NET, Mahout, </a:t>
            </a:r>
            <a:r>
              <a:rPr lang="en-US" dirty="0" err="1"/>
              <a:t>Tika</a:t>
            </a:r>
            <a:r>
              <a:rPr lang="en-US" dirty="0"/>
              <a:t> and </a:t>
            </a:r>
            <a:r>
              <a:rPr lang="en-US" dirty="0" err="1">
                <a:hlinkClick r:id="rId9" tooltip="Nutch"/>
              </a:rPr>
              <a:t>Nutch</a:t>
            </a:r>
            <a:r>
              <a:rPr lang="en-US" dirty="0"/>
              <a:t>. Lucene.NET, Mahout, </a:t>
            </a:r>
            <a:r>
              <a:rPr lang="en-US" dirty="0" err="1"/>
              <a:t>Nutch</a:t>
            </a:r>
            <a:r>
              <a:rPr lang="en-US" dirty="0"/>
              <a:t>, and </a:t>
            </a:r>
            <a:r>
              <a:rPr lang="en-US" dirty="0" err="1"/>
              <a:t>Tika</a:t>
            </a:r>
            <a:r>
              <a:rPr lang="en-US" dirty="0"/>
              <a:t> are now independent top-level projects.</a:t>
            </a:r>
          </a:p>
          <a:p>
            <a:r>
              <a:rPr lang="en-US" dirty="0"/>
              <a:t>In March 2010, the Apache </a:t>
            </a:r>
            <a:r>
              <a:rPr lang="en-US" dirty="0" err="1"/>
              <a:t>Solr</a:t>
            </a:r>
            <a:r>
              <a:rPr lang="en-US" dirty="0"/>
              <a:t> search server joined as a Lucene sub project, merging the developer communities.</a:t>
            </a:r>
          </a:p>
          <a:p>
            <a:r>
              <a:rPr lang="en-US" dirty="0"/>
              <a:t>Version 4.0 was released on October 12, 2012.</a:t>
            </a:r>
            <a:r>
              <a:rPr lang="en-US" baseline="30000" dirty="0">
                <a:hlinkClick r:id="rId10"/>
              </a:rPr>
              <a:t>[3]</a:t>
            </a:r>
            <a:endParaRPr lang="en-US" dirty="0"/>
          </a:p>
          <a:p>
            <a:r>
              <a:rPr lang="en-US" dirty="0"/>
              <a:t>The latest version of Lucene is 6.1.0 which was released on June 17, 2016.</a:t>
            </a:r>
            <a:r>
              <a:rPr lang="en-US" baseline="30000" dirty="0">
                <a:hlinkClick r:id="rId10"/>
              </a:rPr>
              <a:t>[3]</a:t>
            </a:r>
            <a:endParaRPr lang="en-US" dirty="0"/>
          </a:p>
          <a:p>
            <a:endParaRPr lang="en-US" baseline="30000" dirty="0" smtClean="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11</a:t>
            </a:fld>
            <a:endParaRPr lang="en-US"/>
          </a:p>
        </p:txBody>
      </p:sp>
      <p:pic>
        <p:nvPicPr>
          <p:cNvPr id="4104" name="Picture 8" descr="http://image.slidesharecdn.com/2014querydslwizard-141124033842-conversion-gate02/95/clinton-gormley-elasticsearch-query-dsl-not-just-for-wizards-nosql-matters-barcelona-2014-31-638.jpg?cb=141680058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8600" y="1066800"/>
            <a:ext cx="2911608" cy="2185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1329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smtClean="0"/>
              <a:t>What are Mappings?</a:t>
            </a:r>
            <a:endParaRPr lang="en-US" dirty="0"/>
          </a:p>
        </p:txBody>
      </p:sp>
      <p:sp>
        <p:nvSpPr>
          <p:cNvPr id="7" name="Content Placeholder 6"/>
          <p:cNvSpPr>
            <a:spLocks noGrp="1"/>
          </p:cNvSpPr>
          <p:nvPr>
            <p:ph idx="1"/>
          </p:nvPr>
        </p:nvSpPr>
        <p:spPr>
          <a:xfrm>
            <a:off x="2059" y="1043639"/>
            <a:ext cx="4874741" cy="4747561"/>
          </a:xfrm>
        </p:spPr>
        <p:txBody>
          <a:bodyPr>
            <a:normAutofit/>
          </a:bodyPr>
          <a:lstStyle/>
          <a:p>
            <a:endParaRPr lang="en-US" dirty="0"/>
          </a:p>
          <a:p>
            <a:pPr lvl="2" fontAlgn="base"/>
            <a:r>
              <a:rPr lang="en-US" dirty="0"/>
              <a:t>Mapping is the process of defining how a document, and the fields it contains, are stored and indexed. For instance, use mappings to define:</a:t>
            </a:r>
          </a:p>
          <a:p>
            <a:pPr lvl="2" fontAlgn="base"/>
            <a:endParaRPr lang="en-US" dirty="0"/>
          </a:p>
          <a:p>
            <a:pPr lvl="3" fontAlgn="base"/>
            <a:r>
              <a:rPr lang="en-US" dirty="0"/>
              <a:t>which string fields should be treated as full text fields.</a:t>
            </a:r>
          </a:p>
          <a:p>
            <a:pPr lvl="3" fontAlgn="base"/>
            <a:r>
              <a:rPr lang="en-US" dirty="0"/>
              <a:t>which fields contain numbers, dates, or geolocations.</a:t>
            </a:r>
          </a:p>
          <a:p>
            <a:pPr lvl="3" fontAlgn="base"/>
            <a:r>
              <a:rPr lang="en-US" dirty="0"/>
              <a:t>whether the values of all fields in the document should be indexed into the catch-all _all field.</a:t>
            </a:r>
          </a:p>
          <a:p>
            <a:pPr lvl="3" fontAlgn="base"/>
            <a:r>
              <a:rPr lang="en-US" dirty="0"/>
              <a:t>the format of date values.</a:t>
            </a:r>
          </a:p>
          <a:p>
            <a:pPr lvl="3" fontAlgn="base"/>
            <a:r>
              <a:rPr lang="en-US" dirty="0"/>
              <a:t>custom rules to control the mapping for dynamically added fields.</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110</a:t>
            </a:fld>
            <a:endParaRPr lang="en-US"/>
          </a:p>
        </p:txBody>
      </p:sp>
      <p:pic>
        <p:nvPicPr>
          <p:cNvPr id="8" name="Picture 7"/>
          <p:cNvPicPr>
            <a:picLocks noChangeAspect="1"/>
          </p:cNvPicPr>
          <p:nvPr/>
        </p:nvPicPr>
        <p:blipFill>
          <a:blip r:embed="rId2"/>
          <a:stretch>
            <a:fillRect/>
          </a:stretch>
        </p:blipFill>
        <p:spPr>
          <a:xfrm>
            <a:off x="4876800" y="2160666"/>
            <a:ext cx="4038600" cy="2803339"/>
          </a:xfrm>
          <a:prstGeom prst="rect">
            <a:avLst/>
          </a:prstGeom>
        </p:spPr>
      </p:pic>
    </p:spTree>
    <p:extLst>
      <p:ext uri="{BB962C8B-B14F-4D97-AF65-F5344CB8AC3E}">
        <p14:creationId xmlns:p14="http://schemas.microsoft.com/office/powerpoint/2010/main" val="535452835"/>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smtClean="0"/>
              <a:t>Mapping Types</a:t>
            </a:r>
            <a:endParaRPr lang="en-US" dirty="0"/>
          </a:p>
        </p:txBody>
      </p:sp>
      <p:sp>
        <p:nvSpPr>
          <p:cNvPr id="7" name="Content Placeholder 6"/>
          <p:cNvSpPr>
            <a:spLocks noGrp="1"/>
          </p:cNvSpPr>
          <p:nvPr>
            <p:ph idx="1"/>
          </p:nvPr>
        </p:nvSpPr>
        <p:spPr>
          <a:xfrm>
            <a:off x="-183268" y="1027165"/>
            <a:ext cx="9174868" cy="3240036"/>
          </a:xfrm>
        </p:spPr>
        <p:txBody>
          <a:bodyPr>
            <a:normAutofit fontScale="92500" lnSpcReduction="10000"/>
          </a:bodyPr>
          <a:lstStyle/>
          <a:p>
            <a:endParaRPr lang="en-US" dirty="0"/>
          </a:p>
          <a:p>
            <a:pPr lvl="2" fontAlgn="base"/>
            <a:r>
              <a:rPr lang="en-US" dirty="0"/>
              <a:t>Each index has one or more mapping types, which are used to divide the documents in an index into logical groups. User documents might be stored in a user type, and blog posts in a blogpost type.</a:t>
            </a:r>
          </a:p>
          <a:p>
            <a:pPr lvl="2" fontAlgn="base"/>
            <a:endParaRPr lang="en-US" dirty="0"/>
          </a:p>
          <a:p>
            <a:pPr lvl="2" fontAlgn="base"/>
            <a:r>
              <a:rPr lang="en-US" dirty="0"/>
              <a:t>Each mapping type has:</a:t>
            </a:r>
          </a:p>
          <a:p>
            <a:pPr lvl="2" fontAlgn="base"/>
            <a:endParaRPr lang="en-US" dirty="0"/>
          </a:p>
          <a:p>
            <a:pPr lvl="3" fontAlgn="base"/>
            <a:r>
              <a:rPr lang="en-US" dirty="0"/>
              <a:t>Meta-fields</a:t>
            </a:r>
          </a:p>
          <a:p>
            <a:pPr lvl="3" fontAlgn="base"/>
            <a:r>
              <a:rPr lang="en-US" dirty="0"/>
              <a:t>Meta-fields are used to customize how a document’s metadata associated is treated. Examples of meta-fields include the document’s _index, _type, _id, and _source fields.</a:t>
            </a:r>
          </a:p>
          <a:p>
            <a:pPr lvl="3" fontAlgn="base"/>
            <a:r>
              <a:rPr lang="en-US" dirty="0"/>
              <a:t>Fields or properties</a:t>
            </a:r>
          </a:p>
          <a:p>
            <a:pPr lvl="3" fontAlgn="base"/>
            <a:r>
              <a:rPr lang="en-US" dirty="0"/>
              <a:t>Each mapping type contains a list of fields or properties pertinent to that type. A user type might contain title, name, and age fields, while a blogpost type might contain title, body, </a:t>
            </a:r>
            <a:r>
              <a:rPr lang="en-US" dirty="0" err="1"/>
              <a:t>user_id</a:t>
            </a:r>
            <a:r>
              <a:rPr lang="en-US" dirty="0"/>
              <a:t> and created fields. Fields with the same name in different mapping types in the same index must have the same mapping.</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111</a:t>
            </a:fld>
            <a:endParaRPr lang="en-US"/>
          </a:p>
        </p:txBody>
      </p:sp>
      <p:pic>
        <p:nvPicPr>
          <p:cNvPr id="2" name="Picture 1"/>
          <p:cNvPicPr>
            <a:picLocks noChangeAspect="1"/>
          </p:cNvPicPr>
          <p:nvPr/>
        </p:nvPicPr>
        <p:blipFill>
          <a:blip r:embed="rId2"/>
          <a:stretch>
            <a:fillRect/>
          </a:stretch>
        </p:blipFill>
        <p:spPr>
          <a:xfrm>
            <a:off x="2839239" y="4343400"/>
            <a:ext cx="3129854" cy="2349843"/>
          </a:xfrm>
          <a:prstGeom prst="rect">
            <a:avLst/>
          </a:prstGeom>
        </p:spPr>
      </p:pic>
    </p:spTree>
    <p:extLst>
      <p:ext uri="{BB962C8B-B14F-4D97-AF65-F5344CB8AC3E}">
        <p14:creationId xmlns:p14="http://schemas.microsoft.com/office/powerpoint/2010/main" val="111868567"/>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smtClean="0"/>
              <a:t>Mapping Types</a:t>
            </a:r>
            <a:endParaRPr lang="en-US" dirty="0"/>
          </a:p>
        </p:txBody>
      </p:sp>
      <p:sp>
        <p:nvSpPr>
          <p:cNvPr id="7" name="Content Placeholder 6"/>
          <p:cNvSpPr>
            <a:spLocks noGrp="1"/>
          </p:cNvSpPr>
          <p:nvPr>
            <p:ph idx="1"/>
          </p:nvPr>
        </p:nvSpPr>
        <p:spPr>
          <a:xfrm>
            <a:off x="228600" y="1447800"/>
            <a:ext cx="4406984" cy="5285578"/>
          </a:xfrm>
        </p:spPr>
        <p:txBody>
          <a:bodyPr>
            <a:normAutofit fontScale="70000" lnSpcReduction="20000"/>
          </a:bodyPr>
          <a:lstStyle/>
          <a:p>
            <a:r>
              <a:rPr lang="en-US" dirty="0"/>
              <a:t>Mapping types are used to group fields, but the fields in each mapping type are not independent of each other. Fields with:</a:t>
            </a:r>
          </a:p>
          <a:p>
            <a:endParaRPr lang="en-US" dirty="0"/>
          </a:p>
          <a:p>
            <a:pPr lvl="1"/>
            <a:r>
              <a:rPr lang="en-US" dirty="0"/>
              <a:t>the same name</a:t>
            </a:r>
          </a:p>
          <a:p>
            <a:pPr lvl="1"/>
            <a:r>
              <a:rPr lang="en-US" dirty="0"/>
              <a:t>in the same index</a:t>
            </a:r>
          </a:p>
          <a:p>
            <a:pPr lvl="1"/>
            <a:r>
              <a:rPr lang="en-US" dirty="0"/>
              <a:t>in different mapping types</a:t>
            </a:r>
          </a:p>
          <a:p>
            <a:pPr lvl="1"/>
            <a:r>
              <a:rPr lang="en-US" dirty="0"/>
              <a:t>map to the same field internally,</a:t>
            </a:r>
          </a:p>
          <a:p>
            <a:pPr lvl="1"/>
            <a:r>
              <a:rPr lang="en-US" dirty="0"/>
              <a:t>and must have the same mapping</a:t>
            </a:r>
            <a:r>
              <a:rPr lang="en-US" dirty="0" smtClean="0"/>
              <a:t>.</a:t>
            </a:r>
          </a:p>
          <a:p>
            <a:pPr lvl="1"/>
            <a:endParaRPr lang="en-US" dirty="0"/>
          </a:p>
          <a:p>
            <a:pPr lvl="1"/>
            <a:endParaRPr lang="en-US" dirty="0"/>
          </a:p>
          <a:p>
            <a:r>
              <a:rPr lang="en-US" dirty="0"/>
              <a:t>If a title field exists in both the user and blogpost mapping types, the title fields must have exactly the same mapping in each type. The only exceptions to this rule are the </a:t>
            </a:r>
            <a:r>
              <a:rPr lang="en-US" dirty="0" err="1"/>
              <a:t>copy_to</a:t>
            </a:r>
            <a:r>
              <a:rPr lang="en-US" dirty="0"/>
              <a:t>, dynamic, enabled, </a:t>
            </a:r>
            <a:r>
              <a:rPr lang="en-US" dirty="0" err="1"/>
              <a:t>ignore_above</a:t>
            </a:r>
            <a:r>
              <a:rPr lang="en-US" dirty="0"/>
              <a:t>, </a:t>
            </a:r>
            <a:r>
              <a:rPr lang="en-US" dirty="0" err="1"/>
              <a:t>include_in_all</a:t>
            </a:r>
            <a:r>
              <a:rPr lang="en-US" dirty="0"/>
              <a:t>, and properties parameters, which may have different settings per field.</a:t>
            </a:r>
          </a:p>
          <a:p>
            <a:endParaRPr lang="en-US" dirty="0"/>
          </a:p>
          <a:p>
            <a:r>
              <a:rPr lang="en-US" dirty="0"/>
              <a:t>Usually, fields with the same name also contain the same type of data, so having the same mapping is not a problem. When conflicts do arise, these can be solved by choosing more descriptive names, such as </a:t>
            </a:r>
            <a:r>
              <a:rPr lang="en-US" dirty="0" err="1"/>
              <a:t>user_title</a:t>
            </a:r>
            <a:r>
              <a:rPr lang="en-US" dirty="0"/>
              <a:t> and </a:t>
            </a:r>
            <a:r>
              <a:rPr lang="en-US" dirty="0" err="1"/>
              <a:t>blog_title</a:t>
            </a:r>
            <a:r>
              <a:rPr lang="en-US" dirty="0"/>
              <a:t>.</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112</a:t>
            </a:fld>
            <a:endParaRPr lang="en-US"/>
          </a:p>
        </p:txBody>
      </p:sp>
      <p:pic>
        <p:nvPicPr>
          <p:cNvPr id="3" name="Picture 2"/>
          <p:cNvPicPr>
            <a:picLocks noChangeAspect="1"/>
          </p:cNvPicPr>
          <p:nvPr/>
        </p:nvPicPr>
        <p:blipFill>
          <a:blip r:embed="rId2"/>
          <a:stretch>
            <a:fillRect/>
          </a:stretch>
        </p:blipFill>
        <p:spPr>
          <a:xfrm>
            <a:off x="4572000" y="1468833"/>
            <a:ext cx="4411484" cy="5243512"/>
          </a:xfrm>
          <a:prstGeom prst="rect">
            <a:avLst/>
          </a:prstGeom>
        </p:spPr>
      </p:pic>
    </p:spTree>
    <p:extLst>
      <p:ext uri="{BB962C8B-B14F-4D97-AF65-F5344CB8AC3E}">
        <p14:creationId xmlns:p14="http://schemas.microsoft.com/office/powerpoint/2010/main" val="1411203902"/>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smtClean="0"/>
              <a:t>Type Determining</a:t>
            </a:r>
            <a:endParaRPr lang="en-US" dirty="0"/>
          </a:p>
        </p:txBody>
      </p:sp>
      <p:sp>
        <p:nvSpPr>
          <p:cNvPr id="7" name="Content Placeholder 6"/>
          <p:cNvSpPr>
            <a:spLocks noGrp="1"/>
          </p:cNvSpPr>
          <p:nvPr>
            <p:ph idx="1"/>
          </p:nvPr>
        </p:nvSpPr>
        <p:spPr>
          <a:xfrm>
            <a:off x="-183268" y="1027165"/>
            <a:ext cx="9174868" cy="3240036"/>
          </a:xfrm>
        </p:spPr>
        <p:txBody>
          <a:bodyPr>
            <a:normAutofit/>
          </a:bodyPr>
          <a:lstStyle/>
          <a:p>
            <a:endParaRPr lang="en-US" dirty="0"/>
          </a:p>
          <a:p>
            <a:pPr lvl="2" fontAlgn="base"/>
            <a:r>
              <a:rPr lang="en-US" dirty="0" err="1"/>
              <a:t>Elasticsearch</a:t>
            </a:r>
            <a:r>
              <a:rPr lang="en-US" dirty="0"/>
              <a:t> can try guessing the schema for our documents by looking at the JSON that the document is built from. Because JSON is structured, that seems easy to do. For example, strings are surrounded by quotation marks, Booleans are defined using specific words, and numbers are just a few digits.</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113</a:t>
            </a:fld>
            <a:endParaRPr lang="en-US"/>
          </a:p>
        </p:txBody>
      </p:sp>
      <p:pic>
        <p:nvPicPr>
          <p:cNvPr id="3" name="Picture 2"/>
          <p:cNvPicPr>
            <a:picLocks noChangeAspect="1"/>
          </p:cNvPicPr>
          <p:nvPr/>
        </p:nvPicPr>
        <p:blipFill>
          <a:blip r:embed="rId2"/>
          <a:stretch>
            <a:fillRect/>
          </a:stretch>
        </p:blipFill>
        <p:spPr>
          <a:xfrm>
            <a:off x="838200" y="3419475"/>
            <a:ext cx="1952625" cy="1190625"/>
          </a:xfrm>
          <a:prstGeom prst="rect">
            <a:avLst/>
          </a:prstGeom>
        </p:spPr>
      </p:pic>
      <p:pic>
        <p:nvPicPr>
          <p:cNvPr id="8" name="Picture 7"/>
          <p:cNvPicPr>
            <a:picLocks noChangeAspect="1"/>
          </p:cNvPicPr>
          <p:nvPr/>
        </p:nvPicPr>
        <p:blipFill>
          <a:blip r:embed="rId3"/>
          <a:stretch>
            <a:fillRect/>
          </a:stretch>
        </p:blipFill>
        <p:spPr>
          <a:xfrm>
            <a:off x="3355093" y="2985937"/>
            <a:ext cx="5572125" cy="3676650"/>
          </a:xfrm>
          <a:prstGeom prst="rect">
            <a:avLst/>
          </a:prstGeom>
        </p:spPr>
      </p:pic>
      <p:pic>
        <p:nvPicPr>
          <p:cNvPr id="9" name="Picture 8"/>
          <p:cNvPicPr>
            <a:picLocks noChangeAspect="1"/>
          </p:cNvPicPr>
          <p:nvPr/>
        </p:nvPicPr>
        <p:blipFill>
          <a:blip r:embed="rId4"/>
          <a:stretch>
            <a:fillRect/>
          </a:stretch>
        </p:blipFill>
        <p:spPr>
          <a:xfrm>
            <a:off x="159046" y="4953000"/>
            <a:ext cx="3104892" cy="701843"/>
          </a:xfrm>
          <a:prstGeom prst="rect">
            <a:avLst/>
          </a:prstGeom>
        </p:spPr>
      </p:pic>
    </p:spTree>
    <p:extLst>
      <p:ext uri="{BB962C8B-B14F-4D97-AF65-F5344CB8AC3E}">
        <p14:creationId xmlns:p14="http://schemas.microsoft.com/office/powerpoint/2010/main" val="790720568"/>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215240"/>
            <a:ext cx="7315200" cy="1154097"/>
          </a:xfrm>
        </p:spPr>
        <p:txBody>
          <a:bodyPr/>
          <a:lstStyle/>
          <a:p>
            <a:r>
              <a:rPr lang="en-US" dirty="0" smtClean="0"/>
              <a:t>Tuning Type Determination</a:t>
            </a:r>
            <a:endParaRPr lang="en-US" dirty="0"/>
          </a:p>
        </p:txBody>
      </p:sp>
      <p:sp>
        <p:nvSpPr>
          <p:cNvPr id="7" name="Content Placeholder 6"/>
          <p:cNvSpPr>
            <a:spLocks noGrp="1"/>
          </p:cNvSpPr>
          <p:nvPr>
            <p:ph idx="1"/>
          </p:nvPr>
        </p:nvSpPr>
        <p:spPr>
          <a:xfrm>
            <a:off x="-183268" y="1027165"/>
            <a:ext cx="9174868" cy="3240036"/>
          </a:xfrm>
        </p:spPr>
        <p:txBody>
          <a:bodyPr>
            <a:normAutofit/>
          </a:bodyPr>
          <a:lstStyle/>
          <a:p>
            <a:endParaRPr lang="en-US" dirty="0"/>
          </a:p>
          <a:p>
            <a:pPr lvl="2" fontAlgn="base"/>
            <a:r>
              <a:rPr lang="en-US" dirty="0"/>
              <a:t> let's assume that we want to create an index called users and we want it to have the user type on which we will want more aggressive numeric fields parsing. To do that, we will use the following command:</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114</a:t>
            </a:fld>
            <a:endParaRPr lang="en-US"/>
          </a:p>
        </p:txBody>
      </p:sp>
      <p:pic>
        <p:nvPicPr>
          <p:cNvPr id="2" name="Picture 1"/>
          <p:cNvPicPr>
            <a:picLocks noChangeAspect="1"/>
          </p:cNvPicPr>
          <p:nvPr/>
        </p:nvPicPr>
        <p:blipFill>
          <a:blip r:embed="rId2"/>
          <a:stretch>
            <a:fillRect/>
          </a:stretch>
        </p:blipFill>
        <p:spPr>
          <a:xfrm>
            <a:off x="304800" y="2286001"/>
            <a:ext cx="3795996" cy="1371600"/>
          </a:xfrm>
          <a:prstGeom prst="rect">
            <a:avLst/>
          </a:prstGeom>
        </p:spPr>
      </p:pic>
      <p:pic>
        <p:nvPicPr>
          <p:cNvPr id="10" name="Picture 9"/>
          <p:cNvPicPr>
            <a:picLocks noChangeAspect="1"/>
          </p:cNvPicPr>
          <p:nvPr/>
        </p:nvPicPr>
        <p:blipFill>
          <a:blip r:embed="rId3"/>
          <a:stretch>
            <a:fillRect/>
          </a:stretch>
        </p:blipFill>
        <p:spPr>
          <a:xfrm>
            <a:off x="304800" y="3678720"/>
            <a:ext cx="7572375" cy="619125"/>
          </a:xfrm>
          <a:prstGeom prst="rect">
            <a:avLst/>
          </a:prstGeom>
        </p:spPr>
      </p:pic>
      <p:pic>
        <p:nvPicPr>
          <p:cNvPr id="11" name="Picture 10"/>
          <p:cNvPicPr>
            <a:picLocks noChangeAspect="1"/>
          </p:cNvPicPr>
          <p:nvPr/>
        </p:nvPicPr>
        <p:blipFill>
          <a:blip r:embed="rId4"/>
          <a:stretch>
            <a:fillRect/>
          </a:stretch>
        </p:blipFill>
        <p:spPr>
          <a:xfrm>
            <a:off x="6743527" y="4459005"/>
            <a:ext cx="2082977" cy="2349876"/>
          </a:xfrm>
          <a:prstGeom prst="rect">
            <a:avLst/>
          </a:prstGeom>
        </p:spPr>
      </p:pic>
      <p:sp>
        <p:nvSpPr>
          <p:cNvPr id="12" name="Rectangle 11"/>
          <p:cNvSpPr/>
          <p:nvPr/>
        </p:nvSpPr>
        <p:spPr>
          <a:xfrm>
            <a:off x="609600" y="4572000"/>
            <a:ext cx="4572000" cy="1200329"/>
          </a:xfrm>
          <a:prstGeom prst="rect">
            <a:avLst/>
          </a:prstGeom>
        </p:spPr>
        <p:txBody>
          <a:bodyPr>
            <a:spAutoFit/>
          </a:bodyPr>
          <a:lstStyle/>
          <a:p>
            <a:r>
              <a:rPr lang="en-US" dirty="0" smtClean="0"/>
              <a:t>With </a:t>
            </a:r>
            <a:r>
              <a:rPr lang="en-US" dirty="0"/>
              <a:t>the default settings, the age field would be set to string type. With the </a:t>
            </a:r>
            <a:r>
              <a:rPr lang="en-US" dirty="0" err="1"/>
              <a:t>numeric_detection</a:t>
            </a:r>
            <a:r>
              <a:rPr lang="en-US" dirty="0"/>
              <a:t> property set to true, the type of the age field will be set to long.</a:t>
            </a:r>
          </a:p>
        </p:txBody>
      </p:sp>
    </p:spTree>
    <p:extLst>
      <p:ext uri="{BB962C8B-B14F-4D97-AF65-F5344CB8AC3E}">
        <p14:creationId xmlns:p14="http://schemas.microsoft.com/office/powerpoint/2010/main" val="2900672031"/>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215240"/>
            <a:ext cx="7315200" cy="1154097"/>
          </a:xfrm>
        </p:spPr>
        <p:txBody>
          <a:bodyPr/>
          <a:lstStyle/>
          <a:p>
            <a:r>
              <a:rPr lang="en-US" dirty="0" smtClean="0"/>
              <a:t>Tuning Type Determination</a:t>
            </a:r>
            <a:endParaRPr lang="en-US" dirty="0"/>
          </a:p>
        </p:txBody>
      </p:sp>
      <p:sp>
        <p:nvSpPr>
          <p:cNvPr id="7" name="Content Placeholder 6"/>
          <p:cNvSpPr>
            <a:spLocks noGrp="1"/>
          </p:cNvSpPr>
          <p:nvPr>
            <p:ph idx="1"/>
          </p:nvPr>
        </p:nvSpPr>
        <p:spPr>
          <a:xfrm>
            <a:off x="-183268" y="1027165"/>
            <a:ext cx="9174868" cy="3240036"/>
          </a:xfrm>
        </p:spPr>
        <p:txBody>
          <a:bodyPr>
            <a:normAutofit/>
          </a:bodyPr>
          <a:lstStyle/>
          <a:p>
            <a:endParaRPr lang="en-US" dirty="0"/>
          </a:p>
          <a:p>
            <a:pPr lvl="2" fontAlgn="base"/>
            <a:r>
              <a:rPr lang="en-US" dirty="0"/>
              <a:t>Another type of data that causes trouble are fields with dates. Dates can come in different flavors, for example, 2015-10-01 11:22:33 is a proper date and so is 2015-10-01T11:22:33+00. Because of that, </a:t>
            </a:r>
            <a:r>
              <a:rPr lang="en-US" dirty="0" err="1"/>
              <a:t>Elasticsearch</a:t>
            </a:r>
            <a:r>
              <a:rPr lang="en-US" dirty="0"/>
              <a:t> tries to match the fields to timestamps or strings that match some given date format. If that matching operation is successful, the field is treated as a date based one. If we know how our date fields look, we can help </a:t>
            </a:r>
            <a:r>
              <a:rPr lang="en-US" dirty="0" err="1"/>
              <a:t>Elasticsearch</a:t>
            </a:r>
            <a:r>
              <a:rPr lang="en-US" dirty="0"/>
              <a:t> by providing a list of recognized date formats using the </a:t>
            </a:r>
            <a:r>
              <a:rPr lang="en-US" dirty="0" err="1"/>
              <a:t>dynamic_date_formats</a:t>
            </a:r>
            <a:r>
              <a:rPr lang="en-US" dirty="0"/>
              <a:t> property, which allows us to specify the formats array. Let's look at the following command for creating an index:</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115</a:t>
            </a:fld>
            <a:endParaRPr lang="en-US"/>
          </a:p>
        </p:txBody>
      </p:sp>
      <p:pic>
        <p:nvPicPr>
          <p:cNvPr id="3" name="Picture 2"/>
          <p:cNvPicPr>
            <a:picLocks noChangeAspect="1"/>
          </p:cNvPicPr>
          <p:nvPr/>
        </p:nvPicPr>
        <p:blipFill>
          <a:blip r:embed="rId2"/>
          <a:stretch>
            <a:fillRect/>
          </a:stretch>
        </p:blipFill>
        <p:spPr>
          <a:xfrm>
            <a:off x="304800" y="3657600"/>
            <a:ext cx="4686300" cy="1752600"/>
          </a:xfrm>
          <a:prstGeom prst="rect">
            <a:avLst/>
          </a:prstGeom>
        </p:spPr>
      </p:pic>
      <p:pic>
        <p:nvPicPr>
          <p:cNvPr id="8" name="Picture 7"/>
          <p:cNvPicPr>
            <a:picLocks noChangeAspect="1"/>
          </p:cNvPicPr>
          <p:nvPr/>
        </p:nvPicPr>
        <p:blipFill>
          <a:blip r:embed="rId3"/>
          <a:stretch>
            <a:fillRect/>
          </a:stretch>
        </p:blipFill>
        <p:spPr>
          <a:xfrm>
            <a:off x="2401845" y="5410200"/>
            <a:ext cx="6610350" cy="1333500"/>
          </a:xfrm>
          <a:prstGeom prst="rect">
            <a:avLst/>
          </a:prstGeom>
        </p:spPr>
      </p:pic>
      <p:pic>
        <p:nvPicPr>
          <p:cNvPr id="9" name="Picture 8"/>
          <p:cNvPicPr>
            <a:picLocks noChangeAspect="1"/>
          </p:cNvPicPr>
          <p:nvPr/>
        </p:nvPicPr>
        <p:blipFill>
          <a:blip r:embed="rId4"/>
          <a:stretch>
            <a:fillRect/>
          </a:stretch>
        </p:blipFill>
        <p:spPr>
          <a:xfrm>
            <a:off x="5791200" y="3173135"/>
            <a:ext cx="2746373" cy="2202329"/>
          </a:xfrm>
          <a:prstGeom prst="rect">
            <a:avLst/>
          </a:prstGeom>
        </p:spPr>
      </p:pic>
    </p:spTree>
    <p:extLst>
      <p:ext uri="{BB962C8B-B14F-4D97-AF65-F5344CB8AC3E}">
        <p14:creationId xmlns:p14="http://schemas.microsoft.com/office/powerpoint/2010/main" val="1881412428"/>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smtClean="0"/>
              <a:t>Field Datatypes</a:t>
            </a:r>
            <a:endParaRPr lang="en-US" dirty="0"/>
          </a:p>
        </p:txBody>
      </p:sp>
      <p:sp>
        <p:nvSpPr>
          <p:cNvPr id="7" name="Content Placeholder 6"/>
          <p:cNvSpPr>
            <a:spLocks noGrp="1"/>
          </p:cNvSpPr>
          <p:nvPr>
            <p:ph idx="1"/>
          </p:nvPr>
        </p:nvSpPr>
        <p:spPr>
          <a:xfrm>
            <a:off x="-183268" y="1027165"/>
            <a:ext cx="9479668" cy="2706636"/>
          </a:xfrm>
        </p:spPr>
        <p:txBody>
          <a:bodyPr>
            <a:normAutofit fontScale="92500" lnSpcReduction="20000"/>
          </a:bodyPr>
          <a:lstStyle/>
          <a:p>
            <a:endParaRPr lang="en-US" dirty="0"/>
          </a:p>
          <a:p>
            <a:pPr lvl="2" fontAlgn="base"/>
            <a:r>
              <a:rPr lang="en-US" dirty="0"/>
              <a:t>Each field has a data type which can be:</a:t>
            </a:r>
          </a:p>
          <a:p>
            <a:pPr lvl="2" fontAlgn="base"/>
            <a:endParaRPr lang="en-US" dirty="0"/>
          </a:p>
          <a:p>
            <a:pPr lvl="3" fontAlgn="base"/>
            <a:r>
              <a:rPr lang="en-US" dirty="0"/>
              <a:t>a simple type like string, date, long, double, </a:t>
            </a:r>
            <a:r>
              <a:rPr lang="en-US" dirty="0" err="1"/>
              <a:t>boolean</a:t>
            </a:r>
            <a:r>
              <a:rPr lang="en-US" dirty="0"/>
              <a:t> or </a:t>
            </a:r>
            <a:r>
              <a:rPr lang="en-US" dirty="0" err="1"/>
              <a:t>ip</a:t>
            </a:r>
            <a:r>
              <a:rPr lang="en-US" dirty="0"/>
              <a:t>.</a:t>
            </a:r>
          </a:p>
          <a:p>
            <a:pPr lvl="3" fontAlgn="base"/>
            <a:r>
              <a:rPr lang="en-US" dirty="0"/>
              <a:t>a type which supports the hierarchical nature of JSON such as object or nested.</a:t>
            </a:r>
          </a:p>
          <a:p>
            <a:pPr lvl="3" fontAlgn="base"/>
            <a:r>
              <a:rPr lang="en-US" dirty="0"/>
              <a:t>or a </a:t>
            </a:r>
            <a:r>
              <a:rPr lang="en-US" dirty="0" smtClean="0"/>
              <a:t>specialized </a:t>
            </a:r>
            <a:r>
              <a:rPr lang="en-US" dirty="0"/>
              <a:t>type like </a:t>
            </a:r>
            <a:r>
              <a:rPr lang="en-US" dirty="0" err="1"/>
              <a:t>geo_point</a:t>
            </a:r>
            <a:r>
              <a:rPr lang="en-US" dirty="0"/>
              <a:t>, </a:t>
            </a:r>
            <a:r>
              <a:rPr lang="en-US" dirty="0" err="1"/>
              <a:t>geo_shape</a:t>
            </a:r>
            <a:r>
              <a:rPr lang="en-US" dirty="0"/>
              <a:t>, or completion.</a:t>
            </a:r>
          </a:p>
          <a:p>
            <a:pPr lvl="2" fontAlgn="base"/>
            <a:r>
              <a:rPr lang="en-US" dirty="0"/>
              <a:t>It is often useful to index the same field in different ways for different purposes. For instance, a string field could be indexed as an analyzed field for full-text search, and as a </a:t>
            </a:r>
            <a:r>
              <a:rPr lang="en-US" dirty="0" err="1"/>
              <a:t>not_analyzed</a:t>
            </a:r>
            <a:r>
              <a:rPr lang="en-US" dirty="0"/>
              <a:t> field for sorting or aggregations. Alternatively, you could index a string field with the standard analyzer, the </a:t>
            </a:r>
            <a:r>
              <a:rPr lang="en-US" dirty="0" err="1"/>
              <a:t>english</a:t>
            </a:r>
            <a:r>
              <a:rPr lang="en-US" dirty="0"/>
              <a:t> analyzer, and the </a:t>
            </a:r>
            <a:r>
              <a:rPr lang="en-US" dirty="0" err="1"/>
              <a:t>french</a:t>
            </a:r>
            <a:r>
              <a:rPr lang="en-US" dirty="0"/>
              <a:t> analyzer.</a:t>
            </a:r>
          </a:p>
          <a:p>
            <a:pPr lvl="3" fontAlgn="base"/>
            <a:endParaRPr lang="en-US" dirty="0"/>
          </a:p>
          <a:p>
            <a:pPr lvl="2" fontAlgn="base"/>
            <a:r>
              <a:rPr lang="en-US" dirty="0"/>
              <a:t>This is the purpose of multi-fields. Most datatypes support multi-fields via the fields parameter.</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116</a:t>
            </a:fld>
            <a:endParaRPr lang="en-US"/>
          </a:p>
        </p:txBody>
      </p:sp>
      <p:pic>
        <p:nvPicPr>
          <p:cNvPr id="2" name="Picture 1"/>
          <p:cNvPicPr>
            <a:picLocks noChangeAspect="1"/>
          </p:cNvPicPr>
          <p:nvPr/>
        </p:nvPicPr>
        <p:blipFill>
          <a:blip r:embed="rId2"/>
          <a:stretch>
            <a:fillRect/>
          </a:stretch>
        </p:blipFill>
        <p:spPr>
          <a:xfrm>
            <a:off x="2646297" y="3907069"/>
            <a:ext cx="3820538" cy="2868398"/>
          </a:xfrm>
          <a:prstGeom prst="rect">
            <a:avLst/>
          </a:prstGeom>
        </p:spPr>
      </p:pic>
    </p:spTree>
    <p:extLst>
      <p:ext uri="{BB962C8B-B14F-4D97-AF65-F5344CB8AC3E}">
        <p14:creationId xmlns:p14="http://schemas.microsoft.com/office/powerpoint/2010/main" val="3852617095"/>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smtClean="0"/>
              <a:t>Attributes for field types 1</a:t>
            </a:r>
            <a:endParaRPr lang="en-US" dirty="0"/>
          </a:p>
        </p:txBody>
      </p:sp>
      <p:sp>
        <p:nvSpPr>
          <p:cNvPr id="7" name="Content Placeholder 6"/>
          <p:cNvSpPr>
            <a:spLocks noGrp="1"/>
          </p:cNvSpPr>
          <p:nvPr>
            <p:ph idx="1"/>
          </p:nvPr>
        </p:nvSpPr>
        <p:spPr>
          <a:xfrm>
            <a:off x="304800" y="1371600"/>
            <a:ext cx="8534400" cy="4191000"/>
          </a:xfrm>
        </p:spPr>
        <p:txBody>
          <a:bodyPr>
            <a:normAutofit fontScale="85000" lnSpcReduction="20000"/>
          </a:bodyPr>
          <a:lstStyle/>
          <a:p>
            <a:endParaRPr lang="en-US" dirty="0" smtClean="0"/>
          </a:p>
          <a:p>
            <a:r>
              <a:rPr lang="en-US" dirty="0" err="1" smtClean="0"/>
              <a:t>index_name</a:t>
            </a:r>
            <a:r>
              <a:rPr lang="en-US" dirty="0"/>
              <a:t>: This attribute defines the name of the field that will be stored in the index. If this is not defined, the name will be set to the name of the object that the field is defined with. Usually, you don't need to set this property, but it may be useful in some cases; for example, when you don't have control over the name of the fields in the JSON documents that are sent to </a:t>
            </a:r>
            <a:r>
              <a:rPr lang="en-US" dirty="0" err="1"/>
              <a:t>Elasticsearch</a:t>
            </a:r>
            <a:r>
              <a:rPr lang="en-US" dirty="0" smtClean="0"/>
              <a:t>.</a:t>
            </a:r>
          </a:p>
          <a:p>
            <a:r>
              <a:rPr lang="en-US" dirty="0" smtClean="0"/>
              <a:t>index</a:t>
            </a:r>
            <a:r>
              <a:rPr lang="en-US" dirty="0"/>
              <a:t>: This attribute can take the values analyzed and no and, for string-based fields, it can also be set to the additional </a:t>
            </a:r>
            <a:r>
              <a:rPr lang="en-US" dirty="0" err="1"/>
              <a:t>not_analyzed</a:t>
            </a:r>
            <a:r>
              <a:rPr lang="en-US" dirty="0"/>
              <a:t> value. If set to analyzed, the field will be indexed and thus searchable. If set to no, you won't be able to search on such a field. The default value is analyzed. In case of string-based fields, there is an additional option, </a:t>
            </a:r>
            <a:r>
              <a:rPr lang="en-US" dirty="0" err="1"/>
              <a:t>not_analyzed</a:t>
            </a:r>
            <a:r>
              <a:rPr lang="en-US" dirty="0"/>
              <a:t>. This, when set, will mean that the field will be indexed but not analyzed. So, the field is written in the index as it was sent to </a:t>
            </a:r>
            <a:r>
              <a:rPr lang="en-US" dirty="0" err="1"/>
              <a:t>Elasticsearch</a:t>
            </a:r>
            <a:r>
              <a:rPr lang="en-US" dirty="0"/>
              <a:t> and only a perfect match will be counted during a search – the query will have to include exactly the same value as the value in the index. If we compare it to the SQL databases world, setting the index property of a field to </a:t>
            </a:r>
            <a:r>
              <a:rPr lang="en-US" dirty="0" err="1"/>
              <a:t>not_analyzed</a:t>
            </a:r>
            <a:r>
              <a:rPr lang="en-US" dirty="0"/>
              <a:t> would work just like using where field = value. Also remember that setting the index property to no will result in the disabling inclusion of that field in </a:t>
            </a:r>
            <a:r>
              <a:rPr lang="en-US" dirty="0" err="1"/>
              <a:t>include_in_all</a:t>
            </a:r>
            <a:r>
              <a:rPr lang="en-US" dirty="0"/>
              <a:t> (the </a:t>
            </a:r>
            <a:r>
              <a:rPr lang="en-US" dirty="0" err="1"/>
              <a:t>include_in_all</a:t>
            </a:r>
            <a:r>
              <a:rPr lang="en-US" dirty="0"/>
              <a:t> property is discussed as the last property in the list</a:t>
            </a:r>
            <a:r>
              <a:rPr lang="en-US" dirty="0" smtClean="0"/>
              <a:t>).</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117</a:t>
            </a:fld>
            <a:endParaRPr lang="en-US"/>
          </a:p>
        </p:txBody>
      </p:sp>
    </p:spTree>
    <p:extLst>
      <p:ext uri="{BB962C8B-B14F-4D97-AF65-F5344CB8AC3E}">
        <p14:creationId xmlns:p14="http://schemas.microsoft.com/office/powerpoint/2010/main" val="2412924888"/>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smtClean="0"/>
              <a:t>Attributes for field types 2</a:t>
            </a:r>
            <a:endParaRPr lang="en-US" dirty="0"/>
          </a:p>
        </p:txBody>
      </p:sp>
      <p:sp>
        <p:nvSpPr>
          <p:cNvPr id="7" name="Content Placeholder 6"/>
          <p:cNvSpPr>
            <a:spLocks noGrp="1"/>
          </p:cNvSpPr>
          <p:nvPr>
            <p:ph idx="1"/>
          </p:nvPr>
        </p:nvSpPr>
        <p:spPr>
          <a:xfrm>
            <a:off x="304800" y="1371600"/>
            <a:ext cx="8534400" cy="4495800"/>
          </a:xfrm>
        </p:spPr>
        <p:txBody>
          <a:bodyPr>
            <a:normAutofit fontScale="85000" lnSpcReduction="10000"/>
          </a:bodyPr>
          <a:lstStyle/>
          <a:p>
            <a:endParaRPr lang="en-US" dirty="0" smtClean="0"/>
          </a:p>
          <a:p>
            <a:r>
              <a:rPr lang="en-US" dirty="0" smtClean="0"/>
              <a:t>store</a:t>
            </a:r>
            <a:r>
              <a:rPr lang="en-US" dirty="0"/>
              <a:t>: This attribute can take the values yes and no and specifies if the original value of the field should be written into the index. The default value is no, which means that </a:t>
            </a:r>
            <a:r>
              <a:rPr lang="en-US" dirty="0" err="1"/>
              <a:t>Elasticsearch</a:t>
            </a:r>
            <a:r>
              <a:rPr lang="en-US" dirty="0"/>
              <a:t> won't store the original value of the field and will try to use the _source field (the JSON representing the original document that has been sent to </a:t>
            </a:r>
            <a:r>
              <a:rPr lang="en-US" dirty="0" err="1"/>
              <a:t>Elasticsearch</a:t>
            </a:r>
            <a:r>
              <a:rPr lang="en-US" dirty="0"/>
              <a:t>) when you want to retrieve the field value. Stored fields are not used for searching, however they can be used for highlighting if enabled (which may be more efficient that loading the _source field in case it is big</a:t>
            </a:r>
            <a:r>
              <a:rPr lang="en-US" dirty="0" smtClean="0"/>
              <a:t>).</a:t>
            </a:r>
          </a:p>
          <a:p>
            <a:r>
              <a:rPr lang="en-US" dirty="0" err="1" smtClean="0"/>
              <a:t>doc_values</a:t>
            </a:r>
            <a:r>
              <a:rPr lang="en-US" dirty="0"/>
              <a:t>: This attribute can take the values of true and false. When set to true, </a:t>
            </a:r>
            <a:r>
              <a:rPr lang="en-US" dirty="0" err="1"/>
              <a:t>Elasticsearch</a:t>
            </a:r>
            <a:r>
              <a:rPr lang="en-US" dirty="0"/>
              <a:t> will create a special on disk structure during indexation for not tokenized fields (like not analyzed string fields, number based fields, Boolean fields, and date fields). This structure is highly efficient and is used by </a:t>
            </a:r>
            <a:r>
              <a:rPr lang="en-US" dirty="0" err="1"/>
              <a:t>Elasticsearch</a:t>
            </a:r>
            <a:r>
              <a:rPr lang="en-US" dirty="0"/>
              <a:t> for operations that require un-inverted data, such as aggregations, sorting, or scripting. Starting with </a:t>
            </a:r>
            <a:r>
              <a:rPr lang="en-US" dirty="0" err="1"/>
              <a:t>Elasticsearch</a:t>
            </a:r>
            <a:r>
              <a:rPr lang="en-US" dirty="0"/>
              <a:t> 2.0 the default value of this is true for not tokenized fields. Setting this value to false will result in </a:t>
            </a:r>
            <a:r>
              <a:rPr lang="en-US" dirty="0" err="1"/>
              <a:t>Elasticsearch</a:t>
            </a:r>
            <a:r>
              <a:rPr lang="en-US" dirty="0"/>
              <a:t> using field data cache instead of doc values, which has higher memory demand, but may be faster in some rare situations</a:t>
            </a:r>
            <a:r>
              <a:rPr lang="en-US" dirty="0" smtClean="0"/>
              <a:t>.</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118</a:t>
            </a:fld>
            <a:endParaRPr lang="en-US"/>
          </a:p>
        </p:txBody>
      </p:sp>
    </p:spTree>
    <p:extLst>
      <p:ext uri="{BB962C8B-B14F-4D97-AF65-F5344CB8AC3E}">
        <p14:creationId xmlns:p14="http://schemas.microsoft.com/office/powerpoint/2010/main" val="2136210604"/>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smtClean="0"/>
              <a:t>Attributes for field types 3</a:t>
            </a:r>
            <a:endParaRPr lang="en-US" dirty="0"/>
          </a:p>
        </p:txBody>
      </p:sp>
      <p:sp>
        <p:nvSpPr>
          <p:cNvPr id="7" name="Content Placeholder 6"/>
          <p:cNvSpPr>
            <a:spLocks noGrp="1"/>
          </p:cNvSpPr>
          <p:nvPr>
            <p:ph idx="1"/>
          </p:nvPr>
        </p:nvSpPr>
        <p:spPr>
          <a:xfrm>
            <a:off x="304800" y="1371600"/>
            <a:ext cx="8534400" cy="4038600"/>
          </a:xfrm>
        </p:spPr>
        <p:txBody>
          <a:bodyPr>
            <a:normAutofit fontScale="85000" lnSpcReduction="20000"/>
          </a:bodyPr>
          <a:lstStyle/>
          <a:p>
            <a:endParaRPr lang="en-US" dirty="0" smtClean="0"/>
          </a:p>
          <a:p>
            <a:r>
              <a:rPr lang="en-US" dirty="0" smtClean="0"/>
              <a:t>boost</a:t>
            </a:r>
            <a:r>
              <a:rPr lang="en-US" dirty="0"/>
              <a:t>: This attribute defines how important the field is inside the document; the higher the boost, the more important the values in the field are. The default value of this attribute is 1, which means a neutral value – anything above 1 will make the field more important, anything less than 1 will make it less important</a:t>
            </a:r>
            <a:r>
              <a:rPr lang="en-US" dirty="0" smtClean="0"/>
              <a:t>.</a:t>
            </a:r>
          </a:p>
          <a:p>
            <a:r>
              <a:rPr lang="en-US" dirty="0" err="1" smtClean="0"/>
              <a:t>null_value</a:t>
            </a:r>
            <a:r>
              <a:rPr lang="en-US" dirty="0"/>
              <a:t>: This attribute specifies a value that should be written into the index in case that field is not a part of an indexed document. The default behavior will just omit that field</a:t>
            </a:r>
            <a:r>
              <a:rPr lang="en-US" dirty="0" smtClean="0"/>
              <a:t>.</a:t>
            </a:r>
          </a:p>
          <a:p>
            <a:r>
              <a:rPr lang="en-US" dirty="0" err="1" smtClean="0"/>
              <a:t>copy_to</a:t>
            </a:r>
            <a:r>
              <a:rPr lang="en-US" dirty="0"/>
              <a:t>: This attribute specifies an array of fields to which the original value will be copied to. This allows for different kind of analysis of the same data. For example, you could imagine having two fields – one called title and one called </a:t>
            </a:r>
            <a:r>
              <a:rPr lang="en-US" dirty="0" err="1"/>
              <a:t>title_sort</a:t>
            </a:r>
            <a:r>
              <a:rPr lang="en-US" dirty="0"/>
              <a:t>, each having the same value but processed differently. We could use </a:t>
            </a:r>
            <a:r>
              <a:rPr lang="en-US" dirty="0" err="1"/>
              <a:t>copy_to</a:t>
            </a:r>
            <a:r>
              <a:rPr lang="en-US" dirty="0"/>
              <a:t> to copy the title field value to </a:t>
            </a:r>
            <a:r>
              <a:rPr lang="en-US" dirty="0" err="1"/>
              <a:t>title_sort</a:t>
            </a:r>
            <a:r>
              <a:rPr lang="en-US" dirty="0" smtClean="0"/>
              <a:t>.</a:t>
            </a:r>
          </a:p>
          <a:p>
            <a:r>
              <a:rPr lang="en-US" dirty="0" err="1" smtClean="0"/>
              <a:t>include_in_all</a:t>
            </a:r>
            <a:r>
              <a:rPr lang="en-US" dirty="0"/>
              <a:t>: This attribute specifies if the field should be included in the _all field. The _all field is a special field used by </a:t>
            </a:r>
            <a:r>
              <a:rPr lang="en-US" dirty="0" err="1"/>
              <a:t>Elasticsearch</a:t>
            </a:r>
            <a:r>
              <a:rPr lang="en-US" dirty="0"/>
              <a:t> to allow easy searching in the contents of the whole indexed document. </a:t>
            </a:r>
            <a:r>
              <a:rPr lang="en-US" dirty="0" err="1"/>
              <a:t>Elasticsearch</a:t>
            </a:r>
            <a:r>
              <a:rPr lang="en-US" dirty="0"/>
              <a:t> creates the content of the _all field by copying all the document fields there. By default, if the _all field is used, all the fields will be included in it.</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119</a:t>
            </a:fld>
            <a:endParaRPr lang="en-US"/>
          </a:p>
        </p:txBody>
      </p:sp>
    </p:spTree>
    <p:extLst>
      <p:ext uri="{BB962C8B-B14F-4D97-AF65-F5344CB8AC3E}">
        <p14:creationId xmlns:p14="http://schemas.microsoft.com/office/powerpoint/2010/main" val="261350998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6629400" cy="808969"/>
          </a:xfrm>
        </p:spPr>
        <p:txBody>
          <a:bodyPr>
            <a:normAutofit fontScale="90000"/>
          </a:bodyPr>
          <a:lstStyle/>
          <a:p>
            <a:pPr algn="r"/>
            <a:r>
              <a:rPr lang="en-US" sz="3600" dirty="0" smtClean="0"/>
              <a:t> A Short Timeline for </a:t>
            </a:r>
            <a:r>
              <a:rPr lang="en-US" sz="3600" dirty="0" err="1" smtClean="0"/>
              <a:t>Elasticsearch</a:t>
            </a:r>
            <a:r>
              <a:rPr lang="en-US" sz="3600" dirty="0" smtClean="0"/>
              <a:t> </a:t>
            </a:r>
            <a:endParaRPr lang="en-US" sz="3600" dirty="0"/>
          </a:p>
        </p:txBody>
      </p:sp>
      <p:sp>
        <p:nvSpPr>
          <p:cNvPr id="3" name="Content Placeholder 2"/>
          <p:cNvSpPr>
            <a:spLocks noGrp="1"/>
          </p:cNvSpPr>
          <p:nvPr>
            <p:ph idx="1"/>
          </p:nvPr>
        </p:nvSpPr>
        <p:spPr>
          <a:xfrm>
            <a:off x="533401" y="1143000"/>
            <a:ext cx="5486400" cy="5410199"/>
          </a:xfrm>
        </p:spPr>
        <p:txBody>
          <a:bodyPr>
            <a:normAutofit fontScale="85000" lnSpcReduction="10000"/>
          </a:bodyPr>
          <a:lstStyle/>
          <a:p>
            <a:r>
              <a:rPr lang="en-US" dirty="0" smtClean="0"/>
              <a:t>2004 - Shay </a:t>
            </a:r>
            <a:r>
              <a:rPr lang="en-US" dirty="0" err="1"/>
              <a:t>Banon</a:t>
            </a:r>
            <a:r>
              <a:rPr lang="en-US" dirty="0"/>
              <a:t> created </a:t>
            </a:r>
            <a:r>
              <a:rPr lang="en-US" dirty="0">
                <a:hlinkClick r:id="rId2" tooltip="Compass Project"/>
              </a:rPr>
              <a:t>Compass</a:t>
            </a:r>
            <a:r>
              <a:rPr lang="en-US" dirty="0"/>
              <a:t> in 2004.</a:t>
            </a:r>
            <a:r>
              <a:rPr lang="en-US" baseline="30000" dirty="0">
                <a:hlinkClick r:id="rId3"/>
              </a:rPr>
              <a:t>[2]</a:t>
            </a:r>
            <a:r>
              <a:rPr lang="en-US" dirty="0"/>
              <a:t> While thinking about the third version of Compass he realized that it would be necessary to rewrite big parts of Compass to "create a scalable search solution".</a:t>
            </a:r>
            <a:r>
              <a:rPr lang="en-US" baseline="30000" dirty="0">
                <a:hlinkClick r:id="rId3"/>
              </a:rPr>
              <a:t>[2]</a:t>
            </a:r>
            <a:r>
              <a:rPr lang="en-US" dirty="0"/>
              <a:t> So he created "a solution built from the ground up to be distributed" and used a common interface, </a:t>
            </a:r>
            <a:r>
              <a:rPr lang="en-US" dirty="0">
                <a:hlinkClick r:id="rId4" tooltip="JSON"/>
              </a:rPr>
              <a:t>JSON</a:t>
            </a:r>
            <a:r>
              <a:rPr lang="en-US" dirty="0"/>
              <a:t> over </a:t>
            </a:r>
            <a:r>
              <a:rPr lang="en-US" dirty="0">
                <a:hlinkClick r:id="rId5" tooltip="HTTP"/>
              </a:rPr>
              <a:t>HTTP</a:t>
            </a:r>
            <a:r>
              <a:rPr lang="en-US" dirty="0"/>
              <a:t>, suitable for programming languages other than Java as well.</a:t>
            </a:r>
            <a:r>
              <a:rPr lang="en-US" baseline="30000" dirty="0">
                <a:hlinkClick r:id="rId3"/>
              </a:rPr>
              <a:t>[2]</a:t>
            </a:r>
            <a:r>
              <a:rPr lang="en-US" dirty="0"/>
              <a:t> </a:t>
            </a:r>
            <a:endParaRPr lang="en-US" dirty="0" smtClean="0"/>
          </a:p>
          <a:p>
            <a:r>
              <a:rPr lang="en-US" dirty="0" smtClean="0"/>
              <a:t>2010 - </a:t>
            </a:r>
            <a:r>
              <a:rPr lang="en-US" u="sng" dirty="0" smtClean="0"/>
              <a:t>Shay </a:t>
            </a:r>
            <a:r>
              <a:rPr lang="en-US" u="sng" dirty="0" err="1"/>
              <a:t>Banon</a:t>
            </a:r>
            <a:r>
              <a:rPr lang="en-US" u="sng" dirty="0"/>
              <a:t> released the first version of </a:t>
            </a:r>
            <a:r>
              <a:rPr lang="en-US" u="sng" dirty="0" err="1"/>
              <a:t>Elasticsearch</a:t>
            </a:r>
            <a:r>
              <a:rPr lang="en-US" u="sng" dirty="0"/>
              <a:t> in February 2010</a:t>
            </a:r>
            <a:r>
              <a:rPr lang="en-US" dirty="0"/>
              <a:t>.</a:t>
            </a:r>
            <a:r>
              <a:rPr lang="en-US" baseline="30000" dirty="0">
                <a:hlinkClick r:id="rId6"/>
              </a:rPr>
              <a:t>[3]</a:t>
            </a:r>
            <a:endParaRPr lang="en-US" dirty="0"/>
          </a:p>
          <a:p>
            <a:r>
              <a:rPr lang="en-US" dirty="0" smtClean="0"/>
              <a:t>2012 - </a:t>
            </a:r>
            <a:r>
              <a:rPr lang="en-US" dirty="0" err="1" smtClean="0">
                <a:hlinkClick r:id="rId7" tooltip="Elasticsearch BV (page does not exist)"/>
              </a:rPr>
              <a:t>Elasticsearch</a:t>
            </a:r>
            <a:r>
              <a:rPr lang="en-US" dirty="0" smtClean="0">
                <a:hlinkClick r:id="rId7" tooltip="Elasticsearch BV (page does not exist)"/>
              </a:rPr>
              <a:t> </a:t>
            </a:r>
            <a:r>
              <a:rPr lang="en-US" dirty="0">
                <a:hlinkClick r:id="rId7" tooltip="Elasticsearch BV (page does not exist)"/>
              </a:rPr>
              <a:t>BV</a:t>
            </a:r>
            <a:r>
              <a:rPr lang="en-US" dirty="0"/>
              <a:t> was founded in 2012 to provide commercial services and products around </a:t>
            </a:r>
            <a:r>
              <a:rPr lang="en-US" dirty="0" err="1"/>
              <a:t>Elasticsearch</a:t>
            </a:r>
            <a:r>
              <a:rPr lang="en-US" dirty="0"/>
              <a:t> and related software.</a:t>
            </a:r>
            <a:r>
              <a:rPr lang="en-US" baseline="30000" dirty="0">
                <a:hlinkClick r:id="rId8"/>
              </a:rPr>
              <a:t>[4]</a:t>
            </a:r>
            <a:r>
              <a:rPr lang="en-US" dirty="0"/>
              <a:t> </a:t>
            </a:r>
            <a:endParaRPr lang="en-US" dirty="0" smtClean="0"/>
          </a:p>
          <a:p>
            <a:r>
              <a:rPr lang="en-US" dirty="0" smtClean="0"/>
              <a:t>2014 - In </a:t>
            </a:r>
            <a:r>
              <a:rPr lang="en-US" dirty="0"/>
              <a:t>June 2014, the company announced raising $70 million in a Series C funding round, just 18 months after forming the company. </a:t>
            </a:r>
            <a:r>
              <a:rPr lang="en-US" dirty="0" smtClean="0"/>
              <a:t>This </a:t>
            </a:r>
            <a:r>
              <a:rPr lang="en-US" dirty="0"/>
              <a:t>round brings total funding to $104M.</a:t>
            </a:r>
            <a:r>
              <a:rPr lang="en-US" baseline="30000" dirty="0">
                <a:hlinkClick r:id="rId9"/>
              </a:rPr>
              <a:t>[5</a:t>
            </a:r>
            <a:r>
              <a:rPr lang="en-US" baseline="30000" dirty="0" smtClean="0">
                <a:hlinkClick r:id="rId9"/>
              </a:rPr>
              <a:t>]</a:t>
            </a:r>
            <a:endParaRPr lang="en-US" baseline="30000" dirty="0" smtClean="0"/>
          </a:p>
          <a:p>
            <a:r>
              <a:rPr lang="en-US" dirty="0" smtClean="0"/>
              <a:t>2015 </a:t>
            </a:r>
            <a:r>
              <a:rPr lang="en-US" dirty="0"/>
              <a:t>- </a:t>
            </a:r>
            <a:r>
              <a:rPr lang="en-US" u="sng" dirty="0"/>
              <a:t>In </a:t>
            </a:r>
            <a:r>
              <a:rPr lang="en-US" u="sng" dirty="0" smtClean="0"/>
              <a:t>October 2015, Elastic.co released a major release, 2.0, of </a:t>
            </a:r>
            <a:r>
              <a:rPr lang="en-US" u="sng" dirty="0" err="1" smtClean="0"/>
              <a:t>Elasticsearch</a:t>
            </a:r>
            <a:r>
              <a:rPr lang="en-US" u="sng" dirty="0" smtClean="0"/>
              <a:t> which incorporated major changes</a:t>
            </a:r>
            <a:r>
              <a:rPr lang="en-US" dirty="0" smtClean="0"/>
              <a:t>.</a:t>
            </a:r>
            <a:endParaRPr lang="en-US" baseline="30000" dirty="0" smtClean="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12</a:t>
            </a:fld>
            <a:endParaRPr lang="en-US"/>
          </a:p>
        </p:txBody>
      </p:sp>
      <p:pic>
        <p:nvPicPr>
          <p:cNvPr id="6" name="Picture 2" descr="shay ban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20946" y="1295400"/>
            <a:ext cx="320040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www.elastic.co/assets/blt79de4c53eaf2f299/elastic_usergroup.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532206" y="5478162"/>
            <a:ext cx="3611794"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223523"/>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smtClean="0"/>
              <a:t>Dynamic Mappings</a:t>
            </a:r>
            <a:endParaRPr lang="en-US" dirty="0"/>
          </a:p>
        </p:txBody>
      </p:sp>
      <p:sp>
        <p:nvSpPr>
          <p:cNvPr id="7" name="Content Placeholder 6"/>
          <p:cNvSpPr>
            <a:spLocks noGrp="1"/>
          </p:cNvSpPr>
          <p:nvPr>
            <p:ph idx="1"/>
          </p:nvPr>
        </p:nvSpPr>
        <p:spPr>
          <a:xfrm>
            <a:off x="469816" y="1447800"/>
            <a:ext cx="7607384" cy="2209800"/>
          </a:xfrm>
        </p:spPr>
        <p:txBody>
          <a:bodyPr>
            <a:normAutofit/>
          </a:bodyPr>
          <a:lstStyle/>
          <a:p>
            <a:r>
              <a:rPr lang="en-US" dirty="0"/>
              <a:t>Fields and mapping types do not need to be defined before being used. Thanks to dynamic mapping, new mapping types and new field names will be added automatically, just by indexing a document. New fields can be added both to the top-level mapping type, and to inner object and nested fields.</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120</a:t>
            </a:fld>
            <a:endParaRPr lang="en-US"/>
          </a:p>
        </p:txBody>
      </p:sp>
      <p:pic>
        <p:nvPicPr>
          <p:cNvPr id="2052" name="Picture 4" descr="http://image.slidesharecdn.com/introtoelasticsearch-131223020953-phpapp01/95/intro-to-elasticsearch-26-638.jpg?cb=13877646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5553" y="3276600"/>
            <a:ext cx="4403725" cy="3306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547774"/>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smtClean="0"/>
              <a:t>Explicit Mappings</a:t>
            </a:r>
            <a:endParaRPr lang="en-US" dirty="0"/>
          </a:p>
        </p:txBody>
      </p:sp>
      <p:sp>
        <p:nvSpPr>
          <p:cNvPr id="7" name="Content Placeholder 6"/>
          <p:cNvSpPr>
            <a:spLocks noGrp="1"/>
          </p:cNvSpPr>
          <p:nvPr>
            <p:ph idx="1"/>
          </p:nvPr>
        </p:nvSpPr>
        <p:spPr>
          <a:xfrm>
            <a:off x="469816" y="1447800"/>
            <a:ext cx="4483184" cy="3124200"/>
          </a:xfrm>
        </p:spPr>
        <p:txBody>
          <a:bodyPr>
            <a:normAutofit fontScale="92500" lnSpcReduction="10000"/>
          </a:bodyPr>
          <a:lstStyle/>
          <a:p>
            <a:r>
              <a:rPr lang="en-US" dirty="0"/>
              <a:t>You know more about your data than </a:t>
            </a:r>
            <a:r>
              <a:rPr lang="en-US" dirty="0" err="1"/>
              <a:t>Elasticsearch</a:t>
            </a:r>
            <a:r>
              <a:rPr lang="en-US" dirty="0"/>
              <a:t> can guess, so while dynamic mapping can be useful to get started, at some point you will want to specify your own explicit mappings.</a:t>
            </a:r>
          </a:p>
          <a:p>
            <a:endParaRPr lang="en-US" dirty="0"/>
          </a:p>
          <a:p>
            <a:r>
              <a:rPr lang="en-US" dirty="0"/>
              <a:t>You can create mapping types and field mappings when you create an index, and you can add mapping types and fields to an existing index with the PUT mapping API.</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121</a:t>
            </a:fld>
            <a:endParaRPr lang="en-US"/>
          </a:p>
        </p:txBody>
      </p:sp>
      <p:pic>
        <p:nvPicPr>
          <p:cNvPr id="2" name="Picture 1"/>
          <p:cNvPicPr>
            <a:picLocks noChangeAspect="1"/>
          </p:cNvPicPr>
          <p:nvPr/>
        </p:nvPicPr>
        <p:blipFill>
          <a:blip r:embed="rId2"/>
          <a:stretch>
            <a:fillRect/>
          </a:stretch>
        </p:blipFill>
        <p:spPr>
          <a:xfrm>
            <a:off x="5040015" y="1249947"/>
            <a:ext cx="2274399" cy="5485815"/>
          </a:xfrm>
          <a:prstGeom prst="rect">
            <a:avLst/>
          </a:prstGeom>
        </p:spPr>
      </p:pic>
      <p:sp>
        <p:nvSpPr>
          <p:cNvPr id="3" name="Rectangle 2"/>
          <p:cNvSpPr/>
          <p:nvPr/>
        </p:nvSpPr>
        <p:spPr>
          <a:xfrm>
            <a:off x="530813" y="4743079"/>
            <a:ext cx="4038600" cy="1706562"/>
          </a:xfrm>
          <a:prstGeom prst="rect">
            <a:avLst/>
          </a:prstGeom>
        </p:spPr>
        <p:txBody>
          <a:bodyPr wrap="square">
            <a:normAutofit fontScale="55000" lnSpcReduction="20000"/>
          </a:bodyPr>
          <a:lstStyle/>
          <a:p>
            <a:endParaRPr lang="en-US" dirty="0"/>
          </a:p>
          <a:p>
            <a:endParaRPr lang="en-US" dirty="0"/>
          </a:p>
          <a:p>
            <a:r>
              <a:rPr lang="en-US" dirty="0"/>
              <a:t>Creates an index called twitter with the message field in the tweet mapping type.</a:t>
            </a:r>
          </a:p>
          <a:p>
            <a:endParaRPr lang="en-US" dirty="0"/>
          </a:p>
          <a:p>
            <a:endParaRPr lang="en-US" dirty="0"/>
          </a:p>
          <a:p>
            <a:endParaRPr lang="en-US" dirty="0"/>
          </a:p>
          <a:p>
            <a:r>
              <a:rPr lang="en-US" dirty="0"/>
              <a:t>Uses the PUT mapping API to add a new mapping type called user.</a:t>
            </a:r>
          </a:p>
          <a:p>
            <a:endParaRPr lang="en-US" dirty="0"/>
          </a:p>
          <a:p>
            <a:endParaRPr lang="en-US" dirty="0"/>
          </a:p>
          <a:p>
            <a:endParaRPr lang="en-US" dirty="0"/>
          </a:p>
          <a:p>
            <a:r>
              <a:rPr lang="en-US" dirty="0"/>
              <a:t>Uses the PUT mapping API to add a new field called </a:t>
            </a:r>
            <a:r>
              <a:rPr lang="en-US" dirty="0" err="1"/>
              <a:t>user_name</a:t>
            </a:r>
            <a:r>
              <a:rPr lang="en-US" dirty="0"/>
              <a:t> to the tweet mapping type.</a:t>
            </a:r>
          </a:p>
        </p:txBody>
      </p:sp>
      <p:cxnSp>
        <p:nvCxnSpPr>
          <p:cNvPr id="9" name="Straight Arrow Connector 8"/>
          <p:cNvCxnSpPr/>
          <p:nvPr/>
        </p:nvCxnSpPr>
        <p:spPr>
          <a:xfrm>
            <a:off x="2895600" y="5334000"/>
            <a:ext cx="1828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759214"/>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smtClean="0"/>
              <a:t>Updating Mappings</a:t>
            </a:r>
            <a:endParaRPr lang="en-US" dirty="0"/>
          </a:p>
        </p:txBody>
      </p:sp>
      <p:sp>
        <p:nvSpPr>
          <p:cNvPr id="7" name="Content Placeholder 6"/>
          <p:cNvSpPr>
            <a:spLocks noGrp="1"/>
          </p:cNvSpPr>
          <p:nvPr>
            <p:ph idx="1"/>
          </p:nvPr>
        </p:nvSpPr>
        <p:spPr>
          <a:xfrm>
            <a:off x="469816" y="1447800"/>
            <a:ext cx="4483184" cy="3124200"/>
          </a:xfrm>
        </p:spPr>
        <p:txBody>
          <a:bodyPr>
            <a:normAutofit/>
          </a:bodyPr>
          <a:lstStyle/>
          <a:p>
            <a:r>
              <a:rPr lang="en-US" dirty="0"/>
              <a:t>Other than where documented, existing type and field mappings cannot be updated. Changing the mapping would mean invalidating already indexed documents. Instead, you should create a new index with the correct mappings and </a:t>
            </a:r>
            <a:r>
              <a:rPr lang="en-US" u="sng" dirty="0" err="1"/>
              <a:t>reindex</a:t>
            </a:r>
            <a:r>
              <a:rPr lang="en-US" u="sng" dirty="0"/>
              <a:t> your data into that index</a:t>
            </a:r>
            <a:r>
              <a:rPr lang="en-US" dirty="0"/>
              <a:t>.</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122</a:t>
            </a:fld>
            <a:endParaRPr lang="en-US"/>
          </a:p>
        </p:txBody>
      </p:sp>
      <p:sp>
        <p:nvSpPr>
          <p:cNvPr id="3" name="Rectangle 2"/>
          <p:cNvSpPr/>
          <p:nvPr/>
        </p:nvSpPr>
        <p:spPr>
          <a:xfrm>
            <a:off x="530813" y="4743079"/>
            <a:ext cx="4038600" cy="1706562"/>
          </a:xfrm>
          <a:prstGeom prst="rect">
            <a:avLst/>
          </a:prstGeom>
        </p:spPr>
        <p:txBody>
          <a:bodyPr wrap="square">
            <a:normAutofit fontScale="55000" lnSpcReduction="20000"/>
          </a:bodyPr>
          <a:lstStyle/>
          <a:p>
            <a:endParaRPr lang="en-US" dirty="0"/>
          </a:p>
          <a:p>
            <a:endParaRPr lang="en-US" dirty="0"/>
          </a:p>
          <a:p>
            <a:r>
              <a:rPr lang="en-US" dirty="0"/>
              <a:t>Creates an index called twitter with the message field in the tweet mapping type.</a:t>
            </a:r>
          </a:p>
          <a:p>
            <a:endParaRPr lang="en-US" dirty="0"/>
          </a:p>
          <a:p>
            <a:endParaRPr lang="en-US" dirty="0"/>
          </a:p>
          <a:p>
            <a:endParaRPr lang="en-US" dirty="0"/>
          </a:p>
          <a:p>
            <a:r>
              <a:rPr lang="en-US" dirty="0"/>
              <a:t>Uses the PUT mapping API to add a new mapping type called user.</a:t>
            </a:r>
          </a:p>
          <a:p>
            <a:endParaRPr lang="en-US" dirty="0"/>
          </a:p>
          <a:p>
            <a:endParaRPr lang="en-US" dirty="0"/>
          </a:p>
          <a:p>
            <a:endParaRPr lang="en-US" dirty="0"/>
          </a:p>
          <a:p>
            <a:r>
              <a:rPr lang="en-US" dirty="0"/>
              <a:t>Uses the PUT mapping API to add a new field called </a:t>
            </a:r>
            <a:r>
              <a:rPr lang="en-US" dirty="0" err="1"/>
              <a:t>user_name</a:t>
            </a:r>
            <a:r>
              <a:rPr lang="en-US" dirty="0"/>
              <a:t> to the tweet mapping type.</a:t>
            </a:r>
          </a:p>
        </p:txBody>
      </p:sp>
      <p:cxnSp>
        <p:nvCxnSpPr>
          <p:cNvPr id="9" name="Straight Arrow Connector 8"/>
          <p:cNvCxnSpPr/>
          <p:nvPr/>
        </p:nvCxnSpPr>
        <p:spPr>
          <a:xfrm>
            <a:off x="2895600" y="5334000"/>
            <a:ext cx="1828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2"/>
          <a:stretch>
            <a:fillRect/>
          </a:stretch>
        </p:blipFill>
        <p:spPr>
          <a:xfrm>
            <a:off x="5079794" y="3009900"/>
            <a:ext cx="3708812" cy="2505075"/>
          </a:xfrm>
          <a:prstGeom prst="rect">
            <a:avLst/>
          </a:prstGeom>
        </p:spPr>
      </p:pic>
      <p:cxnSp>
        <p:nvCxnSpPr>
          <p:cNvPr id="11" name="Straight Connector 10"/>
          <p:cNvCxnSpPr/>
          <p:nvPr/>
        </p:nvCxnSpPr>
        <p:spPr>
          <a:xfrm>
            <a:off x="4953000" y="2743200"/>
            <a:ext cx="3886200" cy="2971800"/>
          </a:xfrm>
          <a:prstGeom prst="line">
            <a:avLst/>
          </a:prstGeom>
        </p:spPr>
        <p:style>
          <a:lnRef idx="3">
            <a:schemeClr val="accent4"/>
          </a:lnRef>
          <a:fillRef idx="0">
            <a:schemeClr val="accent4"/>
          </a:fillRef>
          <a:effectRef idx="2">
            <a:schemeClr val="accent4"/>
          </a:effectRef>
          <a:fontRef idx="minor">
            <a:schemeClr val="tx1"/>
          </a:fontRef>
        </p:style>
      </p:cxnSp>
      <p:cxnSp>
        <p:nvCxnSpPr>
          <p:cNvPr id="13" name="Straight Connector 12"/>
          <p:cNvCxnSpPr/>
          <p:nvPr/>
        </p:nvCxnSpPr>
        <p:spPr>
          <a:xfrm flipV="1">
            <a:off x="4953000" y="2895600"/>
            <a:ext cx="4038600" cy="2700760"/>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98673933"/>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smtClean="0"/>
              <a:t>Summary</a:t>
            </a:r>
            <a:endParaRPr lang="en-US" dirty="0"/>
          </a:p>
        </p:txBody>
      </p:sp>
      <p:sp>
        <p:nvSpPr>
          <p:cNvPr id="3" name="Content Placeholder 2"/>
          <p:cNvSpPr>
            <a:spLocks noGrp="1"/>
          </p:cNvSpPr>
          <p:nvPr>
            <p:ph idx="1"/>
          </p:nvPr>
        </p:nvSpPr>
        <p:spPr>
          <a:xfrm>
            <a:off x="762000" y="2407468"/>
            <a:ext cx="7315200" cy="3539527"/>
          </a:xfrm>
        </p:spPr>
        <p:txBody>
          <a:bodyPr>
            <a:normAutofit/>
          </a:bodyPr>
          <a:lstStyle/>
          <a:p>
            <a:r>
              <a:rPr lang="en-US" dirty="0" smtClean="0"/>
              <a:t>Index, documents, fields, and mappings make up core data components of </a:t>
            </a:r>
            <a:r>
              <a:rPr lang="en-US" dirty="0" err="1" smtClean="0"/>
              <a:t>ElasticSearch</a:t>
            </a:r>
            <a:endParaRPr lang="en-US" dirty="0" smtClean="0"/>
          </a:p>
          <a:p>
            <a:r>
              <a:rPr lang="en-US" dirty="0" smtClean="0"/>
              <a:t>The roles of ES servers are either data, master, or client nodes.</a:t>
            </a:r>
            <a:endParaRPr lang="en-US" dirty="0"/>
          </a:p>
          <a:p>
            <a:r>
              <a:rPr lang="en-US" dirty="0" smtClean="0"/>
              <a:t>Clusters are collections of nodes</a:t>
            </a:r>
          </a:p>
          <a:p>
            <a:r>
              <a:rPr lang="en-US" dirty="0" smtClean="0"/>
              <a:t>Shards are data segments dedicated to one or more nodes.</a:t>
            </a:r>
          </a:p>
          <a:p>
            <a:r>
              <a:rPr lang="en-US" dirty="0" smtClean="0"/>
              <a:t>Indexing is a way of grouping key terms to enable search</a:t>
            </a:r>
          </a:p>
          <a:p>
            <a:endParaRPr lang="en-US" dirty="0" smtClean="0"/>
          </a:p>
          <a:p>
            <a:endParaRPr lang="en-US" dirty="0" smtClean="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123</a:t>
            </a:fld>
            <a:endParaRPr lang="en-US"/>
          </a:p>
        </p:txBody>
      </p:sp>
    </p:spTree>
    <p:extLst>
      <p:ext uri="{BB962C8B-B14F-4D97-AF65-F5344CB8AC3E}">
        <p14:creationId xmlns:p14="http://schemas.microsoft.com/office/powerpoint/2010/main" val="951748364"/>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7286" y="1693040"/>
            <a:ext cx="7315200" cy="1154097"/>
          </a:xfrm>
        </p:spPr>
        <p:txBody>
          <a:bodyPr>
            <a:normAutofit fontScale="90000"/>
          </a:bodyPr>
          <a:lstStyle/>
          <a:p>
            <a:r>
              <a:rPr lang="en-US" dirty="0"/>
              <a:t>Lab 5 - A deeper dive </a:t>
            </a:r>
            <a:r>
              <a:rPr lang="en-US" dirty="0" smtClean="0"/>
              <a:t>on Mappings</a:t>
            </a:r>
            <a:endParaRPr lang="en-US" dirty="0"/>
          </a:p>
        </p:txBody>
      </p:sp>
      <p:sp>
        <p:nvSpPr>
          <p:cNvPr id="3" name="Content Placeholder 2"/>
          <p:cNvSpPr>
            <a:spLocks noGrp="1"/>
          </p:cNvSpPr>
          <p:nvPr>
            <p:ph idx="1"/>
          </p:nvPr>
        </p:nvSpPr>
        <p:spPr>
          <a:xfrm>
            <a:off x="737286" y="3124200"/>
            <a:ext cx="7315200" cy="3539527"/>
          </a:xfrm>
        </p:spPr>
        <p:txBody>
          <a:bodyPr>
            <a:normAutofit/>
          </a:bodyPr>
          <a:lstStyle/>
          <a:p>
            <a:endParaRPr lang="en-US" dirty="0" smtClean="0"/>
          </a:p>
          <a:p>
            <a:endParaRPr lang="en-US" dirty="0" smtClean="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124</a:t>
            </a:fld>
            <a:endParaRPr lang="en-US"/>
          </a:p>
        </p:txBody>
      </p:sp>
    </p:spTree>
    <p:extLst>
      <p:ext uri="{BB962C8B-B14F-4D97-AF65-F5344CB8AC3E}">
        <p14:creationId xmlns:p14="http://schemas.microsoft.com/office/powerpoint/2010/main" val="3329529041"/>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1371600"/>
            <a:ext cx="7315200" cy="1293592"/>
          </a:xfrm>
        </p:spPr>
        <p:txBody>
          <a:bodyPr>
            <a:normAutofit fontScale="90000"/>
          </a:bodyPr>
          <a:lstStyle/>
          <a:p>
            <a:r>
              <a:rPr lang="en-US" dirty="0" smtClean="0"/>
              <a:t>Module </a:t>
            </a:r>
            <a:r>
              <a:rPr lang="en-US" dirty="0"/>
              <a:t>7</a:t>
            </a:r>
            <a:r>
              <a:rPr lang="en-US" dirty="0" smtClean="0"/>
              <a:t>: The </a:t>
            </a:r>
            <a:r>
              <a:rPr lang="en-US" dirty="0" err="1" smtClean="0"/>
              <a:t>Elasticsearch</a:t>
            </a:r>
            <a:r>
              <a:rPr lang="en-US" dirty="0" smtClean="0"/>
              <a:t> Domain Specific Language</a:t>
            </a:r>
            <a:endParaRPr lang="en-US" dirty="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125</a:t>
            </a:fld>
            <a:endParaRPr lang="en-US"/>
          </a:p>
        </p:txBody>
      </p:sp>
      <p:pic>
        <p:nvPicPr>
          <p:cNvPr id="2" name="Picture 1"/>
          <p:cNvPicPr>
            <a:picLocks noChangeAspect="1"/>
          </p:cNvPicPr>
          <p:nvPr/>
        </p:nvPicPr>
        <p:blipFill>
          <a:blip r:embed="rId2"/>
          <a:stretch>
            <a:fillRect/>
          </a:stretch>
        </p:blipFill>
        <p:spPr>
          <a:xfrm>
            <a:off x="838200" y="2819400"/>
            <a:ext cx="6705600" cy="3771901"/>
          </a:xfrm>
          <a:prstGeom prst="rect">
            <a:avLst/>
          </a:prstGeom>
        </p:spPr>
      </p:pic>
    </p:spTree>
    <p:extLst>
      <p:ext uri="{BB962C8B-B14F-4D97-AF65-F5344CB8AC3E}">
        <p14:creationId xmlns:p14="http://schemas.microsoft.com/office/powerpoint/2010/main" val="1527875863"/>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93618" y="1006569"/>
            <a:ext cx="7315200" cy="1154097"/>
          </a:xfrm>
        </p:spPr>
        <p:txBody>
          <a:bodyPr/>
          <a:lstStyle/>
          <a:p>
            <a:r>
              <a:rPr lang="en-US" dirty="0" smtClean="0"/>
              <a:t>Objectives</a:t>
            </a:r>
            <a:endParaRPr lang="en-US" dirty="0"/>
          </a:p>
        </p:txBody>
      </p:sp>
      <p:sp>
        <p:nvSpPr>
          <p:cNvPr id="7" name="Content Placeholder 6"/>
          <p:cNvSpPr>
            <a:spLocks noGrp="1"/>
          </p:cNvSpPr>
          <p:nvPr>
            <p:ph idx="1"/>
          </p:nvPr>
        </p:nvSpPr>
        <p:spPr>
          <a:xfrm>
            <a:off x="381000" y="2282447"/>
            <a:ext cx="7315200" cy="3998081"/>
          </a:xfrm>
        </p:spPr>
        <p:txBody>
          <a:bodyPr>
            <a:normAutofit/>
          </a:bodyPr>
          <a:lstStyle/>
          <a:p>
            <a:endParaRPr lang="en-US" dirty="0"/>
          </a:p>
          <a:p>
            <a:endParaRPr lang="en-US" dirty="0"/>
          </a:p>
          <a:p>
            <a:pPr lvl="2" fontAlgn="base"/>
            <a:r>
              <a:rPr lang="en-US" dirty="0"/>
              <a:t>Full Text Query</a:t>
            </a:r>
          </a:p>
          <a:p>
            <a:pPr lvl="3" fontAlgn="base"/>
            <a:r>
              <a:rPr lang="en-US" dirty="0" err="1" smtClean="0"/>
              <a:t>Match_all</a:t>
            </a:r>
            <a:endParaRPr lang="en-US" dirty="0"/>
          </a:p>
          <a:p>
            <a:pPr lvl="3" fontAlgn="base"/>
            <a:r>
              <a:rPr lang="en-US" dirty="0" err="1"/>
              <a:t>Multi_match</a:t>
            </a:r>
            <a:endParaRPr lang="en-US" dirty="0"/>
          </a:p>
          <a:p>
            <a:pPr lvl="3" fontAlgn="base"/>
            <a:r>
              <a:rPr lang="en-US" dirty="0" err="1"/>
              <a:t>Common_terms</a:t>
            </a:r>
            <a:endParaRPr lang="en-US" dirty="0"/>
          </a:p>
          <a:p>
            <a:pPr lvl="3" fontAlgn="base"/>
            <a:r>
              <a:rPr lang="en-US" dirty="0" err="1"/>
              <a:t>Query_string</a:t>
            </a:r>
            <a:endParaRPr lang="en-US" dirty="0"/>
          </a:p>
          <a:p>
            <a:pPr lvl="3" fontAlgn="base"/>
            <a:r>
              <a:rPr lang="en-US" dirty="0"/>
              <a:t>Simple query </a:t>
            </a:r>
            <a:r>
              <a:rPr lang="en-US" dirty="0" smtClean="0"/>
              <a:t>string</a:t>
            </a:r>
          </a:p>
          <a:p>
            <a:pPr lvl="2" fontAlgn="base"/>
            <a:r>
              <a:rPr lang="en-US" dirty="0" smtClean="0"/>
              <a:t>Other Compound Queries</a:t>
            </a:r>
            <a:endParaRPr lang="en-US" dirty="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126</a:t>
            </a:fld>
            <a:endParaRPr lang="en-US"/>
          </a:p>
        </p:txBody>
      </p:sp>
    </p:spTree>
    <p:extLst>
      <p:ext uri="{BB962C8B-B14F-4D97-AF65-F5344CB8AC3E}">
        <p14:creationId xmlns:p14="http://schemas.microsoft.com/office/powerpoint/2010/main" val="2918490220"/>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228600"/>
            <a:ext cx="7315200" cy="1154097"/>
          </a:xfrm>
        </p:spPr>
        <p:txBody>
          <a:bodyPr/>
          <a:lstStyle/>
          <a:p>
            <a:r>
              <a:rPr lang="en-US" dirty="0" smtClean="0"/>
              <a:t>What is DSL Query?</a:t>
            </a:r>
            <a:endParaRPr lang="en-US" dirty="0"/>
          </a:p>
        </p:txBody>
      </p:sp>
      <p:sp>
        <p:nvSpPr>
          <p:cNvPr id="7" name="Content Placeholder 6"/>
          <p:cNvSpPr>
            <a:spLocks noGrp="1"/>
          </p:cNvSpPr>
          <p:nvPr>
            <p:ph idx="1"/>
          </p:nvPr>
        </p:nvSpPr>
        <p:spPr>
          <a:xfrm>
            <a:off x="650789" y="1382697"/>
            <a:ext cx="7315200" cy="3998081"/>
          </a:xfrm>
        </p:spPr>
        <p:txBody>
          <a:bodyPr>
            <a:normAutofit/>
          </a:bodyPr>
          <a:lstStyle/>
          <a:p>
            <a:r>
              <a:rPr lang="en-US" dirty="0" smtClean="0"/>
              <a:t>The </a:t>
            </a:r>
            <a:r>
              <a:rPr lang="en-US" dirty="0"/>
              <a:t>query DSL is a flexible, expressive search language that </a:t>
            </a:r>
            <a:r>
              <a:rPr lang="en-US" dirty="0" err="1"/>
              <a:t>Elasticsearch</a:t>
            </a:r>
            <a:r>
              <a:rPr lang="en-US" dirty="0"/>
              <a:t> uses to expose most of the power of Lucene through a simple JSON interface. It is what you should be using to write your queries in production. It makes your queries more flexible, more precise, easier to read, and easier to debug</a:t>
            </a:r>
            <a:r>
              <a:rPr lang="en-US" dirty="0" smtClean="0"/>
              <a:t>.</a:t>
            </a:r>
          </a:p>
          <a:p>
            <a:r>
              <a:rPr lang="en-US" dirty="0" smtClean="0"/>
              <a:t>We saw this prior in reviewing basic search.</a:t>
            </a:r>
            <a:endParaRPr lang="en-US" dirty="0"/>
          </a:p>
          <a:p>
            <a:r>
              <a:rPr lang="en-US" dirty="0" smtClean="0"/>
              <a:t>To </a:t>
            </a:r>
            <a:r>
              <a:rPr lang="en-US" dirty="0"/>
              <a:t>use the Query DSL, pass a query in the query parameter:</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127</a:t>
            </a:fld>
            <a:endParaRPr lang="en-US"/>
          </a:p>
        </p:txBody>
      </p:sp>
      <p:pic>
        <p:nvPicPr>
          <p:cNvPr id="3" name="Picture 2"/>
          <p:cNvPicPr>
            <a:picLocks noChangeAspect="1"/>
          </p:cNvPicPr>
          <p:nvPr/>
        </p:nvPicPr>
        <p:blipFill>
          <a:blip r:embed="rId2"/>
          <a:stretch>
            <a:fillRect/>
          </a:stretch>
        </p:blipFill>
        <p:spPr>
          <a:xfrm>
            <a:off x="3128962" y="4800600"/>
            <a:ext cx="2428875" cy="1047750"/>
          </a:xfrm>
          <a:prstGeom prst="rect">
            <a:avLst/>
          </a:prstGeom>
        </p:spPr>
      </p:pic>
    </p:spTree>
    <p:extLst>
      <p:ext uri="{BB962C8B-B14F-4D97-AF65-F5344CB8AC3E}">
        <p14:creationId xmlns:p14="http://schemas.microsoft.com/office/powerpoint/2010/main" val="1690158943"/>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228600"/>
            <a:ext cx="7315200" cy="1154097"/>
          </a:xfrm>
        </p:spPr>
        <p:txBody>
          <a:bodyPr/>
          <a:lstStyle/>
          <a:p>
            <a:r>
              <a:rPr lang="en-US" dirty="0" smtClean="0"/>
              <a:t>Structure of Query</a:t>
            </a:r>
            <a:endParaRPr lang="en-US" dirty="0"/>
          </a:p>
        </p:txBody>
      </p:sp>
      <p:sp>
        <p:nvSpPr>
          <p:cNvPr id="7" name="Content Placeholder 6"/>
          <p:cNvSpPr>
            <a:spLocks noGrp="1"/>
          </p:cNvSpPr>
          <p:nvPr>
            <p:ph idx="1"/>
          </p:nvPr>
        </p:nvSpPr>
        <p:spPr>
          <a:xfrm>
            <a:off x="650789" y="1382697"/>
            <a:ext cx="7315200" cy="3998081"/>
          </a:xfrm>
        </p:spPr>
        <p:txBody>
          <a:bodyPr>
            <a:normAutofit/>
          </a:bodyPr>
          <a:lstStyle/>
          <a:p>
            <a:r>
              <a:rPr lang="en-US" dirty="0"/>
              <a:t>A query clause typically has this structure</a:t>
            </a:r>
            <a:r>
              <a:rPr lang="en-US" dirty="0" smtClean="0"/>
              <a:t>:</a:t>
            </a:r>
            <a:endParaRPr lang="en-US" dirty="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128</a:t>
            </a:fld>
            <a:endParaRPr lang="en-US"/>
          </a:p>
        </p:txBody>
      </p:sp>
      <p:pic>
        <p:nvPicPr>
          <p:cNvPr id="2" name="Picture 1"/>
          <p:cNvPicPr>
            <a:picLocks noChangeAspect="1"/>
          </p:cNvPicPr>
          <p:nvPr/>
        </p:nvPicPr>
        <p:blipFill>
          <a:blip r:embed="rId2"/>
          <a:stretch>
            <a:fillRect/>
          </a:stretch>
        </p:blipFill>
        <p:spPr>
          <a:xfrm>
            <a:off x="2590800" y="1827181"/>
            <a:ext cx="2343150" cy="1419225"/>
          </a:xfrm>
          <a:prstGeom prst="rect">
            <a:avLst/>
          </a:prstGeom>
        </p:spPr>
      </p:pic>
      <p:sp>
        <p:nvSpPr>
          <p:cNvPr id="8" name="TextBox 7"/>
          <p:cNvSpPr txBox="1"/>
          <p:nvPr/>
        </p:nvSpPr>
        <p:spPr>
          <a:xfrm>
            <a:off x="914400" y="3581400"/>
            <a:ext cx="44196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If it references one particular field, it has this structure:</a:t>
            </a:r>
          </a:p>
        </p:txBody>
      </p:sp>
      <p:pic>
        <p:nvPicPr>
          <p:cNvPr id="9" name="Picture 8"/>
          <p:cNvPicPr>
            <a:picLocks noChangeAspect="1"/>
          </p:cNvPicPr>
          <p:nvPr/>
        </p:nvPicPr>
        <p:blipFill>
          <a:blip r:embed="rId3"/>
          <a:stretch>
            <a:fillRect/>
          </a:stretch>
        </p:blipFill>
        <p:spPr>
          <a:xfrm>
            <a:off x="2424112" y="4523528"/>
            <a:ext cx="2676525" cy="1714500"/>
          </a:xfrm>
          <a:prstGeom prst="rect">
            <a:avLst/>
          </a:prstGeom>
        </p:spPr>
      </p:pic>
    </p:spTree>
    <p:extLst>
      <p:ext uri="{BB962C8B-B14F-4D97-AF65-F5344CB8AC3E}">
        <p14:creationId xmlns:p14="http://schemas.microsoft.com/office/powerpoint/2010/main" val="928629336"/>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228600"/>
            <a:ext cx="7315200" cy="1154097"/>
          </a:xfrm>
        </p:spPr>
        <p:txBody>
          <a:bodyPr/>
          <a:lstStyle/>
          <a:p>
            <a:r>
              <a:rPr lang="en-US" dirty="0" err="1" smtClean="0"/>
              <a:t>Match_all</a:t>
            </a:r>
            <a:r>
              <a:rPr lang="en-US" dirty="0" smtClean="0"/>
              <a:t> Query</a:t>
            </a:r>
            <a:endParaRPr lang="en-US" dirty="0"/>
          </a:p>
        </p:txBody>
      </p:sp>
      <p:sp>
        <p:nvSpPr>
          <p:cNvPr id="7" name="Content Placeholder 6"/>
          <p:cNvSpPr>
            <a:spLocks noGrp="1"/>
          </p:cNvSpPr>
          <p:nvPr>
            <p:ph idx="1"/>
          </p:nvPr>
        </p:nvSpPr>
        <p:spPr>
          <a:xfrm>
            <a:off x="650789" y="1382697"/>
            <a:ext cx="7315200" cy="3998081"/>
          </a:xfrm>
        </p:spPr>
        <p:txBody>
          <a:bodyPr>
            <a:normAutofit/>
          </a:bodyPr>
          <a:lstStyle/>
          <a:p>
            <a:r>
              <a:rPr lang="en-US" dirty="0"/>
              <a:t>The empty search—{}—is functionally equivalent to using the </a:t>
            </a:r>
            <a:r>
              <a:rPr lang="en-US" dirty="0" err="1"/>
              <a:t>match_all</a:t>
            </a:r>
            <a:r>
              <a:rPr lang="en-US" dirty="0"/>
              <a:t> query clause, which, as the name suggests, matches all documents:</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129</a:t>
            </a:fld>
            <a:endParaRPr lang="en-US"/>
          </a:p>
        </p:txBody>
      </p:sp>
      <p:pic>
        <p:nvPicPr>
          <p:cNvPr id="14" name="Picture 13"/>
          <p:cNvPicPr>
            <a:picLocks noChangeAspect="1"/>
          </p:cNvPicPr>
          <p:nvPr/>
        </p:nvPicPr>
        <p:blipFill>
          <a:blip r:embed="rId2"/>
          <a:stretch>
            <a:fillRect/>
          </a:stretch>
        </p:blipFill>
        <p:spPr>
          <a:xfrm>
            <a:off x="2693901" y="3124200"/>
            <a:ext cx="3228975" cy="1409700"/>
          </a:xfrm>
          <a:prstGeom prst="rect">
            <a:avLst/>
          </a:prstGeom>
        </p:spPr>
      </p:pic>
    </p:spTree>
    <p:extLst>
      <p:ext uri="{BB962C8B-B14F-4D97-AF65-F5344CB8AC3E}">
        <p14:creationId xmlns:p14="http://schemas.microsoft.com/office/powerpoint/2010/main" val="263618092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246" y="0"/>
            <a:ext cx="7028554" cy="685800"/>
          </a:xfrm>
        </p:spPr>
        <p:txBody>
          <a:bodyPr>
            <a:normAutofit fontScale="90000"/>
          </a:bodyPr>
          <a:lstStyle/>
          <a:p>
            <a:r>
              <a:rPr lang="en-US" sz="3600" dirty="0" smtClean="0"/>
              <a:t> A History of </a:t>
            </a:r>
            <a:r>
              <a:rPr lang="en-US" sz="3600" dirty="0" err="1" smtClean="0"/>
              <a:t>Elasticsearch</a:t>
            </a:r>
            <a:r>
              <a:rPr lang="en-US" sz="3600" dirty="0" smtClean="0"/>
              <a:t> Releases</a:t>
            </a:r>
            <a:endParaRPr lang="en-US" sz="3600"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13</a:t>
            </a:fld>
            <a:endParaRPr lang="en-US"/>
          </a:p>
        </p:txBody>
      </p:sp>
      <p:pic>
        <p:nvPicPr>
          <p:cNvPr id="6" name="Picture 5"/>
          <p:cNvPicPr>
            <a:picLocks noChangeAspect="1"/>
          </p:cNvPicPr>
          <p:nvPr/>
        </p:nvPicPr>
        <p:blipFill>
          <a:blip r:embed="rId2"/>
          <a:stretch>
            <a:fillRect/>
          </a:stretch>
        </p:blipFill>
        <p:spPr>
          <a:xfrm>
            <a:off x="136305" y="685800"/>
            <a:ext cx="5638800" cy="6168738"/>
          </a:xfrm>
          <a:prstGeom prst="rect">
            <a:avLst/>
          </a:prstGeom>
        </p:spPr>
      </p:pic>
      <p:sp>
        <p:nvSpPr>
          <p:cNvPr id="3" name="TextBox 2"/>
          <p:cNvSpPr txBox="1"/>
          <p:nvPr/>
        </p:nvSpPr>
        <p:spPr>
          <a:xfrm>
            <a:off x="6477000" y="2057400"/>
            <a:ext cx="1981200" cy="2031325"/>
          </a:xfrm>
          <a:prstGeom prst="rect">
            <a:avLst/>
          </a:prstGeom>
          <a:noFill/>
        </p:spPr>
        <p:txBody>
          <a:bodyPr wrap="square" rtlCol="0">
            <a:spAutoFit/>
          </a:bodyPr>
          <a:lstStyle/>
          <a:p>
            <a:pPr marL="285750" indent="-285750">
              <a:buFont typeface="Arial" panose="020B0604020202020204" pitchFamily="34" charset="0"/>
              <a:buChar char="•"/>
            </a:pPr>
            <a:r>
              <a:rPr lang="en-US" dirty="0" smtClean="0"/>
              <a:t>1</a:t>
            </a:r>
            <a:r>
              <a:rPr lang="en-US" baseline="30000" dirty="0" smtClean="0"/>
              <a:t>st</a:t>
            </a:r>
            <a:r>
              <a:rPr lang="en-US" dirty="0" smtClean="0"/>
              <a:t> release in Feb 2010</a:t>
            </a:r>
          </a:p>
          <a:p>
            <a:pPr marL="285750" indent="-285750">
              <a:buFont typeface="Arial" panose="020B0604020202020204" pitchFamily="34" charset="0"/>
              <a:buChar char="•"/>
            </a:pPr>
            <a:r>
              <a:rPr lang="en-US" dirty="0" smtClean="0"/>
              <a:t>1.0 release in April 2014</a:t>
            </a:r>
          </a:p>
          <a:p>
            <a:pPr marL="285750" indent="-285750">
              <a:buFont typeface="Arial" panose="020B0604020202020204" pitchFamily="34" charset="0"/>
              <a:buChar char="•"/>
            </a:pPr>
            <a:r>
              <a:rPr lang="en-US" dirty="0" smtClean="0"/>
              <a:t>2.0 release in December 2015</a:t>
            </a:r>
            <a:endParaRPr lang="en-US" dirty="0"/>
          </a:p>
        </p:txBody>
      </p:sp>
    </p:spTree>
    <p:extLst>
      <p:ext uri="{BB962C8B-B14F-4D97-AF65-F5344CB8AC3E}">
        <p14:creationId xmlns:p14="http://schemas.microsoft.com/office/powerpoint/2010/main" val="687460519"/>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228600"/>
            <a:ext cx="7315200" cy="1154097"/>
          </a:xfrm>
        </p:spPr>
        <p:txBody>
          <a:bodyPr/>
          <a:lstStyle/>
          <a:p>
            <a:r>
              <a:rPr lang="en-US" dirty="0" smtClean="0"/>
              <a:t>Match Query 1</a:t>
            </a:r>
            <a:endParaRPr lang="en-US" dirty="0"/>
          </a:p>
        </p:txBody>
      </p:sp>
      <p:sp>
        <p:nvSpPr>
          <p:cNvPr id="7" name="Content Placeholder 6"/>
          <p:cNvSpPr>
            <a:spLocks noGrp="1"/>
          </p:cNvSpPr>
          <p:nvPr>
            <p:ph idx="1"/>
          </p:nvPr>
        </p:nvSpPr>
        <p:spPr>
          <a:xfrm>
            <a:off x="650789" y="1382697"/>
            <a:ext cx="7315200" cy="3998081"/>
          </a:xfrm>
        </p:spPr>
        <p:txBody>
          <a:bodyPr>
            <a:normAutofit/>
          </a:bodyPr>
          <a:lstStyle/>
          <a:p>
            <a:r>
              <a:rPr lang="en-US" dirty="0"/>
              <a:t>The empty search—{}—is functionally equivalent to using the </a:t>
            </a:r>
            <a:r>
              <a:rPr lang="en-US" dirty="0" err="1"/>
              <a:t>match_all</a:t>
            </a:r>
            <a:r>
              <a:rPr lang="en-US" dirty="0"/>
              <a:t> query clause, which, as the name suggests, matches all documents:</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130</a:t>
            </a:fld>
            <a:endParaRPr lang="en-US"/>
          </a:p>
        </p:txBody>
      </p:sp>
      <p:pic>
        <p:nvPicPr>
          <p:cNvPr id="14" name="Picture 13"/>
          <p:cNvPicPr>
            <a:picLocks noChangeAspect="1"/>
          </p:cNvPicPr>
          <p:nvPr/>
        </p:nvPicPr>
        <p:blipFill>
          <a:blip r:embed="rId2"/>
          <a:stretch>
            <a:fillRect/>
          </a:stretch>
        </p:blipFill>
        <p:spPr>
          <a:xfrm>
            <a:off x="2693901" y="3124200"/>
            <a:ext cx="3228975" cy="1409700"/>
          </a:xfrm>
          <a:prstGeom prst="rect">
            <a:avLst/>
          </a:prstGeom>
        </p:spPr>
      </p:pic>
    </p:spTree>
    <p:extLst>
      <p:ext uri="{BB962C8B-B14F-4D97-AF65-F5344CB8AC3E}">
        <p14:creationId xmlns:p14="http://schemas.microsoft.com/office/powerpoint/2010/main" val="2094100602"/>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228600"/>
            <a:ext cx="7315200" cy="1154097"/>
          </a:xfrm>
        </p:spPr>
        <p:txBody>
          <a:bodyPr/>
          <a:lstStyle/>
          <a:p>
            <a:r>
              <a:rPr lang="en-US" dirty="0" smtClean="0"/>
              <a:t>Match Query</a:t>
            </a:r>
            <a:endParaRPr lang="en-US" dirty="0"/>
          </a:p>
        </p:txBody>
      </p:sp>
      <p:sp>
        <p:nvSpPr>
          <p:cNvPr id="7" name="Content Placeholder 6"/>
          <p:cNvSpPr>
            <a:spLocks noGrp="1"/>
          </p:cNvSpPr>
          <p:nvPr>
            <p:ph idx="1"/>
          </p:nvPr>
        </p:nvSpPr>
        <p:spPr>
          <a:xfrm>
            <a:off x="650789" y="1382697"/>
            <a:ext cx="7315200" cy="3998081"/>
          </a:xfrm>
        </p:spPr>
        <p:txBody>
          <a:bodyPr>
            <a:normAutofit/>
          </a:bodyPr>
          <a:lstStyle/>
          <a:p>
            <a:r>
              <a:rPr lang="en-US" dirty="0"/>
              <a:t>The match query should be the standard query that you reach for whenever you want to query for a full-text or exact value in almost any field.</a:t>
            </a:r>
          </a:p>
          <a:p>
            <a:endParaRPr lang="en-US" dirty="0"/>
          </a:p>
          <a:p>
            <a:r>
              <a:rPr lang="en-US" dirty="0"/>
              <a:t>If you run a match query against a full-text field, it will analyze the query string by using the correct analyzer for that field before executing the search:</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131</a:t>
            </a:fld>
            <a:endParaRPr lang="en-US"/>
          </a:p>
        </p:txBody>
      </p:sp>
      <p:pic>
        <p:nvPicPr>
          <p:cNvPr id="2" name="Picture 1"/>
          <p:cNvPicPr>
            <a:picLocks noChangeAspect="1"/>
          </p:cNvPicPr>
          <p:nvPr/>
        </p:nvPicPr>
        <p:blipFill>
          <a:blip r:embed="rId2"/>
          <a:stretch>
            <a:fillRect/>
          </a:stretch>
        </p:blipFill>
        <p:spPr>
          <a:xfrm>
            <a:off x="2733375" y="3810000"/>
            <a:ext cx="3267075" cy="600075"/>
          </a:xfrm>
          <a:prstGeom prst="rect">
            <a:avLst/>
          </a:prstGeom>
        </p:spPr>
      </p:pic>
      <p:pic>
        <p:nvPicPr>
          <p:cNvPr id="3" name="Picture 2"/>
          <p:cNvPicPr>
            <a:picLocks noChangeAspect="1"/>
          </p:cNvPicPr>
          <p:nvPr/>
        </p:nvPicPr>
        <p:blipFill>
          <a:blip r:embed="rId3"/>
          <a:stretch>
            <a:fillRect/>
          </a:stretch>
        </p:blipFill>
        <p:spPr>
          <a:xfrm>
            <a:off x="2646019" y="5486400"/>
            <a:ext cx="3286125" cy="1238250"/>
          </a:xfrm>
          <a:prstGeom prst="rect">
            <a:avLst/>
          </a:prstGeom>
        </p:spPr>
      </p:pic>
      <p:sp>
        <p:nvSpPr>
          <p:cNvPr id="8" name="TextBox 7"/>
          <p:cNvSpPr txBox="1"/>
          <p:nvPr/>
        </p:nvSpPr>
        <p:spPr>
          <a:xfrm>
            <a:off x="1143000" y="4495800"/>
            <a:ext cx="6642016" cy="923330"/>
          </a:xfrm>
          <a:prstGeom prst="rect">
            <a:avLst/>
          </a:prstGeom>
          <a:noFill/>
        </p:spPr>
        <p:txBody>
          <a:bodyPr wrap="square" rtlCol="0">
            <a:spAutoFit/>
          </a:bodyPr>
          <a:lstStyle/>
          <a:p>
            <a:r>
              <a:rPr lang="en-US"/>
              <a:t>If you use it on a field containing an exact value, such as a number, a date, a Boolean, or a not_analyzed string field, then it will search for that exact value:</a:t>
            </a:r>
            <a:endParaRPr lang="en-US" dirty="0"/>
          </a:p>
        </p:txBody>
      </p:sp>
    </p:spTree>
    <p:extLst>
      <p:ext uri="{BB962C8B-B14F-4D97-AF65-F5344CB8AC3E}">
        <p14:creationId xmlns:p14="http://schemas.microsoft.com/office/powerpoint/2010/main" val="1403823575"/>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228600"/>
            <a:ext cx="7315200" cy="1154097"/>
          </a:xfrm>
        </p:spPr>
        <p:txBody>
          <a:bodyPr/>
          <a:lstStyle/>
          <a:p>
            <a:r>
              <a:rPr lang="en-US" dirty="0" err="1" smtClean="0"/>
              <a:t>Multi_Match</a:t>
            </a:r>
            <a:r>
              <a:rPr lang="en-US" dirty="0" smtClean="0"/>
              <a:t> Query</a:t>
            </a:r>
            <a:endParaRPr lang="en-US" dirty="0"/>
          </a:p>
        </p:txBody>
      </p:sp>
      <p:sp>
        <p:nvSpPr>
          <p:cNvPr id="7" name="Content Placeholder 6"/>
          <p:cNvSpPr>
            <a:spLocks noGrp="1"/>
          </p:cNvSpPr>
          <p:nvPr>
            <p:ph idx="1"/>
          </p:nvPr>
        </p:nvSpPr>
        <p:spPr>
          <a:xfrm>
            <a:off x="650789" y="1382697"/>
            <a:ext cx="7315200" cy="3998081"/>
          </a:xfrm>
        </p:spPr>
        <p:txBody>
          <a:bodyPr>
            <a:normAutofit/>
          </a:bodyPr>
          <a:lstStyle/>
          <a:p>
            <a:r>
              <a:rPr lang="en-US" dirty="0"/>
              <a:t>The </a:t>
            </a:r>
            <a:r>
              <a:rPr lang="en-US" dirty="0" err="1"/>
              <a:t>multi_match</a:t>
            </a:r>
            <a:r>
              <a:rPr lang="en-US" dirty="0"/>
              <a:t> query allows to run the same match query on multiple fields</a:t>
            </a:r>
            <a:r>
              <a:rPr lang="en-US" dirty="0" smtClean="0"/>
              <a:t>:</a:t>
            </a:r>
            <a:endParaRPr lang="en-US" dirty="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132</a:t>
            </a:fld>
            <a:endParaRPr lang="en-US"/>
          </a:p>
        </p:txBody>
      </p:sp>
      <p:pic>
        <p:nvPicPr>
          <p:cNvPr id="10" name="Picture 9"/>
          <p:cNvPicPr>
            <a:picLocks noChangeAspect="1"/>
          </p:cNvPicPr>
          <p:nvPr/>
        </p:nvPicPr>
        <p:blipFill>
          <a:blip r:embed="rId2"/>
          <a:stretch>
            <a:fillRect/>
          </a:stretch>
        </p:blipFill>
        <p:spPr>
          <a:xfrm>
            <a:off x="2003339" y="2624500"/>
            <a:ext cx="4610100" cy="1514475"/>
          </a:xfrm>
          <a:prstGeom prst="rect">
            <a:avLst/>
          </a:prstGeom>
        </p:spPr>
      </p:pic>
      <p:pic>
        <p:nvPicPr>
          <p:cNvPr id="11" name="Picture 10"/>
          <p:cNvPicPr>
            <a:picLocks noChangeAspect="1"/>
          </p:cNvPicPr>
          <p:nvPr/>
        </p:nvPicPr>
        <p:blipFill>
          <a:blip r:embed="rId3"/>
          <a:stretch>
            <a:fillRect/>
          </a:stretch>
        </p:blipFill>
        <p:spPr>
          <a:xfrm>
            <a:off x="2312901" y="4485428"/>
            <a:ext cx="3990975" cy="1790700"/>
          </a:xfrm>
          <a:prstGeom prst="rect">
            <a:avLst/>
          </a:prstGeom>
        </p:spPr>
      </p:pic>
    </p:spTree>
    <p:extLst>
      <p:ext uri="{BB962C8B-B14F-4D97-AF65-F5344CB8AC3E}">
        <p14:creationId xmlns:p14="http://schemas.microsoft.com/office/powerpoint/2010/main" val="2337800259"/>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429627"/>
            <a:ext cx="7315200" cy="1154097"/>
          </a:xfrm>
        </p:spPr>
        <p:txBody>
          <a:bodyPr>
            <a:normAutofit fontScale="90000"/>
          </a:bodyPr>
          <a:lstStyle/>
          <a:p>
            <a:r>
              <a:rPr lang="en-US" dirty="0" smtClean="0"/>
              <a:t>Common Terms Query - Overview</a:t>
            </a:r>
            <a:endParaRPr lang="en-US" dirty="0"/>
          </a:p>
        </p:txBody>
      </p:sp>
      <p:sp>
        <p:nvSpPr>
          <p:cNvPr id="7" name="Content Placeholder 6"/>
          <p:cNvSpPr>
            <a:spLocks noGrp="1"/>
          </p:cNvSpPr>
          <p:nvPr>
            <p:ph idx="1"/>
          </p:nvPr>
        </p:nvSpPr>
        <p:spPr>
          <a:xfrm>
            <a:off x="469816" y="1600200"/>
            <a:ext cx="5016584" cy="5257800"/>
          </a:xfrm>
        </p:spPr>
        <p:txBody>
          <a:bodyPr>
            <a:normAutofit fontScale="77500" lnSpcReduction="20000"/>
          </a:bodyPr>
          <a:lstStyle/>
          <a:p>
            <a:r>
              <a:rPr lang="en-US" dirty="0"/>
              <a:t>The common terms query is a modern </a:t>
            </a:r>
            <a:r>
              <a:rPr lang="en-US" dirty="0" err="1"/>
              <a:t>Elasticsearch</a:t>
            </a:r>
            <a:r>
              <a:rPr lang="en-US" dirty="0"/>
              <a:t> solution for improving query relevance and precision with common words when we are not using stop words (http://en.wikipedia.org/wiki/Stop_words). For example, a crime and punishment query results in three term queries and each of them have a cost in terms of performance. However, the and term is a very common one and its impact on the document score will be very low. </a:t>
            </a:r>
            <a:endParaRPr lang="en-US" dirty="0" smtClean="0"/>
          </a:p>
          <a:p>
            <a:pPr lvl="1"/>
            <a:r>
              <a:rPr lang="en-US" dirty="0" smtClean="0"/>
              <a:t>The </a:t>
            </a:r>
            <a:r>
              <a:rPr lang="en-US" dirty="0"/>
              <a:t>solution is the common terms query which divides the query into two groups. The first group is the one with important terms, which are the ones that have lower frequency. The second group is the one with less important terms, which are the ones with high frequency. </a:t>
            </a:r>
            <a:endParaRPr lang="en-US" dirty="0" smtClean="0"/>
          </a:p>
          <a:p>
            <a:pPr lvl="1"/>
            <a:r>
              <a:rPr lang="en-US" dirty="0" smtClean="0"/>
              <a:t>The </a:t>
            </a:r>
            <a:r>
              <a:rPr lang="en-US" dirty="0"/>
              <a:t>first query is executed first and </a:t>
            </a:r>
            <a:r>
              <a:rPr lang="en-US" dirty="0" err="1"/>
              <a:t>Elasticsearch</a:t>
            </a:r>
            <a:r>
              <a:rPr lang="en-US" dirty="0"/>
              <a:t> calculates the score for all of the terms from the first group. This way the low frequency terms, which are usually the ones that have more importance, are always taken into consideration. Then </a:t>
            </a:r>
            <a:r>
              <a:rPr lang="en-US" dirty="0" err="1"/>
              <a:t>Elasticsearch</a:t>
            </a:r>
            <a:r>
              <a:rPr lang="en-US" dirty="0"/>
              <a:t> executes the second query for the second group of terms, but calculates the score only for the documents matched for the first query. This way the score is only calculated for the relevant documents and thus higher performance can be achieved</a:t>
            </a:r>
            <a:r>
              <a:rPr lang="en-US" dirty="0" smtClean="0"/>
              <a:t>.</a:t>
            </a:r>
          </a:p>
          <a:p>
            <a:pPr lvl="1"/>
            <a:r>
              <a:rPr lang="en-US" dirty="0" smtClean="0"/>
              <a:t>An </a:t>
            </a:r>
            <a:r>
              <a:rPr lang="en-US" dirty="0"/>
              <a:t>example of the common terms query is as follows:</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133</a:t>
            </a:fld>
            <a:endParaRPr lang="en-US"/>
          </a:p>
        </p:txBody>
      </p:sp>
      <p:pic>
        <p:nvPicPr>
          <p:cNvPr id="2" name="Picture 1"/>
          <p:cNvPicPr>
            <a:picLocks noChangeAspect="1"/>
          </p:cNvPicPr>
          <p:nvPr/>
        </p:nvPicPr>
        <p:blipFill>
          <a:blip r:embed="rId2"/>
          <a:stretch>
            <a:fillRect/>
          </a:stretch>
        </p:blipFill>
        <p:spPr>
          <a:xfrm>
            <a:off x="5486400" y="2590800"/>
            <a:ext cx="3439145" cy="2183584"/>
          </a:xfrm>
          <a:prstGeom prst="rect">
            <a:avLst/>
          </a:prstGeom>
        </p:spPr>
      </p:pic>
    </p:spTree>
    <p:extLst>
      <p:ext uri="{BB962C8B-B14F-4D97-AF65-F5344CB8AC3E}">
        <p14:creationId xmlns:p14="http://schemas.microsoft.com/office/powerpoint/2010/main" val="809364430"/>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429627"/>
            <a:ext cx="7315200" cy="1154097"/>
          </a:xfrm>
        </p:spPr>
        <p:txBody>
          <a:bodyPr/>
          <a:lstStyle/>
          <a:p>
            <a:r>
              <a:rPr lang="en-US" dirty="0" smtClean="0"/>
              <a:t>Common Terms – The Problem</a:t>
            </a:r>
            <a:endParaRPr lang="en-US" dirty="0"/>
          </a:p>
        </p:txBody>
      </p:sp>
      <p:sp>
        <p:nvSpPr>
          <p:cNvPr id="7" name="Content Placeholder 6"/>
          <p:cNvSpPr>
            <a:spLocks noGrp="1"/>
          </p:cNvSpPr>
          <p:nvPr>
            <p:ph idx="1"/>
          </p:nvPr>
        </p:nvSpPr>
        <p:spPr>
          <a:xfrm>
            <a:off x="469816" y="1600200"/>
            <a:ext cx="8064584" cy="5257800"/>
          </a:xfrm>
        </p:spPr>
        <p:txBody>
          <a:bodyPr>
            <a:normAutofit lnSpcReduction="10000"/>
          </a:bodyPr>
          <a:lstStyle/>
          <a:p>
            <a:r>
              <a:rPr lang="en-US" dirty="0"/>
              <a:t>Every term in a query has a cost. A search for "The brown fox" requires three term queries, one for each of "the", "brown" and "fox", all of which are executed against all documents in the index. The query for "the" is likely to match many documents and thus has a much smaller impact on relevance than the other two terms.</a:t>
            </a:r>
          </a:p>
          <a:p>
            <a:endParaRPr lang="en-US" dirty="0"/>
          </a:p>
          <a:p>
            <a:r>
              <a:rPr lang="en-US" dirty="0"/>
              <a:t>Previously, the solution to this problem was to ignore terms with high frequency. By treating "the" as a </a:t>
            </a:r>
            <a:r>
              <a:rPr lang="en-US" dirty="0" err="1"/>
              <a:t>stopword</a:t>
            </a:r>
            <a:r>
              <a:rPr lang="en-US" dirty="0"/>
              <a:t>, we reduce the index size and reduce the number of term queries that need to be executed.</a:t>
            </a:r>
          </a:p>
          <a:p>
            <a:endParaRPr lang="en-US" dirty="0"/>
          </a:p>
          <a:p>
            <a:r>
              <a:rPr lang="en-US" dirty="0"/>
              <a:t>The problem with this approach is that, while </a:t>
            </a:r>
            <a:r>
              <a:rPr lang="en-US" dirty="0" err="1"/>
              <a:t>stopwords</a:t>
            </a:r>
            <a:r>
              <a:rPr lang="en-US" dirty="0"/>
              <a:t> have a small impact on relevance, they are still important. If we remove </a:t>
            </a:r>
            <a:r>
              <a:rPr lang="en-US" dirty="0" err="1"/>
              <a:t>stopwords</a:t>
            </a:r>
            <a:r>
              <a:rPr lang="en-US" dirty="0"/>
              <a:t>, we lose precision, (</a:t>
            </a:r>
            <a:r>
              <a:rPr lang="en-US" dirty="0" err="1"/>
              <a:t>eg</a:t>
            </a:r>
            <a:r>
              <a:rPr lang="en-US" dirty="0"/>
              <a:t> we are unable to distinguish between "happy" and "not happy") and we lose recall (</a:t>
            </a:r>
            <a:r>
              <a:rPr lang="en-US" dirty="0" err="1"/>
              <a:t>eg</a:t>
            </a:r>
            <a:r>
              <a:rPr lang="en-US" dirty="0"/>
              <a:t> text like "The </a:t>
            </a:r>
            <a:r>
              <a:rPr lang="en-US" dirty="0" err="1"/>
              <a:t>The</a:t>
            </a:r>
            <a:r>
              <a:rPr lang="en-US" dirty="0"/>
              <a:t>" or "To be or not to be" would simply not exist in the index).</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134</a:t>
            </a:fld>
            <a:endParaRPr lang="en-US"/>
          </a:p>
        </p:txBody>
      </p:sp>
    </p:spTree>
    <p:extLst>
      <p:ext uri="{BB962C8B-B14F-4D97-AF65-F5344CB8AC3E}">
        <p14:creationId xmlns:p14="http://schemas.microsoft.com/office/powerpoint/2010/main" val="3773161610"/>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429627"/>
            <a:ext cx="7315200" cy="1154097"/>
          </a:xfrm>
        </p:spPr>
        <p:txBody>
          <a:bodyPr>
            <a:normAutofit fontScale="90000"/>
          </a:bodyPr>
          <a:lstStyle/>
          <a:p>
            <a:r>
              <a:rPr lang="en-US" dirty="0" smtClean="0"/>
              <a:t>Common Terms – The Solution 1</a:t>
            </a:r>
            <a:endParaRPr lang="en-US" dirty="0"/>
          </a:p>
        </p:txBody>
      </p:sp>
      <p:sp>
        <p:nvSpPr>
          <p:cNvPr id="7" name="Content Placeholder 6"/>
          <p:cNvSpPr>
            <a:spLocks noGrp="1"/>
          </p:cNvSpPr>
          <p:nvPr>
            <p:ph idx="1"/>
          </p:nvPr>
        </p:nvSpPr>
        <p:spPr>
          <a:xfrm>
            <a:off x="469816" y="1600200"/>
            <a:ext cx="8064584" cy="5257800"/>
          </a:xfrm>
        </p:spPr>
        <p:txBody>
          <a:bodyPr>
            <a:normAutofit/>
          </a:bodyPr>
          <a:lstStyle/>
          <a:p>
            <a:r>
              <a:rPr lang="en-US" dirty="0"/>
              <a:t>The common terms query divides the query terms into two groups: more important (</a:t>
            </a:r>
            <a:r>
              <a:rPr lang="en-US" dirty="0" err="1"/>
              <a:t>ie</a:t>
            </a:r>
            <a:r>
              <a:rPr lang="en-US" dirty="0"/>
              <a:t> low frequency terms) and less important (</a:t>
            </a:r>
            <a:r>
              <a:rPr lang="en-US" dirty="0" err="1"/>
              <a:t>ie</a:t>
            </a:r>
            <a:r>
              <a:rPr lang="en-US" dirty="0"/>
              <a:t> high frequency terms which would previously have been </a:t>
            </a:r>
            <a:r>
              <a:rPr lang="en-US" dirty="0" err="1"/>
              <a:t>stopwords</a:t>
            </a:r>
            <a:r>
              <a:rPr lang="en-US" dirty="0"/>
              <a:t>).</a:t>
            </a:r>
          </a:p>
          <a:p>
            <a:endParaRPr lang="en-US" dirty="0"/>
          </a:p>
          <a:p>
            <a:r>
              <a:rPr lang="en-US" dirty="0"/>
              <a:t>First it searches for documents which match the more important terms. These are the terms which appear in fewer documents and have a greater impact on relevance.</a:t>
            </a:r>
          </a:p>
          <a:p>
            <a:endParaRPr lang="en-US" dirty="0"/>
          </a:p>
          <a:p>
            <a:r>
              <a:rPr lang="en-US" dirty="0"/>
              <a:t>Then, it executes a second query for the less important terms — terms which appear frequently and have a low impact on relevance. But instead of calculating the relevance score for all matching documents, it only calculates the _score for documents already matched by the first query. In this way the high frequency terms can improve the relevance calculation without paying the cost of poor performance.</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135</a:t>
            </a:fld>
            <a:endParaRPr lang="en-US"/>
          </a:p>
        </p:txBody>
      </p:sp>
    </p:spTree>
    <p:extLst>
      <p:ext uri="{BB962C8B-B14F-4D97-AF65-F5344CB8AC3E}">
        <p14:creationId xmlns:p14="http://schemas.microsoft.com/office/powerpoint/2010/main" val="4050900153"/>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429627"/>
            <a:ext cx="7315200" cy="1154097"/>
          </a:xfrm>
        </p:spPr>
        <p:txBody>
          <a:bodyPr>
            <a:normAutofit fontScale="90000"/>
          </a:bodyPr>
          <a:lstStyle/>
          <a:p>
            <a:r>
              <a:rPr lang="en-US" dirty="0" smtClean="0"/>
              <a:t>Common Terms – The Solution 2</a:t>
            </a:r>
            <a:endParaRPr lang="en-US" dirty="0"/>
          </a:p>
        </p:txBody>
      </p:sp>
      <p:sp>
        <p:nvSpPr>
          <p:cNvPr id="7" name="Content Placeholder 6"/>
          <p:cNvSpPr>
            <a:spLocks noGrp="1"/>
          </p:cNvSpPr>
          <p:nvPr>
            <p:ph idx="1"/>
          </p:nvPr>
        </p:nvSpPr>
        <p:spPr>
          <a:xfrm>
            <a:off x="469816" y="1600200"/>
            <a:ext cx="8064584" cy="5181600"/>
          </a:xfrm>
        </p:spPr>
        <p:txBody>
          <a:bodyPr>
            <a:normAutofit fontScale="92500" lnSpcReduction="10000"/>
          </a:bodyPr>
          <a:lstStyle/>
          <a:p>
            <a:r>
              <a:rPr lang="en-US" dirty="0"/>
              <a:t>If a query consists only of high frequency terms, then a single query is executed as an AND (conjunction) query, in other words all terms are required. Even though each individual term will match many documents, the combination of terms narrows down the </a:t>
            </a:r>
            <a:r>
              <a:rPr lang="en-US" dirty="0" err="1"/>
              <a:t>resultset</a:t>
            </a:r>
            <a:r>
              <a:rPr lang="en-US" dirty="0"/>
              <a:t> to only the most relevant. The single query can also be executed as an OR with a specific </a:t>
            </a:r>
            <a:r>
              <a:rPr lang="en-US" dirty="0" err="1"/>
              <a:t>minimum_should_match</a:t>
            </a:r>
            <a:r>
              <a:rPr lang="en-US" dirty="0"/>
              <a:t>, in this case a high enough value should probably be used.</a:t>
            </a:r>
          </a:p>
          <a:p>
            <a:endParaRPr lang="en-US" dirty="0"/>
          </a:p>
          <a:p>
            <a:r>
              <a:rPr lang="en-US" dirty="0"/>
              <a:t>Terms are allocated to the high or low frequency groups based on the </a:t>
            </a:r>
            <a:r>
              <a:rPr lang="en-US" dirty="0" err="1"/>
              <a:t>cutoff_frequency</a:t>
            </a:r>
            <a:r>
              <a:rPr lang="en-US" dirty="0"/>
              <a:t>, which can be specified as an absolute frequency (&gt;=1) or as a relative frequency (0.0 .. 1.0). (Remember that document frequencies are computed on a per shard </a:t>
            </a:r>
            <a:r>
              <a:rPr lang="en-US" dirty="0" smtClean="0"/>
              <a:t>level.)</a:t>
            </a:r>
            <a:endParaRPr lang="en-US" dirty="0"/>
          </a:p>
          <a:p>
            <a:endParaRPr lang="en-US" dirty="0"/>
          </a:p>
          <a:p>
            <a:r>
              <a:rPr lang="en-US" dirty="0"/>
              <a:t>Perhaps the most interesting property of this query is that it adapts to domain specific </a:t>
            </a:r>
            <a:r>
              <a:rPr lang="en-US" dirty="0" err="1"/>
              <a:t>stopwords</a:t>
            </a:r>
            <a:r>
              <a:rPr lang="en-US" dirty="0"/>
              <a:t> automatically. For example, on a video hosting site, common terms like "clip" or "video" will automatically behave as </a:t>
            </a:r>
            <a:r>
              <a:rPr lang="en-US" dirty="0" err="1"/>
              <a:t>stopwords</a:t>
            </a:r>
            <a:r>
              <a:rPr lang="en-US" dirty="0"/>
              <a:t> without the need to maintain a manual list.</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136</a:t>
            </a:fld>
            <a:endParaRPr lang="en-US"/>
          </a:p>
        </p:txBody>
      </p:sp>
    </p:spTree>
    <p:extLst>
      <p:ext uri="{BB962C8B-B14F-4D97-AF65-F5344CB8AC3E}">
        <p14:creationId xmlns:p14="http://schemas.microsoft.com/office/powerpoint/2010/main" val="395891318"/>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429627"/>
            <a:ext cx="7315200" cy="1154097"/>
          </a:xfrm>
        </p:spPr>
        <p:txBody>
          <a:bodyPr>
            <a:normAutofit/>
          </a:bodyPr>
          <a:lstStyle/>
          <a:p>
            <a:r>
              <a:rPr lang="en-US" dirty="0" smtClean="0"/>
              <a:t>Common Terms – Examples 1</a:t>
            </a:r>
            <a:endParaRPr lang="en-US" dirty="0"/>
          </a:p>
        </p:txBody>
      </p:sp>
      <p:sp>
        <p:nvSpPr>
          <p:cNvPr id="7" name="Content Placeholder 6"/>
          <p:cNvSpPr>
            <a:spLocks noGrp="1"/>
          </p:cNvSpPr>
          <p:nvPr>
            <p:ph idx="1"/>
          </p:nvPr>
        </p:nvSpPr>
        <p:spPr>
          <a:xfrm>
            <a:off x="469816" y="1600200"/>
            <a:ext cx="8521784" cy="685800"/>
          </a:xfrm>
        </p:spPr>
        <p:txBody>
          <a:bodyPr>
            <a:normAutofit lnSpcReduction="10000"/>
          </a:bodyPr>
          <a:lstStyle/>
          <a:p>
            <a:r>
              <a:rPr lang="en-US" dirty="0"/>
              <a:t>In this example, words that have a document frequency greater than 0.1% (</a:t>
            </a:r>
            <a:r>
              <a:rPr lang="en-US" dirty="0" err="1"/>
              <a:t>eg</a:t>
            </a:r>
            <a:r>
              <a:rPr lang="en-US" dirty="0"/>
              <a:t> "this" and "is") will be treated as common terms.</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137</a:t>
            </a:fld>
            <a:endParaRPr lang="en-US"/>
          </a:p>
        </p:txBody>
      </p:sp>
      <p:pic>
        <p:nvPicPr>
          <p:cNvPr id="2" name="Picture 1"/>
          <p:cNvPicPr>
            <a:picLocks noChangeAspect="1"/>
          </p:cNvPicPr>
          <p:nvPr/>
        </p:nvPicPr>
        <p:blipFill>
          <a:blip r:embed="rId2"/>
          <a:stretch>
            <a:fillRect/>
          </a:stretch>
        </p:blipFill>
        <p:spPr>
          <a:xfrm>
            <a:off x="2971800" y="2284619"/>
            <a:ext cx="2484480" cy="1310259"/>
          </a:xfrm>
          <a:prstGeom prst="rect">
            <a:avLst/>
          </a:prstGeom>
        </p:spPr>
      </p:pic>
      <p:sp>
        <p:nvSpPr>
          <p:cNvPr id="3" name="Rectangle 2"/>
          <p:cNvSpPr/>
          <p:nvPr/>
        </p:nvSpPr>
        <p:spPr>
          <a:xfrm>
            <a:off x="152400" y="3533933"/>
            <a:ext cx="8534400" cy="1754326"/>
          </a:xfrm>
          <a:prstGeom prst="rect">
            <a:avLst/>
          </a:prstGeom>
        </p:spPr>
        <p:txBody>
          <a:bodyPr wrap="square">
            <a:spAutoFit/>
          </a:bodyPr>
          <a:lstStyle/>
          <a:p>
            <a:r>
              <a:rPr lang="en-US" dirty="0" smtClean="0"/>
              <a:t>The </a:t>
            </a:r>
            <a:r>
              <a:rPr lang="en-US" dirty="0"/>
              <a:t>number of terms which should match can be controlled with the </a:t>
            </a:r>
            <a:r>
              <a:rPr lang="en-US" dirty="0" err="1"/>
              <a:t>minimum_should_match</a:t>
            </a:r>
            <a:r>
              <a:rPr lang="en-US" dirty="0"/>
              <a:t> (</a:t>
            </a:r>
            <a:r>
              <a:rPr lang="en-US" dirty="0" err="1"/>
              <a:t>high_freq</a:t>
            </a:r>
            <a:r>
              <a:rPr lang="en-US" dirty="0"/>
              <a:t>, </a:t>
            </a:r>
            <a:r>
              <a:rPr lang="en-US" dirty="0" err="1"/>
              <a:t>low_freq</a:t>
            </a:r>
            <a:r>
              <a:rPr lang="en-US" dirty="0"/>
              <a:t>), </a:t>
            </a:r>
            <a:r>
              <a:rPr lang="en-US" dirty="0" err="1"/>
              <a:t>low_freq_operator</a:t>
            </a:r>
            <a:r>
              <a:rPr lang="en-US" dirty="0"/>
              <a:t> (default "or") and </a:t>
            </a:r>
            <a:r>
              <a:rPr lang="en-US" dirty="0" err="1"/>
              <a:t>high_freq_operator</a:t>
            </a:r>
            <a:r>
              <a:rPr lang="en-US" dirty="0"/>
              <a:t> (default "or") parameters.</a:t>
            </a:r>
          </a:p>
          <a:p>
            <a:endParaRPr lang="en-US" dirty="0"/>
          </a:p>
          <a:p>
            <a:r>
              <a:rPr lang="en-US" dirty="0"/>
              <a:t>For low frequency terms, set the </a:t>
            </a:r>
            <a:r>
              <a:rPr lang="en-US" dirty="0" err="1"/>
              <a:t>low_freq_operator</a:t>
            </a:r>
            <a:r>
              <a:rPr lang="en-US" dirty="0"/>
              <a:t> to "and" to make all terms required:</a:t>
            </a:r>
          </a:p>
        </p:txBody>
      </p:sp>
      <p:pic>
        <p:nvPicPr>
          <p:cNvPr id="8" name="Picture 7"/>
          <p:cNvPicPr>
            <a:picLocks noChangeAspect="1"/>
          </p:cNvPicPr>
          <p:nvPr/>
        </p:nvPicPr>
        <p:blipFill>
          <a:blip r:embed="rId3"/>
          <a:stretch>
            <a:fillRect/>
          </a:stretch>
        </p:blipFill>
        <p:spPr>
          <a:xfrm>
            <a:off x="2362200" y="4953000"/>
            <a:ext cx="4197308" cy="1791093"/>
          </a:xfrm>
          <a:prstGeom prst="rect">
            <a:avLst/>
          </a:prstGeom>
        </p:spPr>
      </p:pic>
    </p:spTree>
    <p:extLst>
      <p:ext uri="{BB962C8B-B14F-4D97-AF65-F5344CB8AC3E}">
        <p14:creationId xmlns:p14="http://schemas.microsoft.com/office/powerpoint/2010/main" val="256286445"/>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429627"/>
            <a:ext cx="7315200" cy="1154097"/>
          </a:xfrm>
        </p:spPr>
        <p:txBody>
          <a:bodyPr>
            <a:normAutofit/>
          </a:bodyPr>
          <a:lstStyle/>
          <a:p>
            <a:r>
              <a:rPr lang="en-US" dirty="0" smtClean="0"/>
              <a:t>Common Terms – Examples 2</a:t>
            </a:r>
            <a:endParaRPr lang="en-US" dirty="0"/>
          </a:p>
        </p:txBody>
      </p:sp>
      <p:sp>
        <p:nvSpPr>
          <p:cNvPr id="7" name="Content Placeholder 6"/>
          <p:cNvSpPr>
            <a:spLocks noGrp="1"/>
          </p:cNvSpPr>
          <p:nvPr>
            <p:ph idx="1"/>
          </p:nvPr>
        </p:nvSpPr>
        <p:spPr>
          <a:xfrm>
            <a:off x="469816" y="1600200"/>
            <a:ext cx="8521784" cy="685800"/>
          </a:xfrm>
        </p:spPr>
        <p:txBody>
          <a:bodyPr>
            <a:normAutofit/>
          </a:bodyPr>
          <a:lstStyle/>
          <a:p>
            <a:r>
              <a:rPr lang="en-US" dirty="0"/>
              <a:t>which is roughly equivalent to:</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138</a:t>
            </a:fld>
            <a:endParaRPr lang="en-US"/>
          </a:p>
        </p:txBody>
      </p:sp>
      <p:pic>
        <p:nvPicPr>
          <p:cNvPr id="9" name="Picture 8"/>
          <p:cNvPicPr>
            <a:picLocks noChangeAspect="1"/>
          </p:cNvPicPr>
          <p:nvPr/>
        </p:nvPicPr>
        <p:blipFill>
          <a:blip r:embed="rId2"/>
          <a:stretch>
            <a:fillRect/>
          </a:stretch>
        </p:blipFill>
        <p:spPr>
          <a:xfrm>
            <a:off x="2611095" y="2133600"/>
            <a:ext cx="3409950" cy="2914650"/>
          </a:xfrm>
          <a:prstGeom prst="rect">
            <a:avLst/>
          </a:prstGeom>
        </p:spPr>
      </p:pic>
    </p:spTree>
    <p:extLst>
      <p:ext uri="{BB962C8B-B14F-4D97-AF65-F5344CB8AC3E}">
        <p14:creationId xmlns:p14="http://schemas.microsoft.com/office/powerpoint/2010/main" val="2847517972"/>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429627"/>
            <a:ext cx="7988384" cy="1154097"/>
          </a:xfrm>
        </p:spPr>
        <p:txBody>
          <a:bodyPr>
            <a:normAutofit fontScale="90000"/>
          </a:bodyPr>
          <a:lstStyle/>
          <a:p>
            <a:r>
              <a:rPr lang="en-US" dirty="0" err="1" smtClean="0"/>
              <a:t>Query_string</a:t>
            </a:r>
            <a:r>
              <a:rPr lang="en-US" dirty="0"/>
              <a:t> </a:t>
            </a:r>
            <a:r>
              <a:rPr lang="en-US" dirty="0" smtClean="0"/>
              <a:t>and </a:t>
            </a:r>
            <a:r>
              <a:rPr lang="en-US" dirty="0" err="1" smtClean="0"/>
              <a:t>simple_query_string</a:t>
            </a:r>
            <a:endParaRPr lang="en-US" dirty="0"/>
          </a:p>
        </p:txBody>
      </p:sp>
      <p:sp>
        <p:nvSpPr>
          <p:cNvPr id="7" name="Content Placeholder 6"/>
          <p:cNvSpPr>
            <a:spLocks noGrp="1"/>
          </p:cNvSpPr>
          <p:nvPr>
            <p:ph idx="1"/>
          </p:nvPr>
        </p:nvSpPr>
        <p:spPr>
          <a:xfrm>
            <a:off x="469816" y="1600200"/>
            <a:ext cx="8521784" cy="685800"/>
          </a:xfrm>
        </p:spPr>
        <p:txBody>
          <a:bodyPr>
            <a:normAutofit lnSpcReduction="10000"/>
          </a:bodyPr>
          <a:lstStyle/>
          <a:p>
            <a:r>
              <a:rPr lang="en-US" dirty="0"/>
              <a:t>The </a:t>
            </a:r>
            <a:r>
              <a:rPr lang="en-US" dirty="0" err="1"/>
              <a:t>query_string</a:t>
            </a:r>
            <a:r>
              <a:rPr lang="en-US" dirty="0"/>
              <a:t> and </a:t>
            </a:r>
            <a:r>
              <a:rPr lang="en-US" dirty="0" err="1"/>
              <a:t>simple_query_string</a:t>
            </a:r>
            <a:r>
              <a:rPr lang="en-US" dirty="0"/>
              <a:t> queries query the _all field by default, unless another field is </a:t>
            </a:r>
            <a:r>
              <a:rPr lang="en-US" dirty="0" smtClean="0"/>
              <a:t>specified: </a:t>
            </a:r>
            <a:endParaRPr lang="en-US" dirty="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139</a:t>
            </a:fld>
            <a:endParaRPr lang="en-US"/>
          </a:p>
        </p:txBody>
      </p:sp>
      <p:pic>
        <p:nvPicPr>
          <p:cNvPr id="2" name="Picture 1"/>
          <p:cNvPicPr>
            <a:picLocks noChangeAspect="1"/>
          </p:cNvPicPr>
          <p:nvPr/>
        </p:nvPicPr>
        <p:blipFill>
          <a:blip r:embed="rId2"/>
          <a:stretch>
            <a:fillRect/>
          </a:stretch>
        </p:blipFill>
        <p:spPr>
          <a:xfrm>
            <a:off x="3092408" y="2277762"/>
            <a:ext cx="2743200" cy="2019300"/>
          </a:xfrm>
          <a:prstGeom prst="rect">
            <a:avLst/>
          </a:prstGeom>
        </p:spPr>
      </p:pic>
      <p:sp>
        <p:nvSpPr>
          <p:cNvPr id="3" name="Rectangle 2"/>
          <p:cNvSpPr/>
          <p:nvPr/>
        </p:nvSpPr>
        <p:spPr>
          <a:xfrm>
            <a:off x="469816" y="4419600"/>
            <a:ext cx="8140784" cy="646331"/>
          </a:xfrm>
          <a:prstGeom prst="rect">
            <a:avLst/>
          </a:prstGeom>
        </p:spPr>
        <p:txBody>
          <a:bodyPr wrap="square">
            <a:spAutoFit/>
          </a:bodyPr>
          <a:lstStyle/>
          <a:p>
            <a:r>
              <a:rPr lang="en-US" dirty="0"/>
              <a:t>The same goes for the ?q= parameter in URI search requests (which is rewritten to a </a:t>
            </a:r>
            <a:r>
              <a:rPr lang="en-US" dirty="0" err="1"/>
              <a:t>query_string</a:t>
            </a:r>
            <a:r>
              <a:rPr lang="en-US" dirty="0"/>
              <a:t> query internally):</a:t>
            </a:r>
          </a:p>
        </p:txBody>
      </p:sp>
      <p:pic>
        <p:nvPicPr>
          <p:cNvPr id="8" name="Picture 7"/>
          <p:cNvPicPr>
            <a:picLocks noChangeAspect="1"/>
          </p:cNvPicPr>
          <p:nvPr/>
        </p:nvPicPr>
        <p:blipFill>
          <a:blip r:embed="rId3"/>
          <a:stretch>
            <a:fillRect/>
          </a:stretch>
        </p:blipFill>
        <p:spPr>
          <a:xfrm>
            <a:off x="3130508" y="5410200"/>
            <a:ext cx="2667000" cy="409575"/>
          </a:xfrm>
          <a:prstGeom prst="rect">
            <a:avLst/>
          </a:prstGeom>
        </p:spPr>
      </p:pic>
      <p:sp>
        <p:nvSpPr>
          <p:cNvPr id="10" name="Rectangle 9"/>
          <p:cNvSpPr/>
          <p:nvPr/>
        </p:nvSpPr>
        <p:spPr>
          <a:xfrm>
            <a:off x="762000" y="5932610"/>
            <a:ext cx="7543800" cy="646331"/>
          </a:xfrm>
          <a:prstGeom prst="rect">
            <a:avLst/>
          </a:prstGeom>
        </p:spPr>
        <p:txBody>
          <a:bodyPr wrap="square">
            <a:spAutoFit/>
          </a:bodyPr>
          <a:lstStyle/>
          <a:p>
            <a:r>
              <a:rPr lang="en-US" dirty="0"/>
              <a:t>Other queries, such as the match and term queries require you to specify the _all field </a:t>
            </a:r>
            <a:r>
              <a:rPr lang="en-US" dirty="0" smtClean="0"/>
              <a:t>explicitly.</a:t>
            </a:r>
            <a:endParaRPr lang="en-US" dirty="0"/>
          </a:p>
        </p:txBody>
      </p:sp>
    </p:spTree>
    <p:extLst>
      <p:ext uri="{BB962C8B-B14F-4D97-AF65-F5344CB8AC3E}">
        <p14:creationId xmlns:p14="http://schemas.microsoft.com/office/powerpoint/2010/main" val="373866681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6629400" cy="808969"/>
          </a:xfrm>
        </p:spPr>
        <p:txBody>
          <a:bodyPr>
            <a:normAutofit/>
          </a:bodyPr>
          <a:lstStyle/>
          <a:p>
            <a:pPr algn="r"/>
            <a:r>
              <a:rPr lang="en-US" sz="3600" dirty="0" smtClean="0"/>
              <a:t> Key Features of </a:t>
            </a:r>
            <a:r>
              <a:rPr lang="en-US" sz="3600" dirty="0" err="1" smtClean="0"/>
              <a:t>Elasticsearch</a:t>
            </a:r>
            <a:endParaRPr lang="en-US" sz="3600" dirty="0"/>
          </a:p>
        </p:txBody>
      </p:sp>
      <p:sp>
        <p:nvSpPr>
          <p:cNvPr id="3" name="Content Placeholder 2"/>
          <p:cNvSpPr>
            <a:spLocks noGrp="1"/>
          </p:cNvSpPr>
          <p:nvPr>
            <p:ph idx="1"/>
          </p:nvPr>
        </p:nvSpPr>
        <p:spPr>
          <a:xfrm>
            <a:off x="533401" y="1143000"/>
            <a:ext cx="6019799" cy="5638799"/>
          </a:xfrm>
        </p:spPr>
        <p:txBody>
          <a:bodyPr>
            <a:normAutofit fontScale="70000" lnSpcReduction="20000"/>
          </a:bodyPr>
          <a:lstStyle/>
          <a:p>
            <a:r>
              <a:rPr lang="en-US" dirty="0" err="1"/>
              <a:t>Elasticsearch</a:t>
            </a:r>
            <a:r>
              <a:rPr lang="en-US" dirty="0"/>
              <a:t> is a distributed RESTful search engine built for the cloud. Features include:</a:t>
            </a:r>
          </a:p>
          <a:p>
            <a:r>
              <a:rPr lang="en-US" dirty="0"/>
              <a:t>Distributed and Highly Available Search Engine.</a:t>
            </a:r>
          </a:p>
          <a:p>
            <a:pPr lvl="1"/>
            <a:r>
              <a:rPr lang="en-US" dirty="0"/>
              <a:t>Each index is fully </a:t>
            </a:r>
            <a:r>
              <a:rPr lang="en-US" dirty="0" err="1"/>
              <a:t>sharded</a:t>
            </a:r>
            <a:r>
              <a:rPr lang="en-US" dirty="0"/>
              <a:t> with a configurable number of shards.</a:t>
            </a:r>
          </a:p>
          <a:p>
            <a:pPr lvl="1"/>
            <a:r>
              <a:rPr lang="en-US" dirty="0"/>
              <a:t>Each shard can have one or more replicas.</a:t>
            </a:r>
          </a:p>
          <a:p>
            <a:pPr lvl="1"/>
            <a:r>
              <a:rPr lang="en-US" dirty="0"/>
              <a:t>Read / Search operations performed on any of the replica shards.</a:t>
            </a:r>
          </a:p>
          <a:p>
            <a:r>
              <a:rPr lang="en-US" dirty="0"/>
              <a:t>Multi Tenant with Multi Types.</a:t>
            </a:r>
          </a:p>
          <a:p>
            <a:pPr lvl="1"/>
            <a:r>
              <a:rPr lang="en-US" dirty="0"/>
              <a:t>Support for more than one index.</a:t>
            </a:r>
          </a:p>
          <a:p>
            <a:pPr lvl="1"/>
            <a:r>
              <a:rPr lang="en-US" dirty="0"/>
              <a:t>Support for more than one type per index.</a:t>
            </a:r>
          </a:p>
          <a:p>
            <a:pPr lvl="1"/>
            <a:r>
              <a:rPr lang="en-US" dirty="0"/>
              <a:t>Index level configuration (number of shards, index storage, …).</a:t>
            </a:r>
          </a:p>
          <a:p>
            <a:r>
              <a:rPr lang="en-US" dirty="0"/>
              <a:t>Various set of APIs</a:t>
            </a:r>
          </a:p>
          <a:p>
            <a:pPr lvl="1"/>
            <a:r>
              <a:rPr lang="en-US" dirty="0"/>
              <a:t>HTTP RESTful API</a:t>
            </a:r>
          </a:p>
          <a:p>
            <a:pPr lvl="1"/>
            <a:r>
              <a:rPr lang="en-US" dirty="0"/>
              <a:t>Native Java API.</a:t>
            </a:r>
          </a:p>
          <a:p>
            <a:pPr lvl="1"/>
            <a:r>
              <a:rPr lang="en-US" dirty="0"/>
              <a:t>All APIs perform automatic node operation rerouting.</a:t>
            </a:r>
          </a:p>
          <a:p>
            <a:r>
              <a:rPr lang="en-US" dirty="0"/>
              <a:t>Document oriented</a:t>
            </a:r>
          </a:p>
          <a:p>
            <a:pPr lvl="1"/>
            <a:r>
              <a:rPr lang="en-US" dirty="0"/>
              <a:t>No need for upfront schema definition.</a:t>
            </a:r>
          </a:p>
          <a:p>
            <a:pPr lvl="1"/>
            <a:r>
              <a:rPr lang="en-US" dirty="0"/>
              <a:t>Schema can be defined per type for customization of the indexing process.</a:t>
            </a:r>
          </a:p>
          <a:p>
            <a:r>
              <a:rPr lang="en-US" dirty="0"/>
              <a:t>Reliable, Asynchronous Write Behind for long term persistency.</a:t>
            </a:r>
          </a:p>
          <a:p>
            <a:r>
              <a:rPr lang="en-US" dirty="0"/>
              <a:t>(Near) Real Time Search.</a:t>
            </a:r>
          </a:p>
          <a:p>
            <a:r>
              <a:rPr lang="en-US" dirty="0"/>
              <a:t>Built on top of Lucene</a:t>
            </a:r>
          </a:p>
          <a:p>
            <a:pPr lvl="1"/>
            <a:r>
              <a:rPr lang="en-US" dirty="0"/>
              <a:t>Each shard is a fully functional Lucene index</a:t>
            </a:r>
          </a:p>
          <a:p>
            <a:pPr lvl="1"/>
            <a:r>
              <a:rPr lang="en-US" dirty="0"/>
              <a:t>All the power of Lucene easily exposed through simple configuration / plugins.</a:t>
            </a:r>
          </a:p>
          <a:p>
            <a:r>
              <a:rPr lang="en-US" dirty="0"/>
              <a:t>Per operation consistency</a:t>
            </a:r>
          </a:p>
          <a:p>
            <a:pPr lvl="1"/>
            <a:r>
              <a:rPr lang="en-US" dirty="0"/>
              <a:t>Single document level operations are atomic, consistent, isolated and durable.</a:t>
            </a:r>
          </a:p>
          <a:p>
            <a:r>
              <a:rPr lang="en-US" dirty="0"/>
              <a:t>Open Source under the Apache License, version 2 (“ALv2”)</a:t>
            </a:r>
          </a:p>
          <a:p>
            <a:pPr marL="45720" indent="0">
              <a:buNone/>
            </a:pPr>
            <a:endParaRPr lang="en-US" baseline="30000" dirty="0" smtClean="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14</a:t>
            </a:fld>
            <a:endParaRPr lang="en-US"/>
          </a:p>
        </p:txBody>
      </p:sp>
      <p:pic>
        <p:nvPicPr>
          <p:cNvPr id="3074" name="Picture 2" descr="https://static.spiceworks.com/shared/project/0001/1916/Elasticsearch_Cluster_Diagram_-_New_Page__1_.jpe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99807" y="1447800"/>
            <a:ext cx="300209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521823"/>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429627"/>
            <a:ext cx="7988384" cy="1154097"/>
          </a:xfrm>
        </p:spPr>
        <p:txBody>
          <a:bodyPr>
            <a:normAutofit/>
          </a:bodyPr>
          <a:lstStyle/>
          <a:p>
            <a:r>
              <a:rPr lang="en-US" dirty="0" smtClean="0"/>
              <a:t>_all field</a:t>
            </a:r>
            <a:endParaRPr lang="en-US" dirty="0"/>
          </a:p>
        </p:txBody>
      </p:sp>
      <p:sp>
        <p:nvSpPr>
          <p:cNvPr id="7" name="Content Placeholder 6"/>
          <p:cNvSpPr>
            <a:spLocks noGrp="1"/>
          </p:cNvSpPr>
          <p:nvPr>
            <p:ph idx="1"/>
          </p:nvPr>
        </p:nvSpPr>
        <p:spPr>
          <a:xfrm>
            <a:off x="469816" y="1600200"/>
            <a:ext cx="8521784" cy="1828800"/>
          </a:xfrm>
        </p:spPr>
        <p:txBody>
          <a:bodyPr>
            <a:normAutofit fontScale="85000" lnSpcReduction="10000"/>
          </a:bodyPr>
          <a:lstStyle/>
          <a:p>
            <a:r>
              <a:rPr lang="en-US" dirty="0"/>
              <a:t>The _all field is a special catch-all field which concatenates the values of all of the other fields into one big string, using space as a delimiter, which is then analyzed and indexed, but not stored. This means that it can be searched, but not retrieved.</a:t>
            </a:r>
          </a:p>
          <a:p>
            <a:endParaRPr lang="en-US" dirty="0"/>
          </a:p>
          <a:p>
            <a:r>
              <a:rPr lang="en-US" dirty="0"/>
              <a:t>The _all field allows you to search for values in documents without knowing which field contains the value. This makes it a useful option when getting started with a new dataset. For instance:</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140</a:t>
            </a:fld>
            <a:endParaRPr lang="en-US"/>
          </a:p>
        </p:txBody>
      </p:sp>
      <p:pic>
        <p:nvPicPr>
          <p:cNvPr id="9" name="Picture 8"/>
          <p:cNvPicPr>
            <a:picLocks noChangeAspect="1"/>
          </p:cNvPicPr>
          <p:nvPr/>
        </p:nvPicPr>
        <p:blipFill>
          <a:blip r:embed="rId2"/>
          <a:stretch>
            <a:fillRect/>
          </a:stretch>
        </p:blipFill>
        <p:spPr>
          <a:xfrm>
            <a:off x="3049545" y="3505200"/>
            <a:ext cx="2828925" cy="3143250"/>
          </a:xfrm>
          <a:prstGeom prst="rect">
            <a:avLst/>
          </a:prstGeom>
        </p:spPr>
      </p:pic>
      <p:sp>
        <p:nvSpPr>
          <p:cNvPr id="11" name="Rectangle 10"/>
          <p:cNvSpPr/>
          <p:nvPr/>
        </p:nvSpPr>
        <p:spPr>
          <a:xfrm>
            <a:off x="381000" y="3810000"/>
            <a:ext cx="2209800" cy="1477328"/>
          </a:xfrm>
          <a:prstGeom prst="rect">
            <a:avLst/>
          </a:prstGeom>
        </p:spPr>
        <p:txBody>
          <a:bodyPr wrap="square">
            <a:spAutoFit/>
          </a:bodyPr>
          <a:lstStyle/>
          <a:p>
            <a:r>
              <a:rPr lang="en-US" dirty="0"/>
              <a:t>	</a:t>
            </a:r>
          </a:p>
          <a:p>
            <a:r>
              <a:rPr lang="en-US" dirty="0"/>
              <a:t>The _all field will contain the terms: [ "john", "smith", "1970", "10", "24" ]</a:t>
            </a:r>
          </a:p>
        </p:txBody>
      </p:sp>
      <p:sp>
        <p:nvSpPr>
          <p:cNvPr id="12" name="Rectangle 11"/>
          <p:cNvSpPr/>
          <p:nvPr/>
        </p:nvSpPr>
        <p:spPr>
          <a:xfrm>
            <a:off x="6400800" y="3507259"/>
            <a:ext cx="2281018" cy="2726725"/>
          </a:xfrm>
          <a:prstGeom prst="rect">
            <a:avLst/>
          </a:prstGeom>
        </p:spPr>
        <p:txBody>
          <a:bodyPr wrap="square">
            <a:normAutofit fontScale="62500" lnSpcReduction="20000"/>
          </a:bodyPr>
          <a:lstStyle/>
          <a:p>
            <a:r>
              <a:rPr lang="en-US" sz="2200" dirty="0" smtClean="0"/>
              <a:t>*All </a:t>
            </a:r>
            <a:r>
              <a:rPr lang="en-US" sz="2200" dirty="0"/>
              <a:t>values treated as </a:t>
            </a:r>
            <a:r>
              <a:rPr lang="en-US" sz="2200" dirty="0" smtClean="0"/>
              <a:t>strings*</a:t>
            </a:r>
          </a:p>
          <a:p>
            <a:endParaRPr lang="en-US" sz="2200" dirty="0"/>
          </a:p>
          <a:p>
            <a:r>
              <a:rPr lang="en-US" dirty="0"/>
              <a:t>The </a:t>
            </a:r>
            <a:r>
              <a:rPr lang="en-US" dirty="0" err="1"/>
              <a:t>date_of_birth</a:t>
            </a:r>
            <a:r>
              <a:rPr lang="en-US" dirty="0"/>
              <a:t> field in the above example is </a:t>
            </a:r>
            <a:r>
              <a:rPr lang="en-US" dirty="0" err="1"/>
              <a:t>recognised</a:t>
            </a:r>
            <a:r>
              <a:rPr lang="en-US" dirty="0"/>
              <a:t> as a date field and so will index a single term representing 1970-10-24 00:00:00 UTC. The _all field, however, treats all values as strings, so the date value is indexed as the three string terms: "1970", "24", "10".</a:t>
            </a:r>
          </a:p>
          <a:p>
            <a:endParaRPr lang="en-US" dirty="0"/>
          </a:p>
          <a:p>
            <a:r>
              <a:rPr lang="en-US" dirty="0"/>
              <a:t>It is important to note that the _all field combines the original values from each field as a string. It does not combine the terms from each field.</a:t>
            </a:r>
          </a:p>
        </p:txBody>
      </p:sp>
    </p:spTree>
    <p:extLst>
      <p:ext uri="{BB962C8B-B14F-4D97-AF65-F5344CB8AC3E}">
        <p14:creationId xmlns:p14="http://schemas.microsoft.com/office/powerpoint/2010/main" val="4151437576"/>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429627"/>
            <a:ext cx="7988384" cy="1154097"/>
          </a:xfrm>
        </p:spPr>
        <p:txBody>
          <a:bodyPr>
            <a:normAutofit/>
          </a:bodyPr>
          <a:lstStyle/>
          <a:p>
            <a:r>
              <a:rPr lang="en-US" dirty="0" err="1" smtClean="0"/>
              <a:t>Query_string</a:t>
            </a:r>
            <a:r>
              <a:rPr lang="en-US" dirty="0" smtClean="0"/>
              <a:t> Query 1</a:t>
            </a:r>
            <a:endParaRPr lang="en-US" dirty="0"/>
          </a:p>
        </p:txBody>
      </p:sp>
      <p:sp>
        <p:nvSpPr>
          <p:cNvPr id="7" name="Content Placeholder 6"/>
          <p:cNvSpPr>
            <a:spLocks noGrp="1"/>
          </p:cNvSpPr>
          <p:nvPr>
            <p:ph idx="1"/>
          </p:nvPr>
        </p:nvSpPr>
        <p:spPr>
          <a:xfrm>
            <a:off x="469816" y="1600200"/>
            <a:ext cx="8521784" cy="685800"/>
          </a:xfrm>
        </p:spPr>
        <p:txBody>
          <a:bodyPr>
            <a:normAutofit lnSpcReduction="10000"/>
          </a:bodyPr>
          <a:lstStyle/>
          <a:p>
            <a:r>
              <a:rPr lang="en-US" dirty="0"/>
              <a:t>A query that uses a query parser in order to parse its content. Here is an example:</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141</a:t>
            </a:fld>
            <a:endParaRPr lang="en-US"/>
          </a:p>
        </p:txBody>
      </p:sp>
      <p:pic>
        <p:nvPicPr>
          <p:cNvPr id="9" name="Picture 8"/>
          <p:cNvPicPr>
            <a:picLocks noChangeAspect="1"/>
          </p:cNvPicPr>
          <p:nvPr/>
        </p:nvPicPr>
        <p:blipFill>
          <a:blip r:embed="rId2"/>
          <a:stretch>
            <a:fillRect/>
          </a:stretch>
        </p:blipFill>
        <p:spPr>
          <a:xfrm>
            <a:off x="2701883" y="2010053"/>
            <a:ext cx="3524250" cy="1323975"/>
          </a:xfrm>
          <a:prstGeom prst="rect">
            <a:avLst/>
          </a:prstGeom>
        </p:spPr>
      </p:pic>
    </p:spTree>
    <p:extLst>
      <p:ext uri="{BB962C8B-B14F-4D97-AF65-F5344CB8AC3E}">
        <p14:creationId xmlns:p14="http://schemas.microsoft.com/office/powerpoint/2010/main" val="3181589703"/>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429627"/>
            <a:ext cx="7988384" cy="1154097"/>
          </a:xfrm>
        </p:spPr>
        <p:txBody>
          <a:bodyPr>
            <a:normAutofit/>
          </a:bodyPr>
          <a:lstStyle/>
          <a:p>
            <a:r>
              <a:rPr lang="en-US" dirty="0" err="1" smtClean="0"/>
              <a:t>Query_string</a:t>
            </a:r>
            <a:r>
              <a:rPr lang="en-US" dirty="0" smtClean="0"/>
              <a:t> Query 2</a:t>
            </a:r>
            <a:endParaRPr lang="en-US" dirty="0"/>
          </a:p>
        </p:txBody>
      </p:sp>
      <p:sp>
        <p:nvSpPr>
          <p:cNvPr id="7" name="Content Placeholder 6"/>
          <p:cNvSpPr>
            <a:spLocks noGrp="1"/>
          </p:cNvSpPr>
          <p:nvPr>
            <p:ph idx="1"/>
          </p:nvPr>
        </p:nvSpPr>
        <p:spPr>
          <a:xfrm>
            <a:off x="469816" y="1600200"/>
            <a:ext cx="8521784" cy="685800"/>
          </a:xfrm>
        </p:spPr>
        <p:txBody>
          <a:bodyPr>
            <a:normAutofit/>
          </a:bodyPr>
          <a:lstStyle/>
          <a:p>
            <a:r>
              <a:rPr lang="en-US" dirty="0"/>
              <a:t>The </a:t>
            </a:r>
            <a:r>
              <a:rPr lang="en-US" dirty="0" err="1"/>
              <a:t>query_string</a:t>
            </a:r>
            <a:r>
              <a:rPr lang="en-US" dirty="0"/>
              <a:t> top level parameters include:</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142</a:t>
            </a:fld>
            <a:endParaRPr lang="en-US"/>
          </a:p>
        </p:txBody>
      </p:sp>
      <p:pic>
        <p:nvPicPr>
          <p:cNvPr id="2" name="Picture 1"/>
          <p:cNvPicPr>
            <a:picLocks noChangeAspect="1"/>
          </p:cNvPicPr>
          <p:nvPr/>
        </p:nvPicPr>
        <p:blipFill>
          <a:blip r:embed="rId2"/>
          <a:stretch>
            <a:fillRect/>
          </a:stretch>
        </p:blipFill>
        <p:spPr>
          <a:xfrm>
            <a:off x="228600" y="1981200"/>
            <a:ext cx="3836341" cy="4854146"/>
          </a:xfrm>
          <a:prstGeom prst="rect">
            <a:avLst/>
          </a:prstGeom>
        </p:spPr>
      </p:pic>
      <p:pic>
        <p:nvPicPr>
          <p:cNvPr id="3" name="Picture 2"/>
          <p:cNvPicPr>
            <a:picLocks noChangeAspect="1"/>
          </p:cNvPicPr>
          <p:nvPr/>
        </p:nvPicPr>
        <p:blipFill>
          <a:blip r:embed="rId3"/>
          <a:stretch>
            <a:fillRect/>
          </a:stretch>
        </p:blipFill>
        <p:spPr>
          <a:xfrm>
            <a:off x="4165213" y="2620855"/>
            <a:ext cx="4826387" cy="3574835"/>
          </a:xfrm>
          <a:prstGeom prst="rect">
            <a:avLst/>
          </a:prstGeom>
        </p:spPr>
      </p:pic>
    </p:spTree>
    <p:extLst>
      <p:ext uri="{BB962C8B-B14F-4D97-AF65-F5344CB8AC3E}">
        <p14:creationId xmlns:p14="http://schemas.microsoft.com/office/powerpoint/2010/main" val="3837615677"/>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429627"/>
            <a:ext cx="7988384" cy="1154097"/>
          </a:xfrm>
        </p:spPr>
        <p:txBody>
          <a:bodyPr>
            <a:normAutofit/>
          </a:bodyPr>
          <a:lstStyle/>
          <a:p>
            <a:r>
              <a:rPr lang="en-US" dirty="0" smtClean="0"/>
              <a:t>Simple Query String Query</a:t>
            </a:r>
            <a:endParaRPr lang="en-US" dirty="0"/>
          </a:p>
        </p:txBody>
      </p:sp>
      <p:sp>
        <p:nvSpPr>
          <p:cNvPr id="7" name="Content Placeholder 6"/>
          <p:cNvSpPr>
            <a:spLocks noGrp="1"/>
          </p:cNvSpPr>
          <p:nvPr>
            <p:ph idx="1"/>
          </p:nvPr>
        </p:nvSpPr>
        <p:spPr>
          <a:xfrm>
            <a:off x="469816" y="1600200"/>
            <a:ext cx="8521784" cy="990600"/>
          </a:xfrm>
        </p:spPr>
        <p:txBody>
          <a:bodyPr>
            <a:normAutofit fontScale="92500"/>
          </a:bodyPr>
          <a:lstStyle/>
          <a:p>
            <a:r>
              <a:rPr lang="en-US" dirty="0"/>
              <a:t>A query that uses the </a:t>
            </a:r>
            <a:r>
              <a:rPr lang="en-US" dirty="0" err="1"/>
              <a:t>SimpleQueryParser</a:t>
            </a:r>
            <a:r>
              <a:rPr lang="en-US" dirty="0"/>
              <a:t> to parse its context. Unlike the regular </a:t>
            </a:r>
            <a:r>
              <a:rPr lang="en-US" dirty="0" err="1"/>
              <a:t>query_string</a:t>
            </a:r>
            <a:r>
              <a:rPr lang="en-US" dirty="0"/>
              <a:t> query, the </a:t>
            </a:r>
            <a:r>
              <a:rPr lang="en-US" dirty="0" err="1"/>
              <a:t>simple_query_string</a:t>
            </a:r>
            <a:r>
              <a:rPr lang="en-US" dirty="0"/>
              <a:t> query will never throw an exception, and discards invalid parts of the query. Here is an example:</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143</a:t>
            </a:fld>
            <a:endParaRPr lang="en-US"/>
          </a:p>
        </p:txBody>
      </p:sp>
      <p:pic>
        <p:nvPicPr>
          <p:cNvPr id="8" name="Picture 7"/>
          <p:cNvPicPr>
            <a:picLocks noChangeAspect="1"/>
          </p:cNvPicPr>
          <p:nvPr/>
        </p:nvPicPr>
        <p:blipFill>
          <a:blip r:embed="rId2"/>
          <a:stretch>
            <a:fillRect/>
          </a:stretch>
        </p:blipFill>
        <p:spPr>
          <a:xfrm>
            <a:off x="2035133" y="2895600"/>
            <a:ext cx="5391150" cy="1743075"/>
          </a:xfrm>
          <a:prstGeom prst="rect">
            <a:avLst/>
          </a:prstGeom>
        </p:spPr>
      </p:pic>
    </p:spTree>
    <p:extLst>
      <p:ext uri="{BB962C8B-B14F-4D97-AF65-F5344CB8AC3E}">
        <p14:creationId xmlns:p14="http://schemas.microsoft.com/office/powerpoint/2010/main" val="2090655408"/>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429627"/>
            <a:ext cx="7988384" cy="1154097"/>
          </a:xfrm>
        </p:spPr>
        <p:txBody>
          <a:bodyPr>
            <a:normAutofit/>
          </a:bodyPr>
          <a:lstStyle/>
          <a:p>
            <a:r>
              <a:rPr lang="en-US" dirty="0" smtClean="0"/>
              <a:t>Simple Query Parameters 1</a:t>
            </a:r>
            <a:endParaRPr lang="en-US" dirty="0"/>
          </a:p>
        </p:txBody>
      </p:sp>
      <p:sp>
        <p:nvSpPr>
          <p:cNvPr id="7" name="Content Placeholder 6"/>
          <p:cNvSpPr>
            <a:spLocks noGrp="1"/>
          </p:cNvSpPr>
          <p:nvPr>
            <p:ph idx="1"/>
          </p:nvPr>
        </p:nvSpPr>
        <p:spPr>
          <a:xfrm>
            <a:off x="469816" y="1600200"/>
            <a:ext cx="8521784" cy="562225"/>
          </a:xfrm>
        </p:spPr>
        <p:txBody>
          <a:bodyPr>
            <a:normAutofit/>
          </a:bodyPr>
          <a:lstStyle/>
          <a:p>
            <a:r>
              <a:rPr lang="en-US" dirty="0"/>
              <a:t>The </a:t>
            </a:r>
            <a:r>
              <a:rPr lang="en-US" dirty="0" err="1"/>
              <a:t>simple_query_string</a:t>
            </a:r>
            <a:r>
              <a:rPr lang="en-US" dirty="0"/>
              <a:t> top level parameters include:</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144</a:t>
            </a:fld>
            <a:endParaRPr lang="en-US"/>
          </a:p>
        </p:txBody>
      </p:sp>
      <p:pic>
        <p:nvPicPr>
          <p:cNvPr id="3" name="Picture 2"/>
          <p:cNvPicPr>
            <a:picLocks noChangeAspect="1"/>
          </p:cNvPicPr>
          <p:nvPr/>
        </p:nvPicPr>
        <p:blipFill>
          <a:blip r:embed="rId2"/>
          <a:stretch>
            <a:fillRect/>
          </a:stretch>
        </p:blipFill>
        <p:spPr>
          <a:xfrm>
            <a:off x="1487445" y="2178901"/>
            <a:ext cx="6486525" cy="4381500"/>
          </a:xfrm>
          <a:prstGeom prst="rect">
            <a:avLst/>
          </a:prstGeom>
        </p:spPr>
      </p:pic>
    </p:spTree>
    <p:extLst>
      <p:ext uri="{BB962C8B-B14F-4D97-AF65-F5344CB8AC3E}">
        <p14:creationId xmlns:p14="http://schemas.microsoft.com/office/powerpoint/2010/main" val="584551860"/>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429627"/>
            <a:ext cx="7988384" cy="1154097"/>
          </a:xfrm>
        </p:spPr>
        <p:txBody>
          <a:bodyPr>
            <a:normAutofit/>
          </a:bodyPr>
          <a:lstStyle/>
          <a:p>
            <a:r>
              <a:rPr lang="en-US" dirty="0" smtClean="0"/>
              <a:t>Simple Query Parameters 2</a:t>
            </a:r>
            <a:endParaRPr lang="en-US" dirty="0"/>
          </a:p>
        </p:txBody>
      </p:sp>
      <p:sp>
        <p:nvSpPr>
          <p:cNvPr id="7" name="Content Placeholder 6"/>
          <p:cNvSpPr>
            <a:spLocks noGrp="1"/>
          </p:cNvSpPr>
          <p:nvPr>
            <p:ph idx="1"/>
          </p:nvPr>
        </p:nvSpPr>
        <p:spPr>
          <a:xfrm>
            <a:off x="469816" y="1600200"/>
            <a:ext cx="8521784" cy="562225"/>
          </a:xfrm>
        </p:spPr>
        <p:txBody>
          <a:bodyPr>
            <a:normAutofit/>
          </a:bodyPr>
          <a:lstStyle/>
          <a:p>
            <a:r>
              <a:rPr lang="en-US" dirty="0"/>
              <a:t>The </a:t>
            </a:r>
            <a:r>
              <a:rPr lang="en-US" dirty="0" err="1"/>
              <a:t>simple_query_string</a:t>
            </a:r>
            <a:r>
              <a:rPr lang="en-US" dirty="0"/>
              <a:t> top level parameters include:</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145</a:t>
            </a:fld>
            <a:endParaRPr lang="en-US"/>
          </a:p>
        </p:txBody>
      </p:sp>
      <p:pic>
        <p:nvPicPr>
          <p:cNvPr id="8" name="Picture 7"/>
          <p:cNvPicPr>
            <a:picLocks noChangeAspect="1"/>
          </p:cNvPicPr>
          <p:nvPr/>
        </p:nvPicPr>
        <p:blipFill>
          <a:blip r:embed="rId2"/>
          <a:stretch>
            <a:fillRect/>
          </a:stretch>
        </p:blipFill>
        <p:spPr>
          <a:xfrm>
            <a:off x="1492208" y="2514600"/>
            <a:ext cx="6477000" cy="3686175"/>
          </a:xfrm>
          <a:prstGeom prst="rect">
            <a:avLst/>
          </a:prstGeom>
        </p:spPr>
      </p:pic>
    </p:spTree>
    <p:extLst>
      <p:ext uri="{BB962C8B-B14F-4D97-AF65-F5344CB8AC3E}">
        <p14:creationId xmlns:p14="http://schemas.microsoft.com/office/powerpoint/2010/main" val="3188726464"/>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429627"/>
            <a:ext cx="7988384" cy="1154097"/>
          </a:xfrm>
        </p:spPr>
        <p:txBody>
          <a:bodyPr>
            <a:normAutofit/>
          </a:bodyPr>
          <a:lstStyle/>
          <a:p>
            <a:r>
              <a:rPr lang="en-US" dirty="0" smtClean="0"/>
              <a:t>Simple Query String Syntax</a:t>
            </a:r>
            <a:endParaRPr lang="en-US" dirty="0"/>
          </a:p>
        </p:txBody>
      </p:sp>
      <p:sp>
        <p:nvSpPr>
          <p:cNvPr id="7" name="Content Placeholder 6"/>
          <p:cNvSpPr>
            <a:spLocks noGrp="1"/>
          </p:cNvSpPr>
          <p:nvPr>
            <p:ph idx="1"/>
          </p:nvPr>
        </p:nvSpPr>
        <p:spPr>
          <a:xfrm>
            <a:off x="469816" y="1600200"/>
            <a:ext cx="8521784" cy="4267200"/>
          </a:xfrm>
        </p:spPr>
        <p:txBody>
          <a:bodyPr>
            <a:normAutofit/>
          </a:bodyPr>
          <a:lstStyle/>
          <a:p>
            <a:r>
              <a:rPr lang="en-US" dirty="0"/>
              <a:t>The </a:t>
            </a:r>
            <a:r>
              <a:rPr lang="en-US" dirty="0" err="1"/>
              <a:t>simple_query_string</a:t>
            </a:r>
            <a:r>
              <a:rPr lang="en-US" dirty="0"/>
              <a:t> supports the following special characters:</a:t>
            </a:r>
          </a:p>
          <a:p>
            <a:endParaRPr lang="en-US" dirty="0"/>
          </a:p>
          <a:p>
            <a:pPr lvl="1"/>
            <a:r>
              <a:rPr lang="en-US" dirty="0"/>
              <a:t>+ signifies AND operation</a:t>
            </a:r>
          </a:p>
          <a:p>
            <a:pPr lvl="1"/>
            <a:r>
              <a:rPr lang="en-US" dirty="0"/>
              <a:t>| signifies OR operation</a:t>
            </a:r>
          </a:p>
          <a:p>
            <a:pPr lvl="1"/>
            <a:r>
              <a:rPr lang="en-US" dirty="0"/>
              <a:t>- negates a single token</a:t>
            </a:r>
          </a:p>
          <a:p>
            <a:pPr lvl="1"/>
            <a:r>
              <a:rPr lang="en-US" dirty="0"/>
              <a:t>" wraps a number of tokens to signify a phrase for searching</a:t>
            </a:r>
          </a:p>
          <a:p>
            <a:pPr lvl="1"/>
            <a:r>
              <a:rPr lang="en-US" dirty="0"/>
              <a:t>* at the end of a term signifies a prefix query</a:t>
            </a:r>
          </a:p>
          <a:p>
            <a:pPr lvl="1"/>
            <a:r>
              <a:rPr lang="en-US" dirty="0"/>
              <a:t>( and ) signify precedence</a:t>
            </a:r>
          </a:p>
          <a:p>
            <a:pPr lvl="1"/>
            <a:r>
              <a:rPr lang="en-US" dirty="0"/>
              <a:t>~N after a word signifies edit distance (fuzziness)</a:t>
            </a:r>
          </a:p>
          <a:p>
            <a:pPr lvl="1"/>
            <a:r>
              <a:rPr lang="en-US" dirty="0"/>
              <a:t>~N after a phrase signifies slop amount</a:t>
            </a:r>
          </a:p>
          <a:p>
            <a:pPr lvl="1"/>
            <a:r>
              <a:rPr lang="en-US" dirty="0"/>
              <a:t>In order to search for any of these special characters, they will need to be escaped with \.</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146</a:t>
            </a:fld>
            <a:endParaRPr lang="en-US"/>
          </a:p>
        </p:txBody>
      </p:sp>
    </p:spTree>
    <p:extLst>
      <p:ext uri="{BB962C8B-B14F-4D97-AF65-F5344CB8AC3E}">
        <p14:creationId xmlns:p14="http://schemas.microsoft.com/office/powerpoint/2010/main" val="4187297646"/>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56967" y="429520"/>
            <a:ext cx="7315200" cy="1154097"/>
          </a:xfrm>
        </p:spPr>
        <p:txBody>
          <a:bodyPr/>
          <a:lstStyle/>
          <a:p>
            <a:r>
              <a:rPr lang="en-US" dirty="0" smtClean="0"/>
              <a:t>Combining Multiple Clauses</a:t>
            </a:r>
            <a:endParaRPr lang="en-US" dirty="0"/>
          </a:p>
        </p:txBody>
      </p:sp>
      <p:sp>
        <p:nvSpPr>
          <p:cNvPr id="7" name="Content Placeholder 6"/>
          <p:cNvSpPr>
            <a:spLocks noGrp="1"/>
          </p:cNvSpPr>
          <p:nvPr>
            <p:ph idx="1"/>
          </p:nvPr>
        </p:nvSpPr>
        <p:spPr>
          <a:xfrm>
            <a:off x="650789" y="1640719"/>
            <a:ext cx="7315200" cy="3998081"/>
          </a:xfrm>
        </p:spPr>
        <p:txBody>
          <a:bodyPr>
            <a:normAutofit/>
          </a:bodyPr>
          <a:lstStyle/>
          <a:p>
            <a:r>
              <a:rPr lang="en-US" dirty="0"/>
              <a:t>Query clauses are simple building blocks that can be combined with each other to create complex queries. Clauses can be as follows:</a:t>
            </a:r>
          </a:p>
          <a:p>
            <a:pPr lvl="1"/>
            <a:r>
              <a:rPr lang="en-US" dirty="0" smtClean="0"/>
              <a:t>Leaf </a:t>
            </a:r>
            <a:r>
              <a:rPr lang="en-US" dirty="0"/>
              <a:t>clauses (like the match clause) that are used to compare a field (or fields) to a query string.</a:t>
            </a:r>
          </a:p>
          <a:p>
            <a:pPr lvl="1"/>
            <a:r>
              <a:rPr lang="en-US" dirty="0"/>
              <a:t>Compound clauses that are used to combine other query clauses. For instance, a bool clause allows you to combine other clauses that either must match, </a:t>
            </a:r>
            <a:r>
              <a:rPr lang="en-US" dirty="0" err="1"/>
              <a:t>must_not</a:t>
            </a:r>
            <a:r>
              <a:rPr lang="en-US" dirty="0"/>
              <a:t> match, or should match if possible. They can also include non-scoring, filters for structured search:</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147</a:t>
            </a:fld>
            <a:endParaRPr lang="en-US"/>
          </a:p>
        </p:txBody>
      </p:sp>
      <p:pic>
        <p:nvPicPr>
          <p:cNvPr id="2" name="Picture 1"/>
          <p:cNvPicPr>
            <a:picLocks noChangeAspect="1"/>
          </p:cNvPicPr>
          <p:nvPr/>
        </p:nvPicPr>
        <p:blipFill>
          <a:blip r:embed="rId2"/>
          <a:stretch>
            <a:fillRect/>
          </a:stretch>
        </p:blipFill>
        <p:spPr>
          <a:xfrm>
            <a:off x="2089860" y="4953000"/>
            <a:ext cx="5048250" cy="1809750"/>
          </a:xfrm>
          <a:prstGeom prst="rect">
            <a:avLst/>
          </a:prstGeom>
        </p:spPr>
      </p:pic>
    </p:spTree>
    <p:extLst>
      <p:ext uri="{BB962C8B-B14F-4D97-AF65-F5344CB8AC3E}">
        <p14:creationId xmlns:p14="http://schemas.microsoft.com/office/powerpoint/2010/main" val="1280699124"/>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56967" y="429520"/>
            <a:ext cx="7315200" cy="1154097"/>
          </a:xfrm>
        </p:spPr>
        <p:txBody>
          <a:bodyPr>
            <a:normAutofit fontScale="90000"/>
          </a:bodyPr>
          <a:lstStyle/>
          <a:p>
            <a:r>
              <a:rPr lang="en-US" dirty="0" smtClean="0"/>
              <a:t>Compound Queries – Bool(</a:t>
            </a:r>
            <a:r>
              <a:rPr lang="en-US" dirty="0" err="1" smtClean="0"/>
              <a:t>ean</a:t>
            </a:r>
            <a:r>
              <a:rPr lang="en-US" dirty="0" smtClean="0"/>
              <a:t>)</a:t>
            </a:r>
            <a:endParaRPr lang="en-US" dirty="0"/>
          </a:p>
        </p:txBody>
      </p:sp>
      <p:sp>
        <p:nvSpPr>
          <p:cNvPr id="7" name="Content Placeholder 6"/>
          <p:cNvSpPr>
            <a:spLocks noGrp="1"/>
          </p:cNvSpPr>
          <p:nvPr>
            <p:ph idx="1"/>
          </p:nvPr>
        </p:nvSpPr>
        <p:spPr>
          <a:xfrm>
            <a:off x="304801" y="1640719"/>
            <a:ext cx="4343399" cy="5141081"/>
          </a:xfrm>
        </p:spPr>
        <p:txBody>
          <a:bodyPr>
            <a:normAutofit lnSpcReduction="10000"/>
          </a:bodyPr>
          <a:lstStyle/>
          <a:p>
            <a:r>
              <a:rPr lang="en-US" dirty="0"/>
              <a:t>The bool </a:t>
            </a:r>
            <a:r>
              <a:rPr lang="en-US" dirty="0" smtClean="0"/>
              <a:t>query</a:t>
            </a:r>
          </a:p>
          <a:p>
            <a:pPr lvl="1"/>
            <a:r>
              <a:rPr lang="en-US" dirty="0" smtClean="0"/>
              <a:t>The </a:t>
            </a:r>
            <a:r>
              <a:rPr lang="en-US" dirty="0"/>
              <a:t>bool query allows us to wrap a virtually unbounded number of queries and connect them with a logical value using one of the following sections</a:t>
            </a:r>
            <a:r>
              <a:rPr lang="en-US" dirty="0" smtClean="0"/>
              <a:t>:</a:t>
            </a:r>
          </a:p>
          <a:p>
            <a:pPr lvl="1"/>
            <a:r>
              <a:rPr lang="en-US" dirty="0" smtClean="0"/>
              <a:t>should</a:t>
            </a:r>
            <a:r>
              <a:rPr lang="en-US" dirty="0"/>
              <a:t>: The query wrapped into this section may or may not match. The number of should sections that have to match is controlled by the </a:t>
            </a:r>
            <a:r>
              <a:rPr lang="en-US" dirty="0" err="1"/>
              <a:t>minimum_should_match</a:t>
            </a:r>
            <a:r>
              <a:rPr lang="en-US" dirty="0"/>
              <a:t> </a:t>
            </a:r>
            <a:r>
              <a:rPr lang="en-US" dirty="0" smtClean="0"/>
              <a:t>parameter</a:t>
            </a:r>
          </a:p>
          <a:p>
            <a:pPr lvl="1"/>
            <a:r>
              <a:rPr lang="en-US" dirty="0" smtClean="0"/>
              <a:t>must</a:t>
            </a:r>
            <a:r>
              <a:rPr lang="en-US" dirty="0"/>
              <a:t>: The query wrapped into this section must match in order for the document to be returned</a:t>
            </a:r>
            <a:r>
              <a:rPr lang="en-US" dirty="0" smtClean="0"/>
              <a:t>.</a:t>
            </a:r>
          </a:p>
          <a:p>
            <a:pPr lvl="1"/>
            <a:r>
              <a:rPr lang="en-US" dirty="0" err="1" smtClean="0"/>
              <a:t>must_not</a:t>
            </a:r>
            <a:r>
              <a:rPr lang="en-US" dirty="0"/>
              <a:t>: The query when wrapped into this section must not match in order for the document to be returned.</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148</a:t>
            </a:fld>
            <a:endParaRPr lang="en-US"/>
          </a:p>
        </p:txBody>
      </p:sp>
      <p:pic>
        <p:nvPicPr>
          <p:cNvPr id="3" name="Picture 2"/>
          <p:cNvPicPr>
            <a:picLocks noChangeAspect="1"/>
          </p:cNvPicPr>
          <p:nvPr/>
        </p:nvPicPr>
        <p:blipFill>
          <a:blip r:embed="rId2"/>
          <a:stretch>
            <a:fillRect/>
          </a:stretch>
        </p:blipFill>
        <p:spPr>
          <a:xfrm>
            <a:off x="5717769" y="1640718"/>
            <a:ext cx="2985787" cy="5102981"/>
          </a:xfrm>
          <a:prstGeom prst="rect">
            <a:avLst/>
          </a:prstGeom>
        </p:spPr>
      </p:pic>
    </p:spTree>
    <p:extLst>
      <p:ext uri="{BB962C8B-B14F-4D97-AF65-F5344CB8AC3E}">
        <p14:creationId xmlns:p14="http://schemas.microsoft.com/office/powerpoint/2010/main" val="1769306551"/>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56967" y="429520"/>
            <a:ext cx="7315200" cy="1154097"/>
          </a:xfrm>
        </p:spPr>
        <p:txBody>
          <a:bodyPr/>
          <a:lstStyle/>
          <a:p>
            <a:r>
              <a:rPr lang="en-US" dirty="0"/>
              <a:t>Compound Queries – </a:t>
            </a:r>
            <a:r>
              <a:rPr lang="en-US" dirty="0" err="1" smtClean="0"/>
              <a:t>dis_max</a:t>
            </a:r>
            <a:endParaRPr lang="en-US" dirty="0"/>
          </a:p>
        </p:txBody>
      </p:sp>
      <p:sp>
        <p:nvSpPr>
          <p:cNvPr id="7" name="Content Placeholder 6"/>
          <p:cNvSpPr>
            <a:spLocks noGrp="1"/>
          </p:cNvSpPr>
          <p:nvPr>
            <p:ph idx="1"/>
          </p:nvPr>
        </p:nvSpPr>
        <p:spPr>
          <a:xfrm>
            <a:off x="304801" y="1640719"/>
            <a:ext cx="5181599" cy="5110189"/>
          </a:xfrm>
        </p:spPr>
        <p:txBody>
          <a:bodyPr>
            <a:normAutofit fontScale="77500" lnSpcReduction="20000"/>
          </a:bodyPr>
          <a:lstStyle/>
          <a:p>
            <a:r>
              <a:rPr lang="en-US" dirty="0"/>
              <a:t>The </a:t>
            </a:r>
            <a:r>
              <a:rPr lang="en-US" dirty="0" err="1"/>
              <a:t>dis_max</a:t>
            </a:r>
            <a:r>
              <a:rPr lang="en-US" dirty="0"/>
              <a:t> query is very useful as it generates a union of documents returned by all the sub queries and returns it as the result. The good thing about this query is the fact that we can control how the lower scoring sub queries affect the final score of the documents. For the </a:t>
            </a:r>
            <a:r>
              <a:rPr lang="en-US" dirty="0" err="1"/>
              <a:t>dis_max</a:t>
            </a:r>
            <a:r>
              <a:rPr lang="en-US" dirty="0"/>
              <a:t> query, we specify the queries using the queries property (query or an array of queries) and the tie breaker, with the </a:t>
            </a:r>
            <a:r>
              <a:rPr lang="en-US" dirty="0" err="1"/>
              <a:t>tie_breaker</a:t>
            </a:r>
            <a:r>
              <a:rPr lang="en-US" dirty="0"/>
              <a:t> property. We can also include additional boost by specifying the boost parameter</a:t>
            </a:r>
            <a:r>
              <a:rPr lang="en-US" dirty="0" smtClean="0"/>
              <a:t>.</a:t>
            </a:r>
          </a:p>
          <a:p>
            <a:r>
              <a:rPr lang="en-US" dirty="0" smtClean="0"/>
              <a:t>The </a:t>
            </a:r>
            <a:r>
              <a:rPr lang="en-US" dirty="0"/>
              <a:t>final document score is calculated as the sum of scores of the maximum scoring query and the sum of scores returned from the rest of the queries, multiplied by the value of the tie parameter. So, the </a:t>
            </a:r>
            <a:r>
              <a:rPr lang="en-US" dirty="0" err="1"/>
              <a:t>tie_breaker</a:t>
            </a:r>
            <a:r>
              <a:rPr lang="en-US" dirty="0"/>
              <a:t> parameter allows us to control how the lower scoring queries affect the final score. If we set the </a:t>
            </a:r>
            <a:r>
              <a:rPr lang="en-US" dirty="0" err="1"/>
              <a:t>tie_breaker</a:t>
            </a:r>
            <a:r>
              <a:rPr lang="en-US" dirty="0"/>
              <a:t> parameter to 1.0, we get the exact sum, while setting the tie parameter to 0.1 results in only 10 percent of the scores (of all the scores apart from the maximum scoring query) being added to the final score. </a:t>
            </a:r>
            <a:endParaRPr lang="en-US" dirty="0" smtClean="0"/>
          </a:p>
          <a:p>
            <a:r>
              <a:rPr lang="en-US" dirty="0" smtClean="0"/>
              <a:t>An </a:t>
            </a:r>
            <a:r>
              <a:rPr lang="en-US" dirty="0"/>
              <a:t>example of the </a:t>
            </a:r>
            <a:r>
              <a:rPr lang="en-US" dirty="0" err="1"/>
              <a:t>dis_max</a:t>
            </a:r>
            <a:r>
              <a:rPr lang="en-US" dirty="0"/>
              <a:t> query is as follows:</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149</a:t>
            </a:fld>
            <a:endParaRPr lang="en-US"/>
          </a:p>
        </p:txBody>
      </p:sp>
      <p:pic>
        <p:nvPicPr>
          <p:cNvPr id="2" name="Picture 1"/>
          <p:cNvPicPr>
            <a:picLocks noChangeAspect="1"/>
          </p:cNvPicPr>
          <p:nvPr/>
        </p:nvPicPr>
        <p:blipFill>
          <a:blip r:embed="rId2"/>
          <a:stretch>
            <a:fillRect/>
          </a:stretch>
        </p:blipFill>
        <p:spPr>
          <a:xfrm>
            <a:off x="5709452" y="2236058"/>
            <a:ext cx="3209925" cy="4514850"/>
          </a:xfrm>
          <a:prstGeom prst="rect">
            <a:avLst/>
          </a:prstGeom>
        </p:spPr>
      </p:pic>
    </p:spTree>
    <p:extLst>
      <p:ext uri="{BB962C8B-B14F-4D97-AF65-F5344CB8AC3E}">
        <p14:creationId xmlns:p14="http://schemas.microsoft.com/office/powerpoint/2010/main" val="51062374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6629400" cy="808969"/>
          </a:xfrm>
        </p:spPr>
        <p:txBody>
          <a:bodyPr>
            <a:normAutofit/>
          </a:bodyPr>
          <a:lstStyle/>
          <a:p>
            <a:pPr algn="r"/>
            <a:r>
              <a:rPr lang="en-US" sz="3600" dirty="0" smtClean="0"/>
              <a:t> Key Features of </a:t>
            </a:r>
            <a:r>
              <a:rPr lang="en-US" sz="3600" dirty="0" err="1" smtClean="0"/>
              <a:t>Elasticsearch</a:t>
            </a:r>
            <a:endParaRPr lang="en-US" sz="3600" dirty="0"/>
          </a:p>
        </p:txBody>
      </p:sp>
      <p:sp>
        <p:nvSpPr>
          <p:cNvPr id="3" name="Content Placeholder 2"/>
          <p:cNvSpPr>
            <a:spLocks noGrp="1"/>
          </p:cNvSpPr>
          <p:nvPr>
            <p:ph idx="1"/>
          </p:nvPr>
        </p:nvSpPr>
        <p:spPr>
          <a:xfrm>
            <a:off x="533401" y="1143000"/>
            <a:ext cx="6019799" cy="5638799"/>
          </a:xfrm>
        </p:spPr>
        <p:txBody>
          <a:bodyPr>
            <a:noAutofit/>
          </a:bodyPr>
          <a:lstStyle/>
          <a:p>
            <a:r>
              <a:rPr lang="en-US" sz="2400" baseline="30000" dirty="0"/>
              <a:t>cluster – An </a:t>
            </a:r>
            <a:r>
              <a:rPr lang="en-US" sz="2400" baseline="30000" dirty="0" err="1"/>
              <a:t>Elasticsearch</a:t>
            </a:r>
            <a:r>
              <a:rPr lang="en-US" sz="2400" baseline="30000" dirty="0"/>
              <a:t> cluster consists of one or more nodes and is identifiable by its cluster name.</a:t>
            </a:r>
          </a:p>
          <a:p>
            <a:endParaRPr lang="en-US" sz="2400" baseline="30000" dirty="0"/>
          </a:p>
          <a:p>
            <a:r>
              <a:rPr lang="en-US" sz="2400" baseline="30000" dirty="0"/>
              <a:t>node – A single </a:t>
            </a:r>
            <a:r>
              <a:rPr lang="en-US" sz="2400" baseline="30000" dirty="0" err="1"/>
              <a:t>Elasticsearch</a:t>
            </a:r>
            <a:r>
              <a:rPr lang="en-US" sz="2400" baseline="30000" dirty="0"/>
              <a:t> instance. In most environments, each node runs on a separate box or virtual machine.</a:t>
            </a:r>
          </a:p>
          <a:p>
            <a:endParaRPr lang="en-US" sz="2400" baseline="30000" dirty="0"/>
          </a:p>
          <a:p>
            <a:r>
              <a:rPr lang="en-US" sz="2400" baseline="30000" dirty="0"/>
              <a:t>index – In </a:t>
            </a:r>
            <a:r>
              <a:rPr lang="en-US" sz="2400" baseline="30000" dirty="0" err="1"/>
              <a:t>Elasticsearch</a:t>
            </a:r>
            <a:r>
              <a:rPr lang="en-US" sz="2400" baseline="30000" dirty="0"/>
              <a:t>, an index is a collection of documents.</a:t>
            </a:r>
          </a:p>
          <a:p>
            <a:endParaRPr lang="en-US" sz="2400" baseline="30000" dirty="0"/>
          </a:p>
          <a:p>
            <a:r>
              <a:rPr lang="en-US" sz="2400" baseline="30000" dirty="0"/>
              <a:t>shard – Because </a:t>
            </a:r>
            <a:r>
              <a:rPr lang="en-US" sz="2400" baseline="30000" dirty="0" err="1"/>
              <a:t>Elasticsearch</a:t>
            </a:r>
            <a:r>
              <a:rPr lang="en-US" sz="2400" baseline="30000" dirty="0"/>
              <a:t> is a distributed search engine, an index is usually split into elements known as shards that are distributed across multiple nodes. </a:t>
            </a:r>
            <a:r>
              <a:rPr lang="en-US" sz="2400" baseline="30000" dirty="0" err="1"/>
              <a:t>Elasticsearch</a:t>
            </a:r>
            <a:r>
              <a:rPr lang="en-US" sz="2400" baseline="30000" dirty="0"/>
              <a:t> automatically manages the arrangement of these shards. It also rebalances the shards as necessary, so users need not worry about the details.</a:t>
            </a:r>
          </a:p>
          <a:p>
            <a:endParaRPr lang="en-US" sz="2400" baseline="30000" dirty="0"/>
          </a:p>
          <a:p>
            <a:r>
              <a:rPr lang="en-US" sz="2400" baseline="30000" dirty="0"/>
              <a:t>replica – By default, </a:t>
            </a:r>
            <a:r>
              <a:rPr lang="en-US" sz="2400" baseline="30000" dirty="0" err="1"/>
              <a:t>Elasticsearch</a:t>
            </a:r>
            <a:r>
              <a:rPr lang="en-US" sz="2400" baseline="30000" dirty="0"/>
              <a:t> creates five primary shards and one replica for each index. This means that each index will consist of five primary shards, and each shard will have one copy.</a:t>
            </a:r>
            <a:endParaRPr lang="en-US" sz="2400" baseline="30000" dirty="0" smtClean="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15</a:t>
            </a:fld>
            <a:endParaRPr lang="en-US"/>
          </a:p>
        </p:txBody>
      </p:sp>
    </p:spTree>
    <p:extLst>
      <p:ext uri="{BB962C8B-B14F-4D97-AF65-F5344CB8AC3E}">
        <p14:creationId xmlns:p14="http://schemas.microsoft.com/office/powerpoint/2010/main" val="2296290594"/>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56966" y="429520"/>
            <a:ext cx="7801233" cy="1154097"/>
          </a:xfrm>
        </p:spPr>
        <p:txBody>
          <a:bodyPr>
            <a:normAutofit fontScale="90000"/>
          </a:bodyPr>
          <a:lstStyle/>
          <a:p>
            <a:r>
              <a:rPr lang="en-US" dirty="0"/>
              <a:t>Compound Queries </a:t>
            </a:r>
            <a:r>
              <a:rPr lang="en-US" dirty="0" smtClean="0"/>
              <a:t>– </a:t>
            </a:r>
            <a:r>
              <a:rPr lang="en-US" dirty="0" err="1" smtClean="0"/>
              <a:t>constant_score</a:t>
            </a:r>
            <a:endParaRPr lang="en-US" dirty="0"/>
          </a:p>
        </p:txBody>
      </p:sp>
      <p:sp>
        <p:nvSpPr>
          <p:cNvPr id="7" name="Content Placeholder 6"/>
          <p:cNvSpPr>
            <a:spLocks noGrp="1"/>
          </p:cNvSpPr>
          <p:nvPr>
            <p:ph idx="1"/>
          </p:nvPr>
        </p:nvSpPr>
        <p:spPr>
          <a:xfrm>
            <a:off x="304800" y="1524000"/>
            <a:ext cx="4343400" cy="5220731"/>
          </a:xfrm>
        </p:spPr>
        <p:txBody>
          <a:bodyPr>
            <a:normAutofit/>
          </a:bodyPr>
          <a:lstStyle/>
          <a:p>
            <a:r>
              <a:rPr lang="en-US" dirty="0"/>
              <a:t>The </a:t>
            </a:r>
            <a:r>
              <a:rPr lang="en-US" dirty="0" err="1"/>
              <a:t>constant_score</a:t>
            </a:r>
            <a:r>
              <a:rPr lang="en-US" dirty="0"/>
              <a:t> query wraps another query and returns a constant score for each document returned by the wrapped query. We specify the score that should be given to the documents by using the boost property, which defaults to 1.0. It allows us to strictly control the score value assigned for a document matched by a query. For example, if we want to have a score of 2.0 for all the documents that have the term crime in the title field, we send the following query to </a:t>
            </a:r>
            <a:r>
              <a:rPr lang="en-US" dirty="0" err="1"/>
              <a:t>Elasticsearch</a:t>
            </a:r>
            <a:r>
              <a:rPr lang="en-US" dirty="0"/>
              <a:t>:</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150</a:t>
            </a:fld>
            <a:endParaRPr lang="en-US"/>
          </a:p>
        </p:txBody>
      </p:sp>
      <p:pic>
        <p:nvPicPr>
          <p:cNvPr id="8" name="Picture 7"/>
          <p:cNvPicPr>
            <a:picLocks noChangeAspect="1"/>
          </p:cNvPicPr>
          <p:nvPr/>
        </p:nvPicPr>
        <p:blipFill>
          <a:blip r:embed="rId2"/>
          <a:stretch>
            <a:fillRect/>
          </a:stretch>
        </p:blipFill>
        <p:spPr>
          <a:xfrm>
            <a:off x="5612694" y="2710377"/>
            <a:ext cx="3038475" cy="2847975"/>
          </a:xfrm>
          <a:prstGeom prst="rect">
            <a:avLst/>
          </a:prstGeom>
        </p:spPr>
      </p:pic>
    </p:spTree>
    <p:extLst>
      <p:ext uri="{BB962C8B-B14F-4D97-AF65-F5344CB8AC3E}">
        <p14:creationId xmlns:p14="http://schemas.microsoft.com/office/powerpoint/2010/main" val="186582958"/>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56967" y="429520"/>
            <a:ext cx="7315200" cy="1154097"/>
          </a:xfrm>
        </p:spPr>
        <p:txBody>
          <a:bodyPr/>
          <a:lstStyle/>
          <a:p>
            <a:r>
              <a:rPr lang="en-US" dirty="0"/>
              <a:t>Compound Queries </a:t>
            </a:r>
            <a:r>
              <a:rPr lang="en-US" dirty="0" smtClean="0"/>
              <a:t>– indices</a:t>
            </a:r>
            <a:endParaRPr lang="en-US" dirty="0"/>
          </a:p>
        </p:txBody>
      </p:sp>
      <p:sp>
        <p:nvSpPr>
          <p:cNvPr id="7" name="Content Placeholder 6"/>
          <p:cNvSpPr>
            <a:spLocks noGrp="1"/>
          </p:cNvSpPr>
          <p:nvPr>
            <p:ph idx="1"/>
          </p:nvPr>
        </p:nvSpPr>
        <p:spPr>
          <a:xfrm>
            <a:off x="304800" y="1524000"/>
            <a:ext cx="5105400" cy="5257800"/>
          </a:xfrm>
        </p:spPr>
        <p:txBody>
          <a:bodyPr>
            <a:normAutofit/>
          </a:bodyPr>
          <a:lstStyle/>
          <a:p>
            <a:r>
              <a:rPr lang="en-US" dirty="0"/>
              <a:t>The indices query is useful when executing a query against multiple indices. It allows us to provide an array of indices (the indices property) and two queries, one that will be executed if we query the index from the list (the query property) and the second that will be executed on all the other indices (the </a:t>
            </a:r>
            <a:r>
              <a:rPr lang="en-US" dirty="0" err="1"/>
              <a:t>no_match_query</a:t>
            </a:r>
            <a:r>
              <a:rPr lang="en-US" dirty="0"/>
              <a:t> property). For example, assume we have an alias named books, holding two indices: library and users. What we want to do is use this alias. However, we want to run different queries depending on which index is used for searching. An example query following this logic will look as follows:</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151</a:t>
            </a:fld>
            <a:endParaRPr lang="en-US"/>
          </a:p>
        </p:txBody>
      </p:sp>
      <p:pic>
        <p:nvPicPr>
          <p:cNvPr id="2" name="Picture 1"/>
          <p:cNvPicPr>
            <a:picLocks noChangeAspect="1"/>
          </p:cNvPicPr>
          <p:nvPr/>
        </p:nvPicPr>
        <p:blipFill>
          <a:blip r:embed="rId2"/>
          <a:stretch>
            <a:fillRect/>
          </a:stretch>
        </p:blipFill>
        <p:spPr>
          <a:xfrm>
            <a:off x="5484107" y="1963564"/>
            <a:ext cx="3295650" cy="3933825"/>
          </a:xfrm>
          <a:prstGeom prst="rect">
            <a:avLst/>
          </a:prstGeom>
        </p:spPr>
      </p:pic>
    </p:spTree>
    <p:extLst>
      <p:ext uri="{BB962C8B-B14F-4D97-AF65-F5344CB8AC3E}">
        <p14:creationId xmlns:p14="http://schemas.microsoft.com/office/powerpoint/2010/main" val="1534476904"/>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56967" y="429520"/>
            <a:ext cx="7315200" cy="1154097"/>
          </a:xfrm>
        </p:spPr>
        <p:txBody>
          <a:bodyPr/>
          <a:lstStyle/>
          <a:p>
            <a:r>
              <a:rPr lang="en-US" dirty="0"/>
              <a:t>Compound Queries </a:t>
            </a:r>
            <a:r>
              <a:rPr lang="en-US" dirty="0" smtClean="0"/>
              <a:t>– boosting</a:t>
            </a:r>
            <a:endParaRPr lang="en-US" dirty="0"/>
          </a:p>
        </p:txBody>
      </p:sp>
      <p:sp>
        <p:nvSpPr>
          <p:cNvPr id="7" name="Content Placeholder 6"/>
          <p:cNvSpPr>
            <a:spLocks noGrp="1"/>
          </p:cNvSpPr>
          <p:nvPr>
            <p:ph idx="1"/>
          </p:nvPr>
        </p:nvSpPr>
        <p:spPr>
          <a:xfrm>
            <a:off x="304800" y="1524000"/>
            <a:ext cx="5562600" cy="5220732"/>
          </a:xfrm>
        </p:spPr>
        <p:txBody>
          <a:bodyPr>
            <a:normAutofit fontScale="85000" lnSpcReduction="20000"/>
          </a:bodyPr>
          <a:lstStyle/>
          <a:p>
            <a:r>
              <a:rPr lang="en-US" dirty="0"/>
              <a:t>The boosting query wraps around two queries and lowers the score of the documents returned by one of the queries. There are three sections of the boosting query that need to be defined: the positive section that holds the query whose document score will be left unchanged, the negative section whose resulting documents will have their score lowered, and the </a:t>
            </a:r>
            <a:r>
              <a:rPr lang="en-US" dirty="0" err="1"/>
              <a:t>negative_boost</a:t>
            </a:r>
            <a:r>
              <a:rPr lang="en-US" dirty="0"/>
              <a:t> section that holds the boost value that will be used to lower the second section's query score. The advantage of the boosting query is that the results of both the queries (the negative and the positive ones) will be present in the results, although the scores of some queries will be lowered. For comparison, if we were to use the bool query with the </a:t>
            </a:r>
            <a:r>
              <a:rPr lang="en-US" dirty="0" err="1"/>
              <a:t>must_not</a:t>
            </a:r>
            <a:r>
              <a:rPr lang="en-US" dirty="0"/>
              <a:t> section, we wouldn't get the results for such a query</a:t>
            </a:r>
            <a:r>
              <a:rPr lang="en-US" dirty="0" smtClean="0"/>
              <a:t>.</a:t>
            </a:r>
          </a:p>
          <a:p>
            <a:r>
              <a:rPr lang="en-US" dirty="0" smtClean="0"/>
              <a:t>Let's </a:t>
            </a:r>
            <a:r>
              <a:rPr lang="en-US" dirty="0"/>
              <a:t>assume that we want to have the results of a simple term query for the term crime in the title field and want the score of such documents to not be changed. However, we also want to have the documents that range from 1800 to 1900 in the year field, and the scores of documents returned by such a query to have an additional boost of 0.5. Such a query will look like the following:</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152</a:t>
            </a:fld>
            <a:endParaRPr lang="en-US"/>
          </a:p>
        </p:txBody>
      </p:sp>
      <p:pic>
        <p:nvPicPr>
          <p:cNvPr id="3" name="Picture 2"/>
          <p:cNvPicPr>
            <a:picLocks noChangeAspect="1"/>
          </p:cNvPicPr>
          <p:nvPr/>
        </p:nvPicPr>
        <p:blipFill>
          <a:blip r:embed="rId2"/>
          <a:stretch>
            <a:fillRect/>
          </a:stretch>
        </p:blipFill>
        <p:spPr>
          <a:xfrm>
            <a:off x="5943600" y="1981445"/>
            <a:ext cx="3038475" cy="4763286"/>
          </a:xfrm>
          <a:prstGeom prst="rect">
            <a:avLst/>
          </a:prstGeom>
        </p:spPr>
      </p:pic>
    </p:spTree>
    <p:extLst>
      <p:ext uri="{BB962C8B-B14F-4D97-AF65-F5344CB8AC3E}">
        <p14:creationId xmlns:p14="http://schemas.microsoft.com/office/powerpoint/2010/main" val="3759023879"/>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02508" y="429520"/>
            <a:ext cx="7315200" cy="1154097"/>
          </a:xfrm>
        </p:spPr>
        <p:txBody>
          <a:bodyPr/>
          <a:lstStyle/>
          <a:p>
            <a:r>
              <a:rPr lang="en-US" dirty="0" smtClean="0"/>
              <a:t>Span Queries</a:t>
            </a:r>
            <a:endParaRPr lang="en-US" dirty="0"/>
          </a:p>
        </p:txBody>
      </p:sp>
      <p:sp>
        <p:nvSpPr>
          <p:cNvPr id="7" name="Content Placeholder 6"/>
          <p:cNvSpPr>
            <a:spLocks noGrp="1"/>
          </p:cNvSpPr>
          <p:nvPr>
            <p:ph idx="1"/>
          </p:nvPr>
        </p:nvSpPr>
        <p:spPr>
          <a:xfrm>
            <a:off x="5638800" y="4133165"/>
            <a:ext cx="3124200" cy="2514600"/>
          </a:xfrm>
        </p:spPr>
        <p:txBody>
          <a:bodyPr>
            <a:normAutofit fontScale="92500" lnSpcReduction="20000"/>
          </a:bodyPr>
          <a:lstStyle/>
          <a:p>
            <a:r>
              <a:rPr lang="en-US" dirty="0"/>
              <a:t>span term query</a:t>
            </a:r>
          </a:p>
          <a:p>
            <a:r>
              <a:rPr lang="en-US" dirty="0"/>
              <a:t>span first query</a:t>
            </a:r>
          </a:p>
          <a:p>
            <a:r>
              <a:rPr lang="en-US" dirty="0"/>
              <a:t>span near query</a:t>
            </a:r>
          </a:p>
          <a:p>
            <a:r>
              <a:rPr lang="en-US" dirty="0"/>
              <a:t>span or </a:t>
            </a:r>
            <a:r>
              <a:rPr lang="en-US" dirty="0" smtClean="0"/>
              <a:t>query</a:t>
            </a:r>
            <a:endParaRPr lang="en-US" dirty="0"/>
          </a:p>
          <a:p>
            <a:r>
              <a:rPr lang="en-US" dirty="0"/>
              <a:t>span not query</a:t>
            </a:r>
          </a:p>
          <a:p>
            <a:r>
              <a:rPr lang="en-US" dirty="0"/>
              <a:t>span within query</a:t>
            </a:r>
          </a:p>
          <a:p>
            <a:r>
              <a:rPr lang="en-US" dirty="0"/>
              <a:t>span containing query</a:t>
            </a:r>
          </a:p>
          <a:p>
            <a:r>
              <a:rPr lang="en-US" dirty="0"/>
              <a:t>span multi query</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153</a:t>
            </a:fld>
            <a:endParaRPr lang="en-US"/>
          </a:p>
        </p:txBody>
      </p:sp>
      <p:sp>
        <p:nvSpPr>
          <p:cNvPr id="2" name="TextBox 1"/>
          <p:cNvSpPr txBox="1"/>
          <p:nvPr/>
        </p:nvSpPr>
        <p:spPr>
          <a:xfrm>
            <a:off x="518984" y="4093266"/>
            <a:ext cx="5475288" cy="646331"/>
          </a:xfrm>
          <a:prstGeom prst="rect">
            <a:avLst/>
          </a:prstGeom>
          <a:noFill/>
        </p:spPr>
        <p:txBody>
          <a:bodyPr wrap="square" rtlCol="0">
            <a:spAutoFit/>
          </a:bodyPr>
          <a:lstStyle/>
          <a:p>
            <a:r>
              <a:rPr lang="en-US" dirty="0" smtClean="0"/>
              <a:t>Know that they exist and that they are expensive (compute) to use. </a:t>
            </a:r>
            <a:endParaRPr lang="en-US" dirty="0"/>
          </a:p>
        </p:txBody>
      </p:sp>
      <p:sp>
        <p:nvSpPr>
          <p:cNvPr id="8" name="Rectangle 7"/>
          <p:cNvSpPr/>
          <p:nvPr/>
        </p:nvSpPr>
        <p:spPr>
          <a:xfrm>
            <a:off x="521043" y="1443841"/>
            <a:ext cx="8165757" cy="2308324"/>
          </a:xfrm>
          <a:prstGeom prst="rect">
            <a:avLst/>
          </a:prstGeom>
        </p:spPr>
        <p:txBody>
          <a:bodyPr wrap="square">
            <a:spAutoFit/>
          </a:bodyPr>
          <a:lstStyle/>
          <a:p>
            <a:r>
              <a:rPr lang="en-US" dirty="0" err="1"/>
              <a:t>Elasticsearch</a:t>
            </a:r>
            <a:r>
              <a:rPr lang="en-US" dirty="0"/>
              <a:t> leverages Lucene span queries, which allow us to make queries when some tokens or phrases are near other tokens or phrases. Basically, we can call them position aware queries. When using the standard non span queries, we are not able to make queries that are position aware; to some extent, the phrase queries allow that, but only to some extent. So, for </a:t>
            </a:r>
            <a:r>
              <a:rPr lang="en-US" dirty="0" err="1"/>
              <a:t>Elasticsearch</a:t>
            </a:r>
            <a:r>
              <a:rPr lang="en-US" dirty="0"/>
              <a:t> and the underlying Lucene, it doesn't matter if the term is in the beginning of the sentence or at the end or near another term. When using span queries, it does matter.</a:t>
            </a:r>
          </a:p>
        </p:txBody>
      </p:sp>
      <p:sp>
        <p:nvSpPr>
          <p:cNvPr id="9" name="Rectangle 8"/>
          <p:cNvSpPr/>
          <p:nvPr/>
        </p:nvSpPr>
        <p:spPr>
          <a:xfrm>
            <a:off x="539578" y="4936312"/>
            <a:ext cx="5099221" cy="1477328"/>
          </a:xfrm>
          <a:prstGeom prst="rect">
            <a:avLst/>
          </a:prstGeom>
        </p:spPr>
        <p:txBody>
          <a:bodyPr wrap="square">
            <a:spAutoFit/>
          </a:bodyPr>
          <a:lstStyle/>
          <a:p>
            <a:r>
              <a:rPr lang="en-US" dirty="0"/>
              <a:t>curl -XPUT 'localhost:9200/spans/book/1' -d '{ "title" : "Test book", "author" : "Test author", "description" : "The world breaks everyone, and afterward, some are strong at the broken places"</a:t>
            </a:r>
          </a:p>
        </p:txBody>
      </p:sp>
    </p:spTree>
    <p:extLst>
      <p:ext uri="{BB962C8B-B14F-4D97-AF65-F5344CB8AC3E}">
        <p14:creationId xmlns:p14="http://schemas.microsoft.com/office/powerpoint/2010/main" val="428852783"/>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smtClean="0"/>
              <a:t>Summary</a:t>
            </a:r>
            <a:endParaRPr lang="en-US" dirty="0"/>
          </a:p>
        </p:txBody>
      </p:sp>
      <p:sp>
        <p:nvSpPr>
          <p:cNvPr id="3" name="Content Placeholder 2"/>
          <p:cNvSpPr>
            <a:spLocks noGrp="1"/>
          </p:cNvSpPr>
          <p:nvPr>
            <p:ph idx="1"/>
          </p:nvPr>
        </p:nvSpPr>
        <p:spPr>
          <a:xfrm>
            <a:off x="762000" y="2407468"/>
            <a:ext cx="7315200" cy="3539527"/>
          </a:xfrm>
        </p:spPr>
        <p:txBody>
          <a:bodyPr>
            <a:normAutofit/>
          </a:bodyPr>
          <a:lstStyle/>
          <a:p>
            <a:r>
              <a:rPr lang="en-US" dirty="0" smtClean="0"/>
              <a:t>Review of match, </a:t>
            </a:r>
            <a:r>
              <a:rPr lang="en-US" dirty="0" err="1" smtClean="0"/>
              <a:t>match_all</a:t>
            </a:r>
            <a:r>
              <a:rPr lang="en-US" dirty="0" smtClean="0"/>
              <a:t> queries</a:t>
            </a:r>
          </a:p>
          <a:p>
            <a:r>
              <a:rPr lang="en-US" dirty="0" smtClean="0"/>
              <a:t>Discussed _all field and its use in </a:t>
            </a:r>
            <a:r>
              <a:rPr lang="en-US" dirty="0" err="1" smtClean="0"/>
              <a:t>query_string</a:t>
            </a:r>
            <a:r>
              <a:rPr lang="en-US" dirty="0" smtClean="0"/>
              <a:t> and </a:t>
            </a:r>
            <a:r>
              <a:rPr lang="en-US" dirty="0" err="1" smtClean="0"/>
              <a:t>simple_query_string</a:t>
            </a:r>
            <a:endParaRPr lang="en-US" dirty="0"/>
          </a:p>
          <a:p>
            <a:r>
              <a:rPr lang="en-US" dirty="0" smtClean="0"/>
              <a:t>Explored simple query string parameters</a:t>
            </a:r>
          </a:p>
          <a:p>
            <a:r>
              <a:rPr lang="en-US" dirty="0" smtClean="0"/>
              <a:t>Covered various types of compound queries</a:t>
            </a:r>
          </a:p>
          <a:p>
            <a:r>
              <a:rPr lang="en-US" dirty="0" smtClean="0"/>
              <a:t>Mentioned the power of Span queries </a:t>
            </a:r>
          </a:p>
          <a:p>
            <a:endParaRPr lang="en-US" dirty="0" smtClean="0"/>
          </a:p>
          <a:p>
            <a:endParaRPr lang="en-US" dirty="0" smtClean="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154</a:t>
            </a:fld>
            <a:endParaRPr lang="en-US"/>
          </a:p>
        </p:txBody>
      </p:sp>
    </p:spTree>
    <p:extLst>
      <p:ext uri="{BB962C8B-B14F-4D97-AF65-F5344CB8AC3E}">
        <p14:creationId xmlns:p14="http://schemas.microsoft.com/office/powerpoint/2010/main" val="1786438248"/>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7286" y="1693040"/>
            <a:ext cx="7315200" cy="1154097"/>
          </a:xfrm>
        </p:spPr>
        <p:txBody>
          <a:bodyPr>
            <a:normAutofit fontScale="90000"/>
          </a:bodyPr>
          <a:lstStyle/>
          <a:p>
            <a:r>
              <a:rPr lang="en-US"/>
              <a:t>Lab 6 - Taking the ES DSL to the next level</a:t>
            </a:r>
            <a:endParaRPr lang="en-US" dirty="0"/>
          </a:p>
        </p:txBody>
      </p:sp>
      <p:sp>
        <p:nvSpPr>
          <p:cNvPr id="3" name="Content Placeholder 2"/>
          <p:cNvSpPr>
            <a:spLocks noGrp="1"/>
          </p:cNvSpPr>
          <p:nvPr>
            <p:ph idx="1"/>
          </p:nvPr>
        </p:nvSpPr>
        <p:spPr>
          <a:xfrm>
            <a:off x="737286" y="3124200"/>
            <a:ext cx="7315200" cy="3539527"/>
          </a:xfrm>
        </p:spPr>
        <p:txBody>
          <a:bodyPr>
            <a:normAutofit/>
          </a:bodyPr>
          <a:lstStyle/>
          <a:p>
            <a:endParaRPr lang="en-US" dirty="0" smtClean="0"/>
          </a:p>
          <a:p>
            <a:endParaRPr lang="en-US" dirty="0" smtClean="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155</a:t>
            </a:fld>
            <a:endParaRPr lang="en-US"/>
          </a:p>
        </p:txBody>
      </p:sp>
    </p:spTree>
    <p:extLst>
      <p:ext uri="{BB962C8B-B14F-4D97-AF65-F5344CB8AC3E}">
        <p14:creationId xmlns:p14="http://schemas.microsoft.com/office/powerpoint/2010/main" val="575381951"/>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1371600"/>
            <a:ext cx="7315200" cy="1293592"/>
          </a:xfrm>
        </p:spPr>
        <p:txBody>
          <a:bodyPr>
            <a:normAutofit/>
          </a:bodyPr>
          <a:lstStyle/>
          <a:p>
            <a:r>
              <a:rPr lang="en-US" dirty="0" smtClean="0"/>
              <a:t>Module </a:t>
            </a:r>
            <a:r>
              <a:rPr lang="en-US" dirty="0"/>
              <a:t>8</a:t>
            </a:r>
            <a:r>
              <a:rPr lang="en-US" dirty="0" smtClean="0"/>
              <a:t>: Suggesters</a:t>
            </a:r>
            <a:endParaRPr lang="en-US" dirty="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156</a:t>
            </a:fld>
            <a:endParaRPr lang="en-US"/>
          </a:p>
        </p:txBody>
      </p:sp>
      <p:pic>
        <p:nvPicPr>
          <p:cNvPr id="2" name="Picture 2" descr="http://i.stack.imgur.com/7BVx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0802" y="2640478"/>
            <a:ext cx="7324375" cy="1688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5313877"/>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93618" y="1006569"/>
            <a:ext cx="7315200" cy="1154097"/>
          </a:xfrm>
        </p:spPr>
        <p:txBody>
          <a:bodyPr/>
          <a:lstStyle/>
          <a:p>
            <a:r>
              <a:rPr lang="en-US" dirty="0" smtClean="0"/>
              <a:t>Objectives</a:t>
            </a:r>
            <a:endParaRPr lang="en-US" dirty="0"/>
          </a:p>
        </p:txBody>
      </p:sp>
      <p:sp>
        <p:nvSpPr>
          <p:cNvPr id="7" name="Content Placeholder 6"/>
          <p:cNvSpPr>
            <a:spLocks noGrp="1"/>
          </p:cNvSpPr>
          <p:nvPr>
            <p:ph idx="1"/>
          </p:nvPr>
        </p:nvSpPr>
        <p:spPr>
          <a:xfrm>
            <a:off x="381000" y="2282447"/>
            <a:ext cx="7315200" cy="3998081"/>
          </a:xfrm>
        </p:spPr>
        <p:txBody>
          <a:bodyPr>
            <a:normAutofit/>
          </a:bodyPr>
          <a:lstStyle/>
          <a:p>
            <a:endParaRPr lang="en-US" dirty="0" smtClean="0"/>
          </a:p>
          <a:p>
            <a:pPr lvl="2" fontAlgn="base"/>
            <a:r>
              <a:rPr lang="en-US" dirty="0" smtClean="0"/>
              <a:t>What </a:t>
            </a:r>
            <a:r>
              <a:rPr lang="en-US" dirty="0"/>
              <a:t>are </a:t>
            </a:r>
            <a:r>
              <a:rPr lang="en-US" dirty="0" smtClean="0"/>
              <a:t>Suggesters?</a:t>
            </a:r>
            <a:endParaRPr lang="en-US" dirty="0"/>
          </a:p>
          <a:p>
            <a:pPr lvl="2" fontAlgn="base"/>
            <a:r>
              <a:rPr lang="en-US" dirty="0" smtClean="0"/>
              <a:t>Term Suggesters</a:t>
            </a:r>
            <a:endParaRPr lang="en-US" dirty="0"/>
          </a:p>
          <a:p>
            <a:pPr lvl="2" fontAlgn="base"/>
            <a:r>
              <a:rPr lang="en-US" dirty="0" smtClean="0"/>
              <a:t>Phrase Suggesters</a:t>
            </a:r>
            <a:endParaRPr lang="en-US" dirty="0"/>
          </a:p>
          <a:p>
            <a:pPr lvl="2" fontAlgn="base"/>
            <a:r>
              <a:rPr lang="en-US" dirty="0" smtClean="0"/>
              <a:t>Completion Suggesters</a:t>
            </a:r>
            <a:endParaRPr lang="en-US" dirty="0"/>
          </a:p>
          <a:p>
            <a:pPr lvl="2" fontAlgn="base"/>
            <a:r>
              <a:rPr lang="en-US" dirty="0" smtClean="0"/>
              <a:t>Context Suggesters</a:t>
            </a:r>
            <a:endParaRPr lang="en-US" dirty="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157</a:t>
            </a:fld>
            <a:endParaRPr lang="en-US"/>
          </a:p>
        </p:txBody>
      </p:sp>
    </p:spTree>
    <p:extLst>
      <p:ext uri="{BB962C8B-B14F-4D97-AF65-F5344CB8AC3E}">
        <p14:creationId xmlns:p14="http://schemas.microsoft.com/office/powerpoint/2010/main" val="2033978038"/>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33400" y="122624"/>
            <a:ext cx="7315200" cy="1154097"/>
          </a:xfrm>
        </p:spPr>
        <p:txBody>
          <a:bodyPr/>
          <a:lstStyle/>
          <a:p>
            <a:r>
              <a:rPr lang="en-US" dirty="0" smtClean="0"/>
              <a:t>What are Suggesters?</a:t>
            </a:r>
            <a:endParaRPr lang="en-US" dirty="0"/>
          </a:p>
        </p:txBody>
      </p:sp>
      <p:sp>
        <p:nvSpPr>
          <p:cNvPr id="7" name="Content Placeholder 6"/>
          <p:cNvSpPr>
            <a:spLocks noGrp="1"/>
          </p:cNvSpPr>
          <p:nvPr>
            <p:ph idx="1"/>
          </p:nvPr>
        </p:nvSpPr>
        <p:spPr>
          <a:xfrm>
            <a:off x="3810000" y="1524000"/>
            <a:ext cx="5181600" cy="5181600"/>
          </a:xfrm>
        </p:spPr>
        <p:txBody>
          <a:bodyPr>
            <a:normAutofit/>
          </a:bodyPr>
          <a:lstStyle/>
          <a:p>
            <a:endParaRPr lang="en-US" dirty="0" smtClean="0"/>
          </a:p>
          <a:p>
            <a:pPr marL="502920" lvl="2" indent="0" fontAlgn="base">
              <a:buNone/>
            </a:pPr>
            <a:r>
              <a:rPr lang="en-US" dirty="0"/>
              <a:t>A long time ago, starting from Elasticsearch 0.90 (which was released on April 29, 2013), we got the ability to use so-called suggesters. We can define a suggester as a functionality allowing us to correct the user's spelling mistakes and build autocomplete functionality keeping performance in mind. This section is dedicated to these functionalities and will help you learn about them. We will discuss each available suggester type and show the most common properties that allow us to control them</a:t>
            </a:r>
            <a:r>
              <a:rPr lang="en-US" dirty="0" smtClean="0"/>
              <a:t>. </a:t>
            </a:r>
            <a:r>
              <a:rPr lang="en-US" dirty="0"/>
              <a:t>The suggest feature suggests similar looking terms based on a provided text by using a suggester. Parts of the suggest feature are still under development. The suggest request part is either defined alongside the query part in a _search request or via the REST _suggest endpoint.</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158</a:t>
            </a:fld>
            <a:endParaRPr lang="en-US"/>
          </a:p>
        </p:txBody>
      </p:sp>
      <p:pic>
        <p:nvPicPr>
          <p:cNvPr id="3" name="Picture 2"/>
          <p:cNvPicPr>
            <a:picLocks noChangeAspect="1"/>
          </p:cNvPicPr>
          <p:nvPr/>
        </p:nvPicPr>
        <p:blipFill>
          <a:blip r:embed="rId2"/>
          <a:stretch>
            <a:fillRect/>
          </a:stretch>
        </p:blipFill>
        <p:spPr>
          <a:xfrm>
            <a:off x="347791" y="3381375"/>
            <a:ext cx="3857625" cy="1771650"/>
          </a:xfrm>
          <a:prstGeom prst="rect">
            <a:avLst/>
          </a:prstGeom>
        </p:spPr>
      </p:pic>
    </p:spTree>
    <p:extLst>
      <p:ext uri="{BB962C8B-B14F-4D97-AF65-F5344CB8AC3E}">
        <p14:creationId xmlns:p14="http://schemas.microsoft.com/office/powerpoint/2010/main" val="2781333234"/>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382260"/>
            <a:ext cx="7315200" cy="1154097"/>
          </a:xfrm>
        </p:spPr>
        <p:txBody>
          <a:bodyPr/>
          <a:lstStyle/>
          <a:p>
            <a:r>
              <a:rPr lang="en-US" dirty="0" smtClean="0"/>
              <a:t>Available </a:t>
            </a:r>
            <a:r>
              <a:rPr lang="en-US" dirty="0" err="1" smtClean="0"/>
              <a:t>Suggestor</a:t>
            </a:r>
            <a:r>
              <a:rPr lang="en-US" dirty="0" smtClean="0"/>
              <a:t> Types</a:t>
            </a:r>
            <a:endParaRPr lang="en-US" dirty="0"/>
          </a:p>
        </p:txBody>
      </p:sp>
      <p:sp>
        <p:nvSpPr>
          <p:cNvPr id="4" name="Footer Placeholder 3"/>
          <p:cNvSpPr>
            <a:spLocks noGrp="1"/>
          </p:cNvSpPr>
          <p:nvPr>
            <p:ph type="ftr" sz="quarter" idx="11"/>
          </p:nvPr>
        </p:nvSpPr>
        <p:spPr>
          <a:xfrm>
            <a:off x="6745111" y="231646"/>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159</a:t>
            </a:fld>
            <a:endParaRPr lang="en-US"/>
          </a:p>
        </p:txBody>
      </p:sp>
      <p:sp>
        <p:nvSpPr>
          <p:cNvPr id="2" name="Content Placeholder 1"/>
          <p:cNvSpPr>
            <a:spLocks noGrp="1"/>
          </p:cNvSpPr>
          <p:nvPr>
            <p:ph idx="1"/>
          </p:nvPr>
        </p:nvSpPr>
        <p:spPr>
          <a:xfrm>
            <a:off x="930876" y="2767915"/>
            <a:ext cx="7298724" cy="3541446"/>
          </a:xfrm>
        </p:spPr>
        <p:txBody>
          <a:bodyPr>
            <a:normAutofit fontScale="92500"/>
          </a:bodyPr>
          <a:lstStyle/>
          <a:p>
            <a:r>
              <a:rPr lang="en-US" dirty="0"/>
              <a:t>These have changed since the initial introduction of the Suggest API to Elasticsearch. We are now able to use four type of suggesters</a:t>
            </a:r>
            <a:r>
              <a:rPr lang="en-US" dirty="0" smtClean="0"/>
              <a:t>:</a:t>
            </a:r>
          </a:p>
          <a:p>
            <a:pPr lvl="1"/>
            <a:r>
              <a:rPr lang="en-US" b="1" u="sng" dirty="0" smtClean="0"/>
              <a:t>term</a:t>
            </a:r>
            <a:r>
              <a:rPr lang="en-US" dirty="0"/>
              <a:t>: A suggester returning corrections for each word passed to it. Useful for suggestions that are not phrases, such as single term queries</a:t>
            </a:r>
            <a:r>
              <a:rPr lang="en-US" dirty="0" smtClean="0"/>
              <a:t>.</a:t>
            </a:r>
          </a:p>
          <a:p>
            <a:pPr lvl="1"/>
            <a:r>
              <a:rPr lang="en-US" b="1" u="sng" dirty="0" smtClean="0"/>
              <a:t>phrase</a:t>
            </a:r>
            <a:r>
              <a:rPr lang="en-US" dirty="0"/>
              <a:t>: A suggester working on phrases, returning a proper phrase</a:t>
            </a:r>
            <a:r>
              <a:rPr lang="en-US" dirty="0" smtClean="0"/>
              <a:t>.</a:t>
            </a:r>
          </a:p>
          <a:p>
            <a:pPr lvl="1"/>
            <a:r>
              <a:rPr lang="en-US" b="1" u="sng" dirty="0" smtClean="0"/>
              <a:t>completion</a:t>
            </a:r>
            <a:r>
              <a:rPr lang="en-US" dirty="0"/>
              <a:t>: A suggester designed to provide fast and efficient autocomplete results</a:t>
            </a:r>
            <a:r>
              <a:rPr lang="en-US" dirty="0" smtClean="0"/>
              <a:t>.</a:t>
            </a:r>
          </a:p>
          <a:p>
            <a:pPr lvl="1"/>
            <a:r>
              <a:rPr lang="en-US" b="1" u="sng" dirty="0" smtClean="0"/>
              <a:t>context</a:t>
            </a:r>
            <a:r>
              <a:rPr lang="en-US" dirty="0"/>
              <a:t>: Extension to the Suggest API of Elasticsearch. Allows us to handle parts of the suggest queries in memory and thus very effective in terms of performance.</a:t>
            </a:r>
          </a:p>
        </p:txBody>
      </p:sp>
    </p:spTree>
    <p:extLst>
      <p:ext uri="{BB962C8B-B14F-4D97-AF65-F5344CB8AC3E}">
        <p14:creationId xmlns:p14="http://schemas.microsoft.com/office/powerpoint/2010/main" val="163705535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6629400" cy="808969"/>
          </a:xfrm>
        </p:spPr>
        <p:txBody>
          <a:bodyPr>
            <a:normAutofit/>
          </a:bodyPr>
          <a:lstStyle/>
          <a:p>
            <a:pPr algn="r"/>
            <a:r>
              <a:rPr lang="en-US" sz="3600" dirty="0" smtClean="0"/>
              <a:t> Key Features of </a:t>
            </a:r>
            <a:r>
              <a:rPr lang="en-US" sz="3600" dirty="0" err="1" smtClean="0"/>
              <a:t>Elasticsearch</a:t>
            </a:r>
            <a:endParaRPr lang="en-US" sz="3600" dirty="0"/>
          </a:p>
        </p:txBody>
      </p:sp>
      <p:pic>
        <p:nvPicPr>
          <p:cNvPr id="6" name="Content Placeholder 5"/>
          <p:cNvPicPr>
            <a:picLocks noGrp="1" noChangeAspect="1"/>
          </p:cNvPicPr>
          <p:nvPr>
            <p:ph idx="1"/>
          </p:nvPr>
        </p:nvPicPr>
        <p:blipFill>
          <a:blip r:embed="rId2"/>
          <a:srcRect l="7965" r="7965"/>
          <a:stretch>
            <a:fillRect/>
          </a:stretch>
        </p:blipFill>
        <p:spPr>
          <a:xfrm>
            <a:off x="533400" y="1143000"/>
            <a:ext cx="6019800" cy="5638800"/>
          </a:xfrm>
        </p:spPr>
      </p:pic>
      <p:sp>
        <p:nvSpPr>
          <p:cNvPr id="4" name="Footer Placeholder 3"/>
          <p:cNvSpPr>
            <a:spLocks noGrp="1"/>
          </p:cNvSpPr>
          <p:nvPr>
            <p:ph type="ftr" sz="quarter" idx="11"/>
          </p:nvPr>
        </p:nvSpPr>
        <p:spPr>
          <a:xfrm>
            <a:off x="6745111" y="159327"/>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16</a:t>
            </a:fld>
            <a:endParaRPr lang="en-US"/>
          </a:p>
        </p:txBody>
      </p:sp>
    </p:spTree>
    <p:extLst>
      <p:ext uri="{BB962C8B-B14F-4D97-AF65-F5344CB8AC3E}">
        <p14:creationId xmlns:p14="http://schemas.microsoft.com/office/powerpoint/2010/main" val="2878466171"/>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382260"/>
            <a:ext cx="7315200" cy="1154097"/>
          </a:xfrm>
        </p:spPr>
        <p:txBody>
          <a:bodyPr/>
          <a:lstStyle/>
          <a:p>
            <a:r>
              <a:rPr lang="en-US" dirty="0" smtClean="0"/>
              <a:t>Including Suggestions</a:t>
            </a:r>
            <a:endParaRPr lang="en-US" dirty="0"/>
          </a:p>
        </p:txBody>
      </p:sp>
      <p:sp>
        <p:nvSpPr>
          <p:cNvPr id="4" name="Footer Placeholder 3"/>
          <p:cNvSpPr>
            <a:spLocks noGrp="1"/>
          </p:cNvSpPr>
          <p:nvPr>
            <p:ph type="ftr" sz="quarter" idx="11"/>
          </p:nvPr>
        </p:nvSpPr>
        <p:spPr>
          <a:xfrm>
            <a:off x="6745111" y="231646"/>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160</a:t>
            </a:fld>
            <a:endParaRPr lang="en-US"/>
          </a:p>
        </p:txBody>
      </p:sp>
      <p:sp>
        <p:nvSpPr>
          <p:cNvPr id="2" name="Content Placeholder 1"/>
          <p:cNvSpPr>
            <a:spLocks noGrp="1"/>
          </p:cNvSpPr>
          <p:nvPr>
            <p:ph idx="1"/>
          </p:nvPr>
        </p:nvSpPr>
        <p:spPr>
          <a:xfrm>
            <a:off x="381000" y="1686971"/>
            <a:ext cx="8610600" cy="1513429"/>
          </a:xfrm>
        </p:spPr>
        <p:txBody>
          <a:bodyPr>
            <a:normAutofit/>
          </a:bodyPr>
          <a:lstStyle/>
          <a:p>
            <a:r>
              <a:rPr lang="en-US" dirty="0"/>
              <a:t>Let's now try getting suggestions along with the query results. For example, let's use a </a:t>
            </a:r>
            <a:r>
              <a:rPr lang="en-US" dirty="0" err="1"/>
              <a:t>match_all</a:t>
            </a:r>
            <a:r>
              <a:rPr lang="en-US" dirty="0"/>
              <a:t> query and try getting a suggestion for a </a:t>
            </a:r>
            <a:r>
              <a:rPr lang="en-US" dirty="0" err="1"/>
              <a:t>serlock</a:t>
            </a:r>
            <a:r>
              <a:rPr lang="en-US" dirty="0"/>
              <a:t> </a:t>
            </a:r>
            <a:r>
              <a:rPr lang="en-US" dirty="0" err="1"/>
              <a:t>holnes</a:t>
            </a:r>
            <a:r>
              <a:rPr lang="en-US" dirty="0"/>
              <a:t> phrase, which has two terms spelled incorrectly. To do this, we run the following command:</a:t>
            </a:r>
          </a:p>
        </p:txBody>
      </p:sp>
      <p:pic>
        <p:nvPicPr>
          <p:cNvPr id="3" name="Picture 2"/>
          <p:cNvPicPr>
            <a:picLocks noChangeAspect="1"/>
          </p:cNvPicPr>
          <p:nvPr/>
        </p:nvPicPr>
        <p:blipFill>
          <a:blip r:embed="rId2"/>
          <a:stretch>
            <a:fillRect/>
          </a:stretch>
        </p:blipFill>
        <p:spPr>
          <a:xfrm>
            <a:off x="4808838" y="2715450"/>
            <a:ext cx="4191000" cy="2368826"/>
          </a:xfrm>
          <a:prstGeom prst="rect">
            <a:avLst/>
          </a:prstGeom>
        </p:spPr>
      </p:pic>
      <p:sp>
        <p:nvSpPr>
          <p:cNvPr id="7" name="Rectangle 6"/>
          <p:cNvSpPr/>
          <p:nvPr/>
        </p:nvSpPr>
        <p:spPr>
          <a:xfrm>
            <a:off x="469816" y="3429000"/>
            <a:ext cx="4102184" cy="2821178"/>
          </a:xfrm>
          <a:prstGeom prst="rect">
            <a:avLst/>
          </a:prstGeom>
        </p:spPr>
        <p:txBody>
          <a:bodyPr wrap="square">
            <a:normAutofit fontScale="85000" lnSpcReduction="10000"/>
          </a:bodyPr>
          <a:lstStyle/>
          <a:p>
            <a:r>
              <a:rPr lang="en-US" dirty="0"/>
              <a:t>As you can see, we've introduced a new section to our query – the suggest one. We've specified the text we want to get the correction for by using the text property. We've specified the suggester we want to use (the term one) and configured it specifying the name of the field that should be used for building suggestions using the field property. </a:t>
            </a:r>
            <a:r>
              <a:rPr lang="en-US" dirty="0" err="1"/>
              <a:t>first_suggestion</a:t>
            </a:r>
            <a:r>
              <a:rPr lang="en-US" dirty="0"/>
              <a:t> is the name we give to our suggester; we need to do this because there can be multiple ones used. This is how you send a request for suggestion in general.</a:t>
            </a:r>
          </a:p>
        </p:txBody>
      </p:sp>
    </p:spTree>
    <p:extLst>
      <p:ext uri="{BB962C8B-B14F-4D97-AF65-F5344CB8AC3E}">
        <p14:creationId xmlns:p14="http://schemas.microsoft.com/office/powerpoint/2010/main" val="230835768"/>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382261"/>
            <a:ext cx="7315200" cy="684540"/>
          </a:xfrm>
        </p:spPr>
        <p:txBody>
          <a:bodyPr>
            <a:normAutofit fontScale="90000"/>
          </a:bodyPr>
          <a:lstStyle/>
          <a:p>
            <a:r>
              <a:rPr lang="en-US" dirty="0" smtClean="0"/>
              <a:t>Suggesters Response </a:t>
            </a:r>
            <a:endParaRPr lang="en-US" dirty="0"/>
          </a:p>
        </p:txBody>
      </p:sp>
      <p:sp>
        <p:nvSpPr>
          <p:cNvPr id="4" name="Footer Placeholder 3"/>
          <p:cNvSpPr>
            <a:spLocks noGrp="1"/>
          </p:cNvSpPr>
          <p:nvPr>
            <p:ph type="ftr" sz="quarter" idx="11"/>
          </p:nvPr>
        </p:nvSpPr>
        <p:spPr>
          <a:xfrm>
            <a:off x="6745111" y="231646"/>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161</a:t>
            </a:fld>
            <a:endParaRPr lang="en-US"/>
          </a:p>
        </p:txBody>
      </p:sp>
      <p:sp>
        <p:nvSpPr>
          <p:cNvPr id="2" name="Content Placeholder 1"/>
          <p:cNvSpPr>
            <a:spLocks noGrp="1"/>
          </p:cNvSpPr>
          <p:nvPr>
            <p:ph idx="1"/>
          </p:nvPr>
        </p:nvSpPr>
        <p:spPr>
          <a:xfrm>
            <a:off x="228600" y="1491840"/>
            <a:ext cx="4800600" cy="1860960"/>
          </a:xfrm>
        </p:spPr>
        <p:txBody>
          <a:bodyPr>
            <a:normAutofit/>
          </a:bodyPr>
          <a:lstStyle/>
          <a:p>
            <a:r>
              <a:rPr lang="en-US" dirty="0"/>
              <a:t>Now let's look at the response of the first query we sent. As you can guess, the response includes both the query results and the suggestions:</a:t>
            </a:r>
          </a:p>
        </p:txBody>
      </p:sp>
      <p:pic>
        <p:nvPicPr>
          <p:cNvPr id="8" name="Picture 7"/>
          <p:cNvPicPr>
            <a:picLocks noChangeAspect="1"/>
          </p:cNvPicPr>
          <p:nvPr/>
        </p:nvPicPr>
        <p:blipFill>
          <a:blip r:embed="rId3"/>
          <a:stretch>
            <a:fillRect/>
          </a:stretch>
        </p:blipFill>
        <p:spPr>
          <a:xfrm>
            <a:off x="5257800" y="878830"/>
            <a:ext cx="2997818" cy="5965432"/>
          </a:xfrm>
          <a:prstGeom prst="rect">
            <a:avLst/>
          </a:prstGeom>
        </p:spPr>
      </p:pic>
      <p:sp>
        <p:nvSpPr>
          <p:cNvPr id="9" name="Rectangle 8"/>
          <p:cNvSpPr/>
          <p:nvPr/>
        </p:nvSpPr>
        <p:spPr>
          <a:xfrm>
            <a:off x="304800" y="3733800"/>
            <a:ext cx="4406984" cy="2888754"/>
          </a:xfrm>
          <a:prstGeom prst="rect">
            <a:avLst/>
          </a:prstGeom>
        </p:spPr>
        <p:txBody>
          <a:bodyPr wrap="square">
            <a:normAutofit fontScale="85000" lnSpcReduction="10000"/>
          </a:bodyPr>
          <a:lstStyle/>
          <a:p>
            <a:pPr marL="285750" indent="-285750">
              <a:buFont typeface="Arial" panose="020B0604020202020204" pitchFamily="34" charset="0"/>
              <a:buChar char="•"/>
            </a:pPr>
            <a:r>
              <a:rPr lang="en-US" dirty="0"/>
              <a:t>The </a:t>
            </a:r>
            <a:r>
              <a:rPr lang="en-US" b="1" u="sng" dirty="0"/>
              <a:t>options</a:t>
            </a:r>
            <a:r>
              <a:rPr lang="en-US" dirty="0"/>
              <a:t> array contains suggestions for the given word and will be empty if Elasticsearch doesn't find any suggestions. Each entry in this array is a suggestion and described by the following properties</a:t>
            </a:r>
            <a:r>
              <a:rPr lang="en-US" dirty="0" smtClean="0"/>
              <a:t>:</a:t>
            </a:r>
          </a:p>
          <a:p>
            <a:pPr marL="742950" lvl="1" indent="-285750">
              <a:buFont typeface="Arial" panose="020B0604020202020204" pitchFamily="34" charset="0"/>
              <a:buChar char="•"/>
            </a:pPr>
            <a:r>
              <a:rPr lang="en-US" u="sng" dirty="0" smtClean="0"/>
              <a:t>text</a:t>
            </a:r>
            <a:r>
              <a:rPr lang="en-US" dirty="0"/>
              <a:t>: Text of the suggestion</a:t>
            </a:r>
            <a:r>
              <a:rPr lang="en-US" dirty="0" smtClean="0"/>
              <a:t>.</a:t>
            </a:r>
          </a:p>
          <a:p>
            <a:pPr marL="742950" lvl="1" indent="-285750">
              <a:buFont typeface="Arial" panose="020B0604020202020204" pitchFamily="34" charset="0"/>
              <a:buChar char="•"/>
            </a:pPr>
            <a:r>
              <a:rPr lang="en-US" u="sng" dirty="0" smtClean="0"/>
              <a:t>score</a:t>
            </a:r>
            <a:r>
              <a:rPr lang="en-US" dirty="0"/>
              <a:t>: Suggestion score; the higher the score, the better the suggestion</a:t>
            </a:r>
            <a:r>
              <a:rPr lang="en-US" dirty="0" smtClean="0"/>
              <a:t>.</a:t>
            </a:r>
          </a:p>
          <a:p>
            <a:pPr marL="742950" lvl="1" indent="-285750">
              <a:buFont typeface="Arial" panose="020B0604020202020204" pitchFamily="34" charset="0"/>
              <a:buChar char="•"/>
            </a:pPr>
            <a:r>
              <a:rPr lang="en-US" u="sng" dirty="0" err="1" smtClean="0"/>
              <a:t>freq</a:t>
            </a:r>
            <a:r>
              <a:rPr lang="en-US" dirty="0"/>
              <a:t>: Frequency of the suggestion. The frequency represents how many times the word appears in the documents in the index we are running the suggestion query against.</a:t>
            </a:r>
          </a:p>
        </p:txBody>
      </p:sp>
    </p:spTree>
    <p:extLst>
      <p:ext uri="{BB962C8B-B14F-4D97-AF65-F5344CB8AC3E}">
        <p14:creationId xmlns:p14="http://schemas.microsoft.com/office/powerpoint/2010/main" val="1552322562"/>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382260"/>
            <a:ext cx="7315200" cy="1154097"/>
          </a:xfrm>
        </p:spPr>
        <p:txBody>
          <a:bodyPr/>
          <a:lstStyle/>
          <a:p>
            <a:r>
              <a:rPr lang="en-US" dirty="0" smtClean="0"/>
              <a:t>Multiple Suggestions</a:t>
            </a:r>
            <a:endParaRPr lang="en-US" dirty="0"/>
          </a:p>
        </p:txBody>
      </p:sp>
      <p:sp>
        <p:nvSpPr>
          <p:cNvPr id="4" name="Footer Placeholder 3"/>
          <p:cNvSpPr>
            <a:spLocks noGrp="1"/>
          </p:cNvSpPr>
          <p:nvPr>
            <p:ph type="ftr" sz="quarter" idx="11"/>
          </p:nvPr>
        </p:nvSpPr>
        <p:spPr>
          <a:xfrm>
            <a:off x="6745111" y="231646"/>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162</a:t>
            </a:fld>
            <a:endParaRPr lang="en-US"/>
          </a:p>
        </p:txBody>
      </p:sp>
      <p:sp>
        <p:nvSpPr>
          <p:cNvPr id="2" name="Content Placeholder 1"/>
          <p:cNvSpPr>
            <a:spLocks noGrp="1"/>
          </p:cNvSpPr>
          <p:nvPr>
            <p:ph idx="1"/>
          </p:nvPr>
        </p:nvSpPr>
        <p:spPr>
          <a:xfrm>
            <a:off x="266700" y="1523449"/>
            <a:ext cx="8610600" cy="1513429"/>
          </a:xfrm>
        </p:spPr>
        <p:txBody>
          <a:bodyPr>
            <a:normAutofit lnSpcReduction="10000"/>
          </a:bodyPr>
          <a:lstStyle/>
          <a:p>
            <a:r>
              <a:rPr lang="en-US" dirty="0"/>
              <a:t>If we want to get multiple suggestions for the same text, we can embed our suggestions in the suggest object and place the text property as the suggest object option. For example, if we want to get suggestions for the </a:t>
            </a:r>
            <a:r>
              <a:rPr lang="en-US" dirty="0" err="1"/>
              <a:t>serlock</a:t>
            </a:r>
            <a:r>
              <a:rPr lang="en-US" dirty="0"/>
              <a:t> </a:t>
            </a:r>
            <a:r>
              <a:rPr lang="en-US" dirty="0" err="1"/>
              <a:t>holnes</a:t>
            </a:r>
            <a:r>
              <a:rPr lang="en-US" dirty="0"/>
              <a:t> text for the title field and for the _all field, we run the following command:</a:t>
            </a:r>
          </a:p>
        </p:txBody>
      </p:sp>
      <p:pic>
        <p:nvPicPr>
          <p:cNvPr id="8" name="Picture 7"/>
          <p:cNvPicPr>
            <a:picLocks noChangeAspect="1"/>
          </p:cNvPicPr>
          <p:nvPr/>
        </p:nvPicPr>
        <p:blipFill>
          <a:blip r:embed="rId2"/>
          <a:stretch>
            <a:fillRect/>
          </a:stretch>
        </p:blipFill>
        <p:spPr>
          <a:xfrm>
            <a:off x="3093068" y="2743200"/>
            <a:ext cx="5162550" cy="4019550"/>
          </a:xfrm>
          <a:prstGeom prst="rect">
            <a:avLst/>
          </a:prstGeom>
        </p:spPr>
      </p:pic>
    </p:spTree>
    <p:extLst>
      <p:ext uri="{BB962C8B-B14F-4D97-AF65-F5344CB8AC3E}">
        <p14:creationId xmlns:p14="http://schemas.microsoft.com/office/powerpoint/2010/main" val="3571954876"/>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382260"/>
            <a:ext cx="7315200" cy="1154097"/>
          </a:xfrm>
        </p:spPr>
        <p:txBody>
          <a:bodyPr/>
          <a:lstStyle/>
          <a:p>
            <a:r>
              <a:rPr lang="en-US" dirty="0" smtClean="0"/>
              <a:t>Term Suggester</a:t>
            </a:r>
            <a:endParaRPr lang="en-US" dirty="0"/>
          </a:p>
        </p:txBody>
      </p:sp>
      <p:sp>
        <p:nvSpPr>
          <p:cNvPr id="4" name="Footer Placeholder 3"/>
          <p:cNvSpPr>
            <a:spLocks noGrp="1"/>
          </p:cNvSpPr>
          <p:nvPr>
            <p:ph type="ftr" sz="quarter" idx="11"/>
          </p:nvPr>
        </p:nvSpPr>
        <p:spPr>
          <a:xfrm>
            <a:off x="6745111" y="231646"/>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163</a:t>
            </a:fld>
            <a:endParaRPr lang="en-US"/>
          </a:p>
        </p:txBody>
      </p:sp>
      <p:sp>
        <p:nvSpPr>
          <p:cNvPr id="2" name="Content Placeholder 1"/>
          <p:cNvSpPr>
            <a:spLocks noGrp="1"/>
          </p:cNvSpPr>
          <p:nvPr>
            <p:ph idx="1"/>
          </p:nvPr>
        </p:nvSpPr>
        <p:spPr>
          <a:xfrm>
            <a:off x="266700" y="1523449"/>
            <a:ext cx="8572500" cy="3200951"/>
          </a:xfrm>
        </p:spPr>
        <p:txBody>
          <a:bodyPr>
            <a:normAutofit/>
          </a:bodyPr>
          <a:lstStyle/>
          <a:p>
            <a:r>
              <a:rPr lang="en-US" dirty="0"/>
              <a:t>The term suggester works on the basis of string edit distance. This means that the suggestion with the fewest characters that need to be changed, added, or removed to make the suggestion look as the original word, is the best one. For example, let's take the words </a:t>
            </a:r>
            <a:r>
              <a:rPr lang="en-US" dirty="0" err="1"/>
              <a:t>worl</a:t>
            </a:r>
            <a:r>
              <a:rPr lang="en-US" dirty="0"/>
              <a:t> and work. To change the </a:t>
            </a:r>
            <a:r>
              <a:rPr lang="en-US" dirty="0" err="1"/>
              <a:t>worl</a:t>
            </a:r>
            <a:r>
              <a:rPr lang="en-US" dirty="0"/>
              <a:t> term to work, we need to change the l letter to k, so it means a distance of 1. The text provided to the suggester is of course analyzed and then terms are chosen to be suggested.</a:t>
            </a:r>
          </a:p>
        </p:txBody>
      </p:sp>
      <p:pic>
        <p:nvPicPr>
          <p:cNvPr id="3" name="Picture 2"/>
          <p:cNvPicPr>
            <a:picLocks noChangeAspect="1"/>
          </p:cNvPicPr>
          <p:nvPr/>
        </p:nvPicPr>
        <p:blipFill>
          <a:blip r:embed="rId2"/>
          <a:stretch>
            <a:fillRect/>
          </a:stretch>
        </p:blipFill>
        <p:spPr>
          <a:xfrm>
            <a:off x="1656607" y="4876800"/>
            <a:ext cx="4941617" cy="1788990"/>
          </a:xfrm>
          <a:prstGeom prst="rect">
            <a:avLst/>
          </a:prstGeom>
        </p:spPr>
      </p:pic>
    </p:spTree>
    <p:extLst>
      <p:ext uri="{BB962C8B-B14F-4D97-AF65-F5344CB8AC3E}">
        <p14:creationId xmlns:p14="http://schemas.microsoft.com/office/powerpoint/2010/main" val="771343008"/>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382260"/>
            <a:ext cx="7315200" cy="1154097"/>
          </a:xfrm>
        </p:spPr>
        <p:txBody>
          <a:bodyPr>
            <a:normAutofit/>
          </a:bodyPr>
          <a:lstStyle/>
          <a:p>
            <a:r>
              <a:rPr lang="en-US" dirty="0" smtClean="0"/>
              <a:t>Term Suggester configuration</a:t>
            </a:r>
            <a:endParaRPr lang="en-US" dirty="0"/>
          </a:p>
        </p:txBody>
      </p:sp>
      <p:sp>
        <p:nvSpPr>
          <p:cNvPr id="4" name="Footer Placeholder 3"/>
          <p:cNvSpPr>
            <a:spLocks noGrp="1"/>
          </p:cNvSpPr>
          <p:nvPr>
            <p:ph type="ftr" sz="quarter" idx="11"/>
          </p:nvPr>
        </p:nvSpPr>
        <p:spPr>
          <a:xfrm>
            <a:off x="6745111" y="231646"/>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164</a:t>
            </a:fld>
            <a:endParaRPr lang="en-US"/>
          </a:p>
        </p:txBody>
      </p:sp>
      <p:sp>
        <p:nvSpPr>
          <p:cNvPr id="2" name="Content Placeholder 1"/>
          <p:cNvSpPr>
            <a:spLocks noGrp="1"/>
          </p:cNvSpPr>
          <p:nvPr>
            <p:ph idx="1"/>
          </p:nvPr>
        </p:nvSpPr>
        <p:spPr>
          <a:xfrm>
            <a:off x="266700" y="1523449"/>
            <a:ext cx="7518316" cy="1372151"/>
          </a:xfrm>
        </p:spPr>
        <p:txBody>
          <a:bodyPr>
            <a:normAutofit/>
          </a:bodyPr>
          <a:lstStyle/>
          <a:p>
            <a:r>
              <a:rPr lang="en-US" dirty="0"/>
              <a:t>The common and most used term suggester options can be used for all the suggester implementations that are based on the term one. Currently, these are the phrase suggester and of course the base term one. The available options are:</a:t>
            </a:r>
          </a:p>
        </p:txBody>
      </p:sp>
      <p:pic>
        <p:nvPicPr>
          <p:cNvPr id="7" name="Picture 6"/>
          <p:cNvPicPr>
            <a:picLocks noChangeAspect="1"/>
          </p:cNvPicPr>
          <p:nvPr/>
        </p:nvPicPr>
        <p:blipFill>
          <a:blip r:embed="rId2"/>
          <a:stretch>
            <a:fillRect/>
          </a:stretch>
        </p:blipFill>
        <p:spPr>
          <a:xfrm>
            <a:off x="1950979" y="2895600"/>
            <a:ext cx="4769207" cy="3709987"/>
          </a:xfrm>
          <a:prstGeom prst="rect">
            <a:avLst/>
          </a:prstGeom>
        </p:spPr>
      </p:pic>
    </p:spTree>
    <p:extLst>
      <p:ext uri="{BB962C8B-B14F-4D97-AF65-F5344CB8AC3E}">
        <p14:creationId xmlns:p14="http://schemas.microsoft.com/office/powerpoint/2010/main" val="553819448"/>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382260"/>
            <a:ext cx="7315200" cy="1154097"/>
          </a:xfrm>
        </p:spPr>
        <p:txBody>
          <a:bodyPr>
            <a:normAutofit/>
          </a:bodyPr>
          <a:lstStyle/>
          <a:p>
            <a:r>
              <a:rPr lang="en-US" dirty="0" smtClean="0"/>
              <a:t>Phrase Suggester</a:t>
            </a:r>
            <a:endParaRPr lang="en-US" dirty="0"/>
          </a:p>
        </p:txBody>
      </p:sp>
      <p:sp>
        <p:nvSpPr>
          <p:cNvPr id="4" name="Footer Placeholder 3"/>
          <p:cNvSpPr>
            <a:spLocks noGrp="1"/>
          </p:cNvSpPr>
          <p:nvPr>
            <p:ph type="ftr" sz="quarter" idx="11"/>
          </p:nvPr>
        </p:nvSpPr>
        <p:spPr>
          <a:xfrm>
            <a:off x="6745111" y="231646"/>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165</a:t>
            </a:fld>
            <a:endParaRPr lang="en-US"/>
          </a:p>
        </p:txBody>
      </p:sp>
      <p:sp>
        <p:nvSpPr>
          <p:cNvPr id="2" name="Content Placeholder 1"/>
          <p:cNvSpPr>
            <a:spLocks noGrp="1"/>
          </p:cNvSpPr>
          <p:nvPr>
            <p:ph idx="1"/>
          </p:nvPr>
        </p:nvSpPr>
        <p:spPr>
          <a:xfrm>
            <a:off x="266700" y="1523449"/>
            <a:ext cx="7518316" cy="1372151"/>
          </a:xfrm>
        </p:spPr>
        <p:txBody>
          <a:bodyPr>
            <a:normAutofit fontScale="85000" lnSpcReduction="20000"/>
          </a:bodyPr>
          <a:lstStyle/>
          <a:p>
            <a:r>
              <a:rPr lang="en-US" dirty="0"/>
              <a:t>The term suggester provides a great way to correct user spelling mistakes on per term basis, but it is not great for phrases. That's why the phrase suggester was introduced. It is built on top of the term suggester, but adds additional phrase calculation logic to </a:t>
            </a:r>
            <a:r>
              <a:rPr lang="en-US" dirty="0" err="1"/>
              <a:t>it.Let's</a:t>
            </a:r>
            <a:r>
              <a:rPr lang="en-US" dirty="0"/>
              <a:t> start with an example of how to use the phrase suggester. This time we will omit the query section in our query. We do that by running the following command:</a:t>
            </a:r>
          </a:p>
        </p:txBody>
      </p:sp>
      <p:pic>
        <p:nvPicPr>
          <p:cNvPr id="3" name="Picture 2"/>
          <p:cNvPicPr>
            <a:picLocks noChangeAspect="1"/>
          </p:cNvPicPr>
          <p:nvPr/>
        </p:nvPicPr>
        <p:blipFill>
          <a:blip r:embed="rId2"/>
          <a:stretch>
            <a:fillRect/>
          </a:stretch>
        </p:blipFill>
        <p:spPr>
          <a:xfrm>
            <a:off x="1219200" y="2900504"/>
            <a:ext cx="4267200" cy="1630429"/>
          </a:xfrm>
          <a:prstGeom prst="rect">
            <a:avLst/>
          </a:prstGeom>
        </p:spPr>
      </p:pic>
      <p:pic>
        <p:nvPicPr>
          <p:cNvPr id="8" name="Picture 7"/>
          <p:cNvPicPr>
            <a:picLocks noChangeAspect="1"/>
          </p:cNvPicPr>
          <p:nvPr/>
        </p:nvPicPr>
        <p:blipFill>
          <a:blip r:embed="rId3"/>
          <a:stretch>
            <a:fillRect/>
          </a:stretch>
        </p:blipFill>
        <p:spPr>
          <a:xfrm>
            <a:off x="6196755" y="2677545"/>
            <a:ext cx="2717234" cy="4061845"/>
          </a:xfrm>
          <a:prstGeom prst="rect">
            <a:avLst/>
          </a:prstGeom>
        </p:spPr>
      </p:pic>
    </p:spTree>
    <p:extLst>
      <p:ext uri="{BB962C8B-B14F-4D97-AF65-F5344CB8AC3E}">
        <p14:creationId xmlns:p14="http://schemas.microsoft.com/office/powerpoint/2010/main" val="3386292256"/>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382260"/>
            <a:ext cx="7315200" cy="1154097"/>
          </a:xfrm>
        </p:spPr>
        <p:txBody>
          <a:bodyPr>
            <a:normAutofit/>
          </a:bodyPr>
          <a:lstStyle/>
          <a:p>
            <a:r>
              <a:rPr lang="en-US" dirty="0" smtClean="0"/>
              <a:t>Phrase Suggester</a:t>
            </a:r>
            <a:endParaRPr lang="en-US" dirty="0"/>
          </a:p>
        </p:txBody>
      </p:sp>
      <p:sp>
        <p:nvSpPr>
          <p:cNvPr id="4" name="Footer Placeholder 3"/>
          <p:cNvSpPr>
            <a:spLocks noGrp="1"/>
          </p:cNvSpPr>
          <p:nvPr>
            <p:ph type="ftr" sz="quarter" idx="11"/>
          </p:nvPr>
        </p:nvSpPr>
        <p:spPr>
          <a:xfrm>
            <a:off x="6745111" y="231646"/>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166</a:t>
            </a:fld>
            <a:endParaRPr lang="en-US"/>
          </a:p>
        </p:txBody>
      </p:sp>
      <p:sp>
        <p:nvSpPr>
          <p:cNvPr id="2" name="Content Placeholder 1"/>
          <p:cNvSpPr>
            <a:spLocks noGrp="1"/>
          </p:cNvSpPr>
          <p:nvPr>
            <p:ph idx="1"/>
          </p:nvPr>
        </p:nvSpPr>
        <p:spPr>
          <a:xfrm>
            <a:off x="266700" y="1523449"/>
            <a:ext cx="7518316" cy="1372151"/>
          </a:xfrm>
        </p:spPr>
        <p:txBody>
          <a:bodyPr>
            <a:normAutofit fontScale="85000" lnSpcReduction="20000"/>
          </a:bodyPr>
          <a:lstStyle/>
          <a:p>
            <a:r>
              <a:rPr lang="en-US" dirty="0"/>
              <a:t>The term suggester provides a great way to correct user spelling mistakes on per term basis, but it is not great for phrases. That's why the phrase suggester was introduced. It is built on top of the term suggester, but adds additional phrase calculation logic to </a:t>
            </a:r>
            <a:r>
              <a:rPr lang="en-US" dirty="0" err="1"/>
              <a:t>it.Let's</a:t>
            </a:r>
            <a:r>
              <a:rPr lang="en-US" dirty="0"/>
              <a:t> start with an example of how to use the phrase suggester. This time we will omit the query section in our query. We do that by running the following command:</a:t>
            </a:r>
          </a:p>
        </p:txBody>
      </p:sp>
      <p:pic>
        <p:nvPicPr>
          <p:cNvPr id="3" name="Picture 2"/>
          <p:cNvPicPr>
            <a:picLocks noChangeAspect="1"/>
          </p:cNvPicPr>
          <p:nvPr/>
        </p:nvPicPr>
        <p:blipFill>
          <a:blip r:embed="rId3"/>
          <a:stretch>
            <a:fillRect/>
          </a:stretch>
        </p:blipFill>
        <p:spPr>
          <a:xfrm>
            <a:off x="1219200" y="2900504"/>
            <a:ext cx="4267200" cy="1630429"/>
          </a:xfrm>
          <a:prstGeom prst="rect">
            <a:avLst/>
          </a:prstGeom>
        </p:spPr>
      </p:pic>
      <p:pic>
        <p:nvPicPr>
          <p:cNvPr id="8" name="Picture 7"/>
          <p:cNvPicPr>
            <a:picLocks noChangeAspect="1"/>
          </p:cNvPicPr>
          <p:nvPr/>
        </p:nvPicPr>
        <p:blipFill>
          <a:blip r:embed="rId4"/>
          <a:stretch>
            <a:fillRect/>
          </a:stretch>
        </p:blipFill>
        <p:spPr>
          <a:xfrm>
            <a:off x="6196755" y="2677545"/>
            <a:ext cx="2717234" cy="4061845"/>
          </a:xfrm>
          <a:prstGeom prst="rect">
            <a:avLst/>
          </a:prstGeom>
        </p:spPr>
      </p:pic>
    </p:spTree>
    <p:extLst>
      <p:ext uri="{BB962C8B-B14F-4D97-AF65-F5344CB8AC3E}">
        <p14:creationId xmlns:p14="http://schemas.microsoft.com/office/powerpoint/2010/main" val="2199012077"/>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382260"/>
            <a:ext cx="7315200" cy="1154097"/>
          </a:xfrm>
        </p:spPr>
        <p:txBody>
          <a:bodyPr>
            <a:normAutofit fontScale="90000"/>
          </a:bodyPr>
          <a:lstStyle/>
          <a:p>
            <a:r>
              <a:rPr lang="en-US" dirty="0" smtClean="0"/>
              <a:t>Phrase Suggester Configuration</a:t>
            </a:r>
            <a:endParaRPr lang="en-US" dirty="0"/>
          </a:p>
        </p:txBody>
      </p:sp>
      <p:sp>
        <p:nvSpPr>
          <p:cNvPr id="4" name="Footer Placeholder 3"/>
          <p:cNvSpPr>
            <a:spLocks noGrp="1"/>
          </p:cNvSpPr>
          <p:nvPr>
            <p:ph type="ftr" sz="quarter" idx="11"/>
          </p:nvPr>
        </p:nvSpPr>
        <p:spPr>
          <a:xfrm>
            <a:off x="6745111" y="231646"/>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167</a:t>
            </a:fld>
            <a:endParaRPr lang="en-US"/>
          </a:p>
        </p:txBody>
      </p:sp>
      <p:sp>
        <p:nvSpPr>
          <p:cNvPr id="2" name="Content Placeholder 1"/>
          <p:cNvSpPr>
            <a:spLocks noGrp="1"/>
          </p:cNvSpPr>
          <p:nvPr>
            <p:ph idx="1"/>
          </p:nvPr>
        </p:nvSpPr>
        <p:spPr>
          <a:xfrm>
            <a:off x="266700" y="1523449"/>
            <a:ext cx="7518316" cy="1372151"/>
          </a:xfrm>
        </p:spPr>
        <p:txBody>
          <a:bodyPr>
            <a:normAutofit fontScale="92500" lnSpcReduction="20000"/>
          </a:bodyPr>
          <a:lstStyle/>
          <a:p>
            <a:r>
              <a:rPr lang="en-US" dirty="0"/>
              <a:t>Because the phrase suggester is based on the term suggester, it can also use some of the configuration options provided by it. Those options are: text, size, analyzer, and </a:t>
            </a:r>
            <a:r>
              <a:rPr lang="en-US" dirty="0" err="1"/>
              <a:t>shard_size</a:t>
            </a:r>
            <a:r>
              <a:rPr lang="en-US" dirty="0"/>
              <a:t>. In addition to the mentioned properties, the phrase suggester exposes additional options. Some of these options are:</a:t>
            </a:r>
          </a:p>
        </p:txBody>
      </p:sp>
      <p:pic>
        <p:nvPicPr>
          <p:cNvPr id="7" name="Picture 6"/>
          <p:cNvPicPr>
            <a:picLocks noChangeAspect="1"/>
          </p:cNvPicPr>
          <p:nvPr/>
        </p:nvPicPr>
        <p:blipFill>
          <a:blip r:embed="rId3"/>
          <a:stretch>
            <a:fillRect/>
          </a:stretch>
        </p:blipFill>
        <p:spPr>
          <a:xfrm>
            <a:off x="381000" y="3537878"/>
            <a:ext cx="8248650" cy="2209800"/>
          </a:xfrm>
          <a:prstGeom prst="rect">
            <a:avLst/>
          </a:prstGeom>
        </p:spPr>
      </p:pic>
    </p:spTree>
    <p:extLst>
      <p:ext uri="{BB962C8B-B14F-4D97-AF65-F5344CB8AC3E}">
        <p14:creationId xmlns:p14="http://schemas.microsoft.com/office/powerpoint/2010/main" val="2799232155"/>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382260"/>
            <a:ext cx="7315200" cy="1154097"/>
          </a:xfrm>
        </p:spPr>
        <p:txBody>
          <a:bodyPr>
            <a:normAutofit/>
          </a:bodyPr>
          <a:lstStyle/>
          <a:p>
            <a:r>
              <a:rPr lang="en-US" dirty="0" smtClean="0"/>
              <a:t>Completion Suggester</a:t>
            </a:r>
            <a:endParaRPr lang="en-US" dirty="0"/>
          </a:p>
        </p:txBody>
      </p:sp>
      <p:sp>
        <p:nvSpPr>
          <p:cNvPr id="4" name="Footer Placeholder 3"/>
          <p:cNvSpPr>
            <a:spLocks noGrp="1"/>
          </p:cNvSpPr>
          <p:nvPr>
            <p:ph type="ftr" sz="quarter" idx="11"/>
          </p:nvPr>
        </p:nvSpPr>
        <p:spPr>
          <a:xfrm>
            <a:off x="6745111" y="231646"/>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168</a:t>
            </a:fld>
            <a:endParaRPr lang="en-US"/>
          </a:p>
        </p:txBody>
      </p:sp>
      <p:sp>
        <p:nvSpPr>
          <p:cNvPr id="2" name="Content Placeholder 1"/>
          <p:cNvSpPr>
            <a:spLocks noGrp="1"/>
          </p:cNvSpPr>
          <p:nvPr>
            <p:ph idx="1"/>
          </p:nvPr>
        </p:nvSpPr>
        <p:spPr>
          <a:xfrm>
            <a:off x="266700" y="1523449"/>
            <a:ext cx="8362950" cy="1753151"/>
          </a:xfrm>
        </p:spPr>
        <p:txBody>
          <a:bodyPr>
            <a:normAutofit fontScale="85000" lnSpcReduction="10000"/>
          </a:bodyPr>
          <a:lstStyle/>
          <a:p>
            <a:r>
              <a:rPr lang="en-US" dirty="0"/>
              <a:t>The completion suggester allows us to create autocomplete functionality in a very performance-effective way, because of storing complicated structures in the index instead of calculating them during query time. We need to prepare Elasticsearch for that by using a dedicated field type called completion. Let's assume that we want to create an autocomplete feature to allow us to show book authors. In addition to author's name we want to return the identifiers of the books she/he wrote. We start with creating the authors index by running the following command:</a:t>
            </a:r>
          </a:p>
        </p:txBody>
      </p:sp>
      <p:pic>
        <p:nvPicPr>
          <p:cNvPr id="3" name="Picture 2"/>
          <p:cNvPicPr>
            <a:picLocks noChangeAspect="1"/>
          </p:cNvPicPr>
          <p:nvPr/>
        </p:nvPicPr>
        <p:blipFill>
          <a:blip r:embed="rId3"/>
          <a:stretch>
            <a:fillRect/>
          </a:stretch>
        </p:blipFill>
        <p:spPr>
          <a:xfrm>
            <a:off x="2362200" y="3200400"/>
            <a:ext cx="4210050" cy="3657600"/>
          </a:xfrm>
          <a:prstGeom prst="rect">
            <a:avLst/>
          </a:prstGeom>
        </p:spPr>
      </p:pic>
    </p:spTree>
    <p:extLst>
      <p:ext uri="{BB962C8B-B14F-4D97-AF65-F5344CB8AC3E}">
        <p14:creationId xmlns:p14="http://schemas.microsoft.com/office/powerpoint/2010/main" val="1382578158"/>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382260"/>
            <a:ext cx="7315200" cy="1154097"/>
          </a:xfrm>
        </p:spPr>
        <p:txBody>
          <a:bodyPr>
            <a:normAutofit fontScale="90000"/>
          </a:bodyPr>
          <a:lstStyle/>
          <a:p>
            <a:r>
              <a:rPr lang="en-US" dirty="0" smtClean="0"/>
              <a:t>Completion Suggester - Indexing</a:t>
            </a:r>
            <a:endParaRPr lang="en-US" dirty="0"/>
          </a:p>
        </p:txBody>
      </p:sp>
      <p:sp>
        <p:nvSpPr>
          <p:cNvPr id="4" name="Footer Placeholder 3"/>
          <p:cNvSpPr>
            <a:spLocks noGrp="1"/>
          </p:cNvSpPr>
          <p:nvPr>
            <p:ph type="ftr" sz="quarter" idx="11"/>
          </p:nvPr>
        </p:nvSpPr>
        <p:spPr>
          <a:xfrm>
            <a:off x="6745111" y="231646"/>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169</a:t>
            </a:fld>
            <a:endParaRPr lang="en-US"/>
          </a:p>
        </p:txBody>
      </p:sp>
      <p:sp>
        <p:nvSpPr>
          <p:cNvPr id="2" name="Content Placeholder 1"/>
          <p:cNvSpPr>
            <a:spLocks noGrp="1"/>
          </p:cNvSpPr>
          <p:nvPr>
            <p:ph idx="1"/>
          </p:nvPr>
        </p:nvSpPr>
        <p:spPr>
          <a:xfrm>
            <a:off x="266700" y="1523449"/>
            <a:ext cx="8362950" cy="1753151"/>
          </a:xfrm>
        </p:spPr>
        <p:txBody>
          <a:bodyPr>
            <a:normAutofit/>
          </a:bodyPr>
          <a:lstStyle/>
          <a:p>
            <a:r>
              <a:rPr lang="en-US" dirty="0"/>
              <a:t>To index the data, we need to provide some additional information along with the ones we usually provide during indexing. Let's look at the following commands that index two documents describing the authors:</a:t>
            </a:r>
          </a:p>
        </p:txBody>
      </p:sp>
      <p:pic>
        <p:nvPicPr>
          <p:cNvPr id="7" name="Picture 6"/>
          <p:cNvPicPr>
            <a:picLocks noChangeAspect="1"/>
          </p:cNvPicPr>
          <p:nvPr/>
        </p:nvPicPr>
        <p:blipFill>
          <a:blip r:embed="rId3"/>
          <a:stretch>
            <a:fillRect/>
          </a:stretch>
        </p:blipFill>
        <p:spPr>
          <a:xfrm>
            <a:off x="1905000" y="2677546"/>
            <a:ext cx="5267325" cy="3638550"/>
          </a:xfrm>
          <a:prstGeom prst="rect">
            <a:avLst/>
          </a:prstGeom>
        </p:spPr>
      </p:pic>
    </p:spTree>
    <p:extLst>
      <p:ext uri="{BB962C8B-B14F-4D97-AF65-F5344CB8AC3E}">
        <p14:creationId xmlns:p14="http://schemas.microsoft.com/office/powerpoint/2010/main" val="190349673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6629400" cy="808969"/>
          </a:xfrm>
        </p:spPr>
        <p:txBody>
          <a:bodyPr>
            <a:normAutofit/>
          </a:bodyPr>
          <a:lstStyle/>
          <a:p>
            <a:pPr algn="r"/>
            <a:r>
              <a:rPr lang="en-US" sz="3600" dirty="0" smtClean="0"/>
              <a:t>Who uses </a:t>
            </a:r>
            <a:r>
              <a:rPr lang="en-US" sz="3600" dirty="0" err="1" smtClean="0"/>
              <a:t>Elasticsearch</a:t>
            </a:r>
            <a:r>
              <a:rPr lang="en-US" sz="3600" dirty="0" smtClean="0"/>
              <a:t>?</a:t>
            </a:r>
            <a:endParaRPr lang="en-US" sz="3600"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17</a:t>
            </a:fld>
            <a:endParaRPr lang="en-US"/>
          </a:p>
        </p:txBody>
      </p:sp>
      <p:pic>
        <p:nvPicPr>
          <p:cNvPr id="7" name="Picture 6"/>
          <p:cNvPicPr>
            <a:picLocks noChangeAspect="1"/>
          </p:cNvPicPr>
          <p:nvPr/>
        </p:nvPicPr>
        <p:blipFill>
          <a:blip r:embed="rId2"/>
          <a:stretch>
            <a:fillRect/>
          </a:stretch>
        </p:blipFill>
        <p:spPr>
          <a:xfrm>
            <a:off x="838200" y="918197"/>
            <a:ext cx="6933415" cy="5795488"/>
          </a:xfrm>
          <a:prstGeom prst="rect">
            <a:avLst/>
          </a:prstGeom>
        </p:spPr>
      </p:pic>
    </p:spTree>
    <p:extLst>
      <p:ext uri="{BB962C8B-B14F-4D97-AF65-F5344CB8AC3E}">
        <p14:creationId xmlns:p14="http://schemas.microsoft.com/office/powerpoint/2010/main" val="2179237700"/>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382260"/>
            <a:ext cx="7315200" cy="1154097"/>
          </a:xfrm>
        </p:spPr>
        <p:txBody>
          <a:bodyPr>
            <a:normAutofit fontScale="90000"/>
          </a:bodyPr>
          <a:lstStyle/>
          <a:p>
            <a:r>
              <a:rPr lang="en-US" dirty="0" smtClean="0"/>
              <a:t>Completion Suggester - Querying</a:t>
            </a:r>
            <a:endParaRPr lang="en-US" dirty="0"/>
          </a:p>
        </p:txBody>
      </p:sp>
      <p:sp>
        <p:nvSpPr>
          <p:cNvPr id="4" name="Footer Placeholder 3"/>
          <p:cNvSpPr>
            <a:spLocks noGrp="1"/>
          </p:cNvSpPr>
          <p:nvPr>
            <p:ph type="ftr" sz="quarter" idx="11"/>
          </p:nvPr>
        </p:nvSpPr>
        <p:spPr>
          <a:xfrm>
            <a:off x="6745111" y="231646"/>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170</a:t>
            </a:fld>
            <a:endParaRPr lang="en-US"/>
          </a:p>
        </p:txBody>
      </p:sp>
      <p:sp>
        <p:nvSpPr>
          <p:cNvPr id="2" name="Content Placeholder 1"/>
          <p:cNvSpPr>
            <a:spLocks noGrp="1"/>
          </p:cNvSpPr>
          <p:nvPr>
            <p:ph idx="1"/>
          </p:nvPr>
        </p:nvSpPr>
        <p:spPr>
          <a:xfrm>
            <a:off x="266700" y="1523449"/>
            <a:ext cx="8362950" cy="1753151"/>
          </a:xfrm>
        </p:spPr>
        <p:txBody>
          <a:bodyPr>
            <a:normAutofit/>
          </a:bodyPr>
          <a:lstStyle/>
          <a:p>
            <a:r>
              <a:rPr lang="en-US" dirty="0"/>
              <a:t>To index the data, we need to provide some additional information along with the ones we usually provide during indexing. Let's look at the following commands that index two documents describing the authors:</a:t>
            </a:r>
          </a:p>
        </p:txBody>
      </p:sp>
      <p:sp>
        <p:nvSpPr>
          <p:cNvPr id="3" name="Rectangle 1"/>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smtClean="0">
                <a:ln>
                  <a:noFill/>
                </a:ln>
                <a:solidFill>
                  <a:srgbClr val="333333"/>
                </a:solidFill>
                <a:effectLst/>
                <a:latin typeface="Arial" panose="020B0604020202020204" pitchFamily="34" charset="0"/>
                <a:cs typeface="Arial" panose="020B0604020202020204" pitchFamily="34" charset="0"/>
              </a:rPr>
              <a:t>If we want to find documents that have authors starting with </a:t>
            </a:r>
            <a:r>
              <a:rPr kumimoji="0" lang="en-US" altLang="en-US" sz="1300" b="0" i="0" u="none" strike="noStrike" cap="none" normalizeH="0" baseline="0" smtClean="0">
                <a:ln>
                  <a:noFill/>
                </a:ln>
                <a:solidFill>
                  <a:srgbClr val="0000FF"/>
                </a:solidFill>
                <a:effectLst/>
                <a:latin typeface="Arial Unicode MS" panose="020B0604020202020204" pitchFamily="34" charset="-128"/>
                <a:ea typeface="Droid Sans Mono"/>
              </a:rPr>
              <a:t>fyo</a:t>
            </a:r>
            <a:r>
              <a:rPr kumimoji="0" lang="en-US" altLang="en-US" sz="1300" b="0" i="0" u="none" strike="noStrike" cap="none" normalizeH="0" baseline="0" smtClean="0">
                <a:ln>
                  <a:noFill/>
                </a:ln>
                <a:solidFill>
                  <a:srgbClr val="333333"/>
                </a:solidFill>
                <a:effectLst/>
                <a:latin typeface="Arial" panose="020B0604020202020204" pitchFamily="34" charset="0"/>
                <a:cs typeface="Arial" panose="020B0604020202020204" pitchFamily="34" charset="0"/>
              </a:rPr>
              <a:t>, we run the following command:</a:t>
            </a:r>
            <a:r>
              <a:rPr kumimoji="0" lang="en-US" altLang="en-US" sz="6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8" name="Picture 7"/>
          <p:cNvPicPr>
            <a:picLocks noChangeAspect="1"/>
          </p:cNvPicPr>
          <p:nvPr/>
        </p:nvPicPr>
        <p:blipFill>
          <a:blip r:embed="rId3"/>
          <a:stretch>
            <a:fillRect/>
          </a:stretch>
        </p:blipFill>
        <p:spPr>
          <a:xfrm>
            <a:off x="152400" y="2911275"/>
            <a:ext cx="4973618" cy="1813125"/>
          </a:xfrm>
          <a:prstGeom prst="rect">
            <a:avLst/>
          </a:prstGeom>
        </p:spPr>
      </p:pic>
      <p:pic>
        <p:nvPicPr>
          <p:cNvPr id="9" name="Picture 8"/>
          <p:cNvPicPr>
            <a:picLocks noChangeAspect="1"/>
          </p:cNvPicPr>
          <p:nvPr/>
        </p:nvPicPr>
        <p:blipFill>
          <a:blip r:embed="rId4"/>
          <a:stretch>
            <a:fillRect/>
          </a:stretch>
        </p:blipFill>
        <p:spPr>
          <a:xfrm>
            <a:off x="5248325" y="2677546"/>
            <a:ext cx="3848100" cy="4095750"/>
          </a:xfrm>
          <a:prstGeom prst="rect">
            <a:avLst/>
          </a:prstGeom>
        </p:spPr>
      </p:pic>
    </p:spTree>
    <p:extLst>
      <p:ext uri="{BB962C8B-B14F-4D97-AF65-F5344CB8AC3E}">
        <p14:creationId xmlns:p14="http://schemas.microsoft.com/office/powerpoint/2010/main" val="2210390186"/>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9050" y="711378"/>
            <a:ext cx="8610600" cy="988789"/>
          </a:xfrm>
        </p:spPr>
        <p:txBody>
          <a:bodyPr>
            <a:normAutofit fontScale="90000"/>
          </a:bodyPr>
          <a:lstStyle/>
          <a:p>
            <a:r>
              <a:rPr lang="en-US" dirty="0" smtClean="0"/>
              <a:t>Completion Suggester – Custom Weights</a:t>
            </a:r>
            <a:endParaRPr lang="en-US" dirty="0"/>
          </a:p>
        </p:txBody>
      </p:sp>
      <p:sp>
        <p:nvSpPr>
          <p:cNvPr id="4" name="Footer Placeholder 3"/>
          <p:cNvSpPr>
            <a:spLocks noGrp="1"/>
          </p:cNvSpPr>
          <p:nvPr>
            <p:ph type="ftr" sz="quarter" idx="11"/>
          </p:nvPr>
        </p:nvSpPr>
        <p:spPr>
          <a:xfrm>
            <a:off x="6745111" y="231646"/>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171</a:t>
            </a:fld>
            <a:endParaRPr lang="en-US"/>
          </a:p>
        </p:txBody>
      </p:sp>
      <p:sp>
        <p:nvSpPr>
          <p:cNvPr id="2" name="Content Placeholder 1"/>
          <p:cNvSpPr>
            <a:spLocks noGrp="1"/>
          </p:cNvSpPr>
          <p:nvPr>
            <p:ph idx="1"/>
          </p:nvPr>
        </p:nvSpPr>
        <p:spPr>
          <a:xfrm>
            <a:off x="190500" y="1705540"/>
            <a:ext cx="8362950" cy="1753151"/>
          </a:xfrm>
        </p:spPr>
        <p:txBody>
          <a:bodyPr>
            <a:normAutofit fontScale="85000" lnSpcReduction="10000"/>
          </a:bodyPr>
          <a:lstStyle/>
          <a:p>
            <a:r>
              <a:rPr lang="en-US" dirty="0"/>
              <a:t>By default, the term frequency is used to determine the weight of the document returned by the prefix suggester. However, this may not be the best solution. In such cases, it is useful to define the weight of the suggestion by specifying the weight property for the field defined as completion. The weight property should be set to an integer value. The higher the weight property value, the more important the suggestion. For example, if we want to specify a weight for the first document in our example, we run the following command:</a:t>
            </a:r>
          </a:p>
        </p:txBody>
      </p:sp>
      <p:sp>
        <p:nvSpPr>
          <p:cNvPr id="3" name="Rectangle 1"/>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smtClean="0">
                <a:ln>
                  <a:noFill/>
                </a:ln>
                <a:solidFill>
                  <a:srgbClr val="333333"/>
                </a:solidFill>
                <a:effectLst/>
                <a:latin typeface="Arial" panose="020B0604020202020204" pitchFamily="34" charset="0"/>
                <a:cs typeface="Arial" panose="020B0604020202020204" pitchFamily="34" charset="0"/>
              </a:rPr>
              <a:t>If we want to find documents that have authors starting with </a:t>
            </a:r>
            <a:r>
              <a:rPr kumimoji="0" lang="en-US" altLang="en-US" sz="1300" b="0" i="0" u="none" strike="noStrike" cap="none" normalizeH="0" baseline="0" smtClean="0">
                <a:ln>
                  <a:noFill/>
                </a:ln>
                <a:solidFill>
                  <a:srgbClr val="0000FF"/>
                </a:solidFill>
                <a:effectLst/>
                <a:latin typeface="Arial Unicode MS" panose="020B0604020202020204" pitchFamily="34" charset="-128"/>
                <a:ea typeface="Droid Sans Mono"/>
              </a:rPr>
              <a:t>fyo</a:t>
            </a:r>
            <a:r>
              <a:rPr kumimoji="0" lang="en-US" altLang="en-US" sz="1300" b="0" i="0" u="none" strike="noStrike" cap="none" normalizeH="0" baseline="0" smtClean="0">
                <a:ln>
                  <a:noFill/>
                </a:ln>
                <a:solidFill>
                  <a:srgbClr val="333333"/>
                </a:solidFill>
                <a:effectLst/>
                <a:latin typeface="Arial" panose="020B0604020202020204" pitchFamily="34" charset="0"/>
                <a:cs typeface="Arial" panose="020B0604020202020204" pitchFamily="34" charset="0"/>
              </a:rPr>
              <a:t>, we run the following command:</a:t>
            </a:r>
            <a:r>
              <a:rPr kumimoji="0" lang="en-US" altLang="en-US" sz="6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152400" y="13901"/>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10" name="Picture 9"/>
          <p:cNvPicPr>
            <a:picLocks noChangeAspect="1"/>
          </p:cNvPicPr>
          <p:nvPr/>
        </p:nvPicPr>
        <p:blipFill>
          <a:blip r:embed="rId3"/>
          <a:stretch>
            <a:fillRect/>
          </a:stretch>
        </p:blipFill>
        <p:spPr>
          <a:xfrm>
            <a:off x="171450" y="3458691"/>
            <a:ext cx="4705349" cy="2073383"/>
          </a:xfrm>
          <a:prstGeom prst="rect">
            <a:avLst/>
          </a:prstGeom>
        </p:spPr>
      </p:pic>
      <p:pic>
        <p:nvPicPr>
          <p:cNvPr id="11" name="Picture 10"/>
          <p:cNvPicPr>
            <a:picLocks noChangeAspect="1"/>
          </p:cNvPicPr>
          <p:nvPr/>
        </p:nvPicPr>
        <p:blipFill>
          <a:blip r:embed="rId4"/>
          <a:stretch>
            <a:fillRect/>
          </a:stretch>
        </p:blipFill>
        <p:spPr>
          <a:xfrm>
            <a:off x="5257800" y="3352800"/>
            <a:ext cx="3667125" cy="3390900"/>
          </a:xfrm>
          <a:prstGeom prst="rect">
            <a:avLst/>
          </a:prstGeom>
        </p:spPr>
      </p:pic>
    </p:spTree>
    <p:extLst>
      <p:ext uri="{BB962C8B-B14F-4D97-AF65-F5344CB8AC3E}">
        <p14:creationId xmlns:p14="http://schemas.microsoft.com/office/powerpoint/2010/main" val="578032738"/>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9050" y="174354"/>
            <a:ext cx="8610600" cy="988789"/>
          </a:xfrm>
        </p:spPr>
        <p:txBody>
          <a:bodyPr>
            <a:normAutofit/>
          </a:bodyPr>
          <a:lstStyle/>
          <a:p>
            <a:r>
              <a:rPr lang="en-US" dirty="0" smtClean="0"/>
              <a:t>Context Suggester</a:t>
            </a:r>
            <a:endParaRPr lang="en-US" dirty="0"/>
          </a:p>
        </p:txBody>
      </p:sp>
      <p:sp>
        <p:nvSpPr>
          <p:cNvPr id="4" name="Footer Placeholder 3"/>
          <p:cNvSpPr>
            <a:spLocks noGrp="1"/>
          </p:cNvSpPr>
          <p:nvPr>
            <p:ph type="ftr" sz="quarter" idx="11"/>
          </p:nvPr>
        </p:nvSpPr>
        <p:spPr>
          <a:xfrm>
            <a:off x="6745111" y="231646"/>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172</a:t>
            </a:fld>
            <a:endParaRPr lang="en-US"/>
          </a:p>
        </p:txBody>
      </p:sp>
      <p:sp>
        <p:nvSpPr>
          <p:cNvPr id="2" name="Content Placeholder 1"/>
          <p:cNvSpPr>
            <a:spLocks noGrp="1"/>
          </p:cNvSpPr>
          <p:nvPr>
            <p:ph idx="1"/>
          </p:nvPr>
        </p:nvSpPr>
        <p:spPr>
          <a:xfrm>
            <a:off x="152400" y="1600200"/>
            <a:ext cx="4572000" cy="4952999"/>
          </a:xfrm>
        </p:spPr>
        <p:txBody>
          <a:bodyPr>
            <a:normAutofit fontScale="77500" lnSpcReduction="20000"/>
          </a:bodyPr>
          <a:lstStyle/>
          <a:p>
            <a:r>
              <a:rPr lang="en-US" dirty="0"/>
              <a:t>The context suggester is an extension to the suggest API of Elasticsearch. Namely the suggester system provides a very fast way of searching documents by handling these entirely in memory. But this special treatment does not allow the handling of traditional queries and filters, because those would have notable impact on the performance. So the context extension is designed to take so-called context information into account to specify a more accurate way of searching within the suggester system. Instead of using the traditional query and filter system a predefined ``context`` is configured to limit suggestions to a particular subset of suggestions. Such a context is defined by a set of context mappings which can either be a simple category or a geo location. The information used by the context suggester is configured in the type mapping with the context parameter, which lists all of the contexts that need to be specified in each document and in each suggestion request. For instance:</a:t>
            </a:r>
          </a:p>
        </p:txBody>
      </p:sp>
      <p:sp>
        <p:nvSpPr>
          <p:cNvPr id="3" name="Rectangle 1"/>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smtClean="0">
                <a:ln>
                  <a:noFill/>
                </a:ln>
                <a:solidFill>
                  <a:srgbClr val="333333"/>
                </a:solidFill>
                <a:effectLst/>
                <a:latin typeface="Arial" panose="020B0604020202020204" pitchFamily="34" charset="0"/>
                <a:cs typeface="Arial" panose="020B0604020202020204" pitchFamily="34" charset="0"/>
              </a:rPr>
              <a:t>If we want to find documents that have authors starting with </a:t>
            </a:r>
            <a:r>
              <a:rPr kumimoji="0" lang="en-US" altLang="en-US" sz="1300" b="0" i="0" u="none" strike="noStrike" cap="none" normalizeH="0" baseline="0" smtClean="0">
                <a:ln>
                  <a:noFill/>
                </a:ln>
                <a:solidFill>
                  <a:srgbClr val="0000FF"/>
                </a:solidFill>
                <a:effectLst/>
                <a:latin typeface="Arial Unicode MS" panose="020B0604020202020204" pitchFamily="34" charset="-128"/>
                <a:ea typeface="Droid Sans Mono"/>
              </a:rPr>
              <a:t>fyo</a:t>
            </a:r>
            <a:r>
              <a:rPr kumimoji="0" lang="en-US" altLang="en-US" sz="1300" b="0" i="0" u="none" strike="noStrike" cap="none" normalizeH="0" baseline="0" smtClean="0">
                <a:ln>
                  <a:noFill/>
                </a:ln>
                <a:solidFill>
                  <a:srgbClr val="333333"/>
                </a:solidFill>
                <a:effectLst/>
                <a:latin typeface="Arial" panose="020B0604020202020204" pitchFamily="34" charset="0"/>
                <a:cs typeface="Arial" panose="020B0604020202020204" pitchFamily="34" charset="0"/>
              </a:rPr>
              <a:t>, we run the following command:</a:t>
            </a:r>
            <a:r>
              <a:rPr kumimoji="0" lang="en-US" altLang="en-US" sz="6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152400" y="13901"/>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8" name="Picture 7"/>
          <p:cNvPicPr>
            <a:picLocks noChangeAspect="1"/>
          </p:cNvPicPr>
          <p:nvPr/>
        </p:nvPicPr>
        <p:blipFill>
          <a:blip r:embed="rId3"/>
          <a:stretch>
            <a:fillRect/>
          </a:stretch>
        </p:blipFill>
        <p:spPr>
          <a:xfrm>
            <a:off x="4858189" y="1600200"/>
            <a:ext cx="4133411" cy="5083526"/>
          </a:xfrm>
          <a:prstGeom prst="rect">
            <a:avLst/>
          </a:prstGeom>
        </p:spPr>
      </p:pic>
    </p:spTree>
    <p:extLst>
      <p:ext uri="{BB962C8B-B14F-4D97-AF65-F5344CB8AC3E}">
        <p14:creationId xmlns:p14="http://schemas.microsoft.com/office/powerpoint/2010/main" val="529723337"/>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9050" y="174354"/>
            <a:ext cx="8610600" cy="988789"/>
          </a:xfrm>
        </p:spPr>
        <p:txBody>
          <a:bodyPr>
            <a:normAutofit/>
          </a:bodyPr>
          <a:lstStyle/>
          <a:p>
            <a:r>
              <a:rPr lang="en-US" dirty="0" smtClean="0"/>
              <a:t>Category Context and Mapping</a:t>
            </a:r>
            <a:endParaRPr lang="en-US" dirty="0"/>
          </a:p>
        </p:txBody>
      </p:sp>
      <p:sp>
        <p:nvSpPr>
          <p:cNvPr id="4" name="Footer Placeholder 3"/>
          <p:cNvSpPr>
            <a:spLocks noGrp="1"/>
          </p:cNvSpPr>
          <p:nvPr>
            <p:ph type="ftr" sz="quarter" idx="11"/>
          </p:nvPr>
        </p:nvSpPr>
        <p:spPr>
          <a:xfrm>
            <a:off x="6745111" y="231646"/>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173</a:t>
            </a:fld>
            <a:endParaRPr lang="en-US"/>
          </a:p>
        </p:txBody>
      </p:sp>
      <p:sp>
        <p:nvSpPr>
          <p:cNvPr id="2" name="Content Placeholder 1"/>
          <p:cNvSpPr>
            <a:spLocks noGrp="1"/>
          </p:cNvSpPr>
          <p:nvPr>
            <p:ph idx="1"/>
          </p:nvPr>
        </p:nvSpPr>
        <p:spPr>
          <a:xfrm>
            <a:off x="152400" y="1600201"/>
            <a:ext cx="8610600" cy="2514600"/>
          </a:xfrm>
        </p:spPr>
        <p:txBody>
          <a:bodyPr>
            <a:normAutofit fontScale="92500" lnSpcReduction="10000"/>
          </a:bodyPr>
          <a:lstStyle/>
          <a:p>
            <a:r>
              <a:rPr lang="en-US" dirty="0"/>
              <a:t>The category context allows you to specify one or more categories in the document at index time. The document will be assigned to each named category, which can then be queried later. The category type also allows to specify a field to extract the categories from. The path parameter is used to specify this field of the documents that should be used. If the referenced field contains multiple values, all these values will be used as alternative categories</a:t>
            </a:r>
            <a:r>
              <a:rPr lang="en-US" dirty="0" smtClean="0"/>
              <a:t>.</a:t>
            </a:r>
          </a:p>
          <a:p>
            <a:r>
              <a:rPr lang="en-US" dirty="0"/>
              <a:t>The mapping for a category is simply defined by its default values. These can either be defined as list of default categories:</a:t>
            </a:r>
          </a:p>
        </p:txBody>
      </p:sp>
      <p:sp>
        <p:nvSpPr>
          <p:cNvPr id="3" name="Rectangle 1"/>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rPr>
              <a:t>If we want to find documents that have authors starting with </a:t>
            </a:r>
            <a:r>
              <a:rPr kumimoji="0" lang="en-US" altLang="en-US" sz="1300" b="0" i="0" u="none" strike="noStrike" cap="none" normalizeH="0" baseline="0" dirty="0" err="1" smtClean="0">
                <a:ln>
                  <a:noFill/>
                </a:ln>
                <a:solidFill>
                  <a:srgbClr val="0000FF"/>
                </a:solidFill>
                <a:effectLst/>
                <a:latin typeface="Arial Unicode MS" panose="020B0604020202020204" pitchFamily="34" charset="-128"/>
                <a:ea typeface="Droid Sans Mono"/>
              </a:rPr>
              <a:t>fyo</a:t>
            </a:r>
            <a:r>
              <a:rPr kumimoji="0" lang="en-US" altLang="en-US" sz="1300" b="0"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rPr>
              <a:t>, we run the following command:</a:t>
            </a:r>
            <a:r>
              <a:rPr kumimoji="0" lang="en-US" altLang="en-US" sz="6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152400" y="13901"/>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10" name="Picture 9"/>
          <p:cNvPicPr>
            <a:picLocks noChangeAspect="1"/>
          </p:cNvPicPr>
          <p:nvPr/>
        </p:nvPicPr>
        <p:blipFill>
          <a:blip r:embed="rId3"/>
          <a:stretch>
            <a:fillRect/>
          </a:stretch>
        </p:blipFill>
        <p:spPr>
          <a:xfrm>
            <a:off x="152400" y="4143376"/>
            <a:ext cx="2447925" cy="1323975"/>
          </a:xfrm>
          <a:prstGeom prst="rect">
            <a:avLst/>
          </a:prstGeom>
        </p:spPr>
      </p:pic>
      <p:pic>
        <p:nvPicPr>
          <p:cNvPr id="11" name="Picture 10"/>
          <p:cNvPicPr>
            <a:picLocks noChangeAspect="1"/>
          </p:cNvPicPr>
          <p:nvPr/>
        </p:nvPicPr>
        <p:blipFill>
          <a:blip r:embed="rId4"/>
          <a:stretch>
            <a:fillRect/>
          </a:stretch>
        </p:blipFill>
        <p:spPr>
          <a:xfrm>
            <a:off x="2724150" y="4800600"/>
            <a:ext cx="2266950" cy="1647825"/>
          </a:xfrm>
          <a:prstGeom prst="rect">
            <a:avLst/>
          </a:prstGeom>
        </p:spPr>
      </p:pic>
      <p:pic>
        <p:nvPicPr>
          <p:cNvPr id="12" name="Picture 11"/>
          <p:cNvPicPr>
            <a:picLocks noChangeAspect="1"/>
          </p:cNvPicPr>
          <p:nvPr/>
        </p:nvPicPr>
        <p:blipFill>
          <a:blip r:embed="rId5"/>
          <a:stretch>
            <a:fillRect/>
          </a:stretch>
        </p:blipFill>
        <p:spPr>
          <a:xfrm>
            <a:off x="5048250" y="4953000"/>
            <a:ext cx="4086225" cy="1857375"/>
          </a:xfrm>
          <a:prstGeom prst="rect">
            <a:avLst/>
          </a:prstGeom>
        </p:spPr>
      </p:pic>
    </p:spTree>
    <p:extLst>
      <p:ext uri="{BB962C8B-B14F-4D97-AF65-F5344CB8AC3E}">
        <p14:creationId xmlns:p14="http://schemas.microsoft.com/office/powerpoint/2010/main" val="846876158"/>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smtClean="0"/>
              <a:t>Summary</a:t>
            </a:r>
            <a:endParaRPr lang="en-US" dirty="0"/>
          </a:p>
        </p:txBody>
      </p:sp>
      <p:sp>
        <p:nvSpPr>
          <p:cNvPr id="3" name="Content Placeholder 2"/>
          <p:cNvSpPr>
            <a:spLocks noGrp="1"/>
          </p:cNvSpPr>
          <p:nvPr>
            <p:ph idx="1"/>
          </p:nvPr>
        </p:nvSpPr>
        <p:spPr>
          <a:xfrm>
            <a:off x="762000" y="2407468"/>
            <a:ext cx="7315200" cy="3539527"/>
          </a:xfrm>
        </p:spPr>
        <p:txBody>
          <a:bodyPr>
            <a:normAutofit/>
          </a:bodyPr>
          <a:lstStyle/>
          <a:p>
            <a:r>
              <a:rPr lang="en-US" dirty="0" smtClean="0"/>
              <a:t>The different types of Suggesters namely term, phrase, completion, and context, were explored</a:t>
            </a:r>
          </a:p>
          <a:p>
            <a:r>
              <a:rPr lang="en-US" dirty="0" smtClean="0"/>
              <a:t>The term suggester is used to suggest corrections to terms</a:t>
            </a:r>
          </a:p>
          <a:p>
            <a:r>
              <a:rPr lang="en-US" dirty="0" smtClean="0"/>
              <a:t>The phrase suggester is similar to the term suggesters, but with phrase logic added in to suggest corrections to phrases</a:t>
            </a:r>
            <a:endParaRPr lang="en-US" dirty="0"/>
          </a:p>
          <a:p>
            <a:r>
              <a:rPr lang="en-US" dirty="0" smtClean="0"/>
              <a:t>Completion is used to autocomplete partially input words and phrases.</a:t>
            </a:r>
          </a:p>
          <a:p>
            <a:r>
              <a:rPr lang="en-US" dirty="0" smtClean="0"/>
              <a:t>Context is an older suggester from ES 2.1 and prior.</a:t>
            </a:r>
          </a:p>
          <a:p>
            <a:endParaRPr lang="en-US" dirty="0" smtClean="0"/>
          </a:p>
          <a:p>
            <a:endParaRPr lang="en-US" dirty="0" smtClean="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174</a:t>
            </a:fld>
            <a:endParaRPr lang="en-US"/>
          </a:p>
        </p:txBody>
      </p:sp>
    </p:spTree>
    <p:extLst>
      <p:ext uri="{BB962C8B-B14F-4D97-AF65-F5344CB8AC3E}">
        <p14:creationId xmlns:p14="http://schemas.microsoft.com/office/powerpoint/2010/main" val="3308130615"/>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7286" y="1693040"/>
            <a:ext cx="7315200" cy="1154097"/>
          </a:xfrm>
        </p:spPr>
        <p:txBody>
          <a:bodyPr>
            <a:normAutofit fontScale="90000"/>
          </a:bodyPr>
          <a:lstStyle/>
          <a:p>
            <a:r>
              <a:rPr lang="en-US" dirty="0"/>
              <a:t>Lab 7 - The Power of Suggestion</a:t>
            </a:r>
          </a:p>
        </p:txBody>
      </p:sp>
      <p:sp>
        <p:nvSpPr>
          <p:cNvPr id="3" name="Content Placeholder 2"/>
          <p:cNvSpPr>
            <a:spLocks noGrp="1"/>
          </p:cNvSpPr>
          <p:nvPr>
            <p:ph idx="1"/>
          </p:nvPr>
        </p:nvSpPr>
        <p:spPr>
          <a:xfrm>
            <a:off x="737286" y="3124200"/>
            <a:ext cx="7315200" cy="3539527"/>
          </a:xfrm>
        </p:spPr>
        <p:txBody>
          <a:bodyPr>
            <a:normAutofit/>
          </a:bodyPr>
          <a:lstStyle/>
          <a:p>
            <a:endParaRPr lang="en-US" dirty="0" smtClean="0"/>
          </a:p>
          <a:p>
            <a:endParaRPr lang="en-US" dirty="0" smtClean="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175</a:t>
            </a:fld>
            <a:endParaRPr lang="en-US"/>
          </a:p>
        </p:txBody>
      </p:sp>
    </p:spTree>
    <p:extLst>
      <p:ext uri="{BB962C8B-B14F-4D97-AF65-F5344CB8AC3E}">
        <p14:creationId xmlns:p14="http://schemas.microsoft.com/office/powerpoint/2010/main" val="3456268340"/>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1371600"/>
            <a:ext cx="7315200" cy="1293592"/>
          </a:xfrm>
        </p:spPr>
        <p:txBody>
          <a:bodyPr>
            <a:normAutofit/>
          </a:bodyPr>
          <a:lstStyle/>
          <a:p>
            <a:r>
              <a:rPr lang="en-US" dirty="0" smtClean="0"/>
              <a:t>Module 9: Aggregations</a:t>
            </a:r>
            <a:endParaRPr lang="en-US" dirty="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176</a:t>
            </a:fld>
            <a:endParaRPr lang="en-US"/>
          </a:p>
        </p:txBody>
      </p:sp>
      <p:pic>
        <p:nvPicPr>
          <p:cNvPr id="2" name="Picture 1"/>
          <p:cNvPicPr>
            <a:picLocks noChangeAspect="1"/>
          </p:cNvPicPr>
          <p:nvPr/>
        </p:nvPicPr>
        <p:blipFill>
          <a:blip r:embed="rId2"/>
          <a:stretch>
            <a:fillRect/>
          </a:stretch>
        </p:blipFill>
        <p:spPr>
          <a:xfrm>
            <a:off x="685800" y="2285999"/>
            <a:ext cx="7467600" cy="4200525"/>
          </a:xfrm>
          <a:prstGeom prst="rect">
            <a:avLst/>
          </a:prstGeom>
        </p:spPr>
      </p:pic>
    </p:spTree>
    <p:extLst>
      <p:ext uri="{BB962C8B-B14F-4D97-AF65-F5344CB8AC3E}">
        <p14:creationId xmlns:p14="http://schemas.microsoft.com/office/powerpoint/2010/main" val="1522132142"/>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93618" y="1006569"/>
            <a:ext cx="7315200" cy="1154097"/>
          </a:xfrm>
        </p:spPr>
        <p:txBody>
          <a:bodyPr/>
          <a:lstStyle/>
          <a:p>
            <a:r>
              <a:rPr lang="en-US" dirty="0" smtClean="0"/>
              <a:t>Objectives</a:t>
            </a:r>
            <a:endParaRPr lang="en-US" dirty="0"/>
          </a:p>
        </p:txBody>
      </p:sp>
      <p:sp>
        <p:nvSpPr>
          <p:cNvPr id="7" name="Content Placeholder 6"/>
          <p:cNvSpPr>
            <a:spLocks noGrp="1"/>
          </p:cNvSpPr>
          <p:nvPr>
            <p:ph idx="1"/>
          </p:nvPr>
        </p:nvSpPr>
        <p:spPr>
          <a:xfrm>
            <a:off x="381000" y="2282447"/>
            <a:ext cx="7315200" cy="3998081"/>
          </a:xfrm>
        </p:spPr>
        <p:txBody>
          <a:bodyPr>
            <a:normAutofit/>
          </a:bodyPr>
          <a:lstStyle/>
          <a:p>
            <a:endParaRPr lang="en-US" dirty="0"/>
          </a:p>
          <a:p>
            <a:pPr lvl="2" fontAlgn="base"/>
            <a:r>
              <a:rPr lang="en-US" dirty="0"/>
              <a:t>The Aggregations </a:t>
            </a:r>
            <a:r>
              <a:rPr lang="en-US" dirty="0" smtClean="0"/>
              <a:t>Framework</a:t>
            </a:r>
          </a:p>
          <a:p>
            <a:pPr lvl="3" fontAlgn="base"/>
            <a:r>
              <a:rPr lang="en-US" dirty="0" smtClean="0"/>
              <a:t>What are aggregations?</a:t>
            </a:r>
          </a:p>
          <a:p>
            <a:pPr lvl="3" fontAlgn="base"/>
            <a:r>
              <a:rPr lang="en-US" dirty="0" smtClean="0"/>
              <a:t>Elasticsearch aggregation engine</a:t>
            </a:r>
            <a:endParaRPr lang="en-US" dirty="0"/>
          </a:p>
          <a:p>
            <a:pPr lvl="3" fontAlgn="base"/>
            <a:r>
              <a:rPr lang="en-US" dirty="0"/>
              <a:t>Metrics</a:t>
            </a:r>
          </a:p>
          <a:p>
            <a:pPr lvl="3" fontAlgn="base"/>
            <a:r>
              <a:rPr lang="en-US" dirty="0"/>
              <a:t>Bucket</a:t>
            </a:r>
          </a:p>
          <a:p>
            <a:pPr lvl="3" fontAlgn="base"/>
            <a:r>
              <a:rPr lang="en-US" dirty="0"/>
              <a:t>Pipeline Aggregations</a:t>
            </a:r>
          </a:p>
          <a:p>
            <a:pPr lvl="3" fontAlgn="base"/>
            <a:r>
              <a:rPr lang="en-US" dirty="0"/>
              <a:t>Other </a:t>
            </a:r>
            <a:r>
              <a:rPr lang="en-US" dirty="0" smtClean="0"/>
              <a:t>considerations</a:t>
            </a:r>
            <a:endParaRPr lang="en-US" dirty="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177</a:t>
            </a:fld>
            <a:endParaRPr lang="en-US"/>
          </a:p>
        </p:txBody>
      </p:sp>
    </p:spTree>
    <p:extLst>
      <p:ext uri="{BB962C8B-B14F-4D97-AF65-F5344CB8AC3E}">
        <p14:creationId xmlns:p14="http://schemas.microsoft.com/office/powerpoint/2010/main" val="431268327"/>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4524" y="122624"/>
            <a:ext cx="7315200" cy="1154097"/>
          </a:xfrm>
        </p:spPr>
        <p:txBody>
          <a:bodyPr/>
          <a:lstStyle/>
          <a:p>
            <a:r>
              <a:rPr lang="en-US" dirty="0" smtClean="0"/>
              <a:t>What are aggregations?</a:t>
            </a:r>
            <a:endParaRPr lang="en-US" dirty="0"/>
          </a:p>
        </p:txBody>
      </p:sp>
      <p:sp>
        <p:nvSpPr>
          <p:cNvPr id="7" name="Content Placeholder 6"/>
          <p:cNvSpPr>
            <a:spLocks noGrp="1"/>
          </p:cNvSpPr>
          <p:nvPr>
            <p:ph idx="1"/>
          </p:nvPr>
        </p:nvSpPr>
        <p:spPr>
          <a:xfrm>
            <a:off x="76200" y="2895599"/>
            <a:ext cx="4876800" cy="3858433"/>
          </a:xfrm>
        </p:spPr>
        <p:txBody>
          <a:bodyPr>
            <a:normAutofit/>
          </a:bodyPr>
          <a:lstStyle/>
          <a:p>
            <a:endParaRPr lang="en-US" dirty="0"/>
          </a:p>
          <a:p>
            <a:pPr marL="502920" lvl="2" indent="0" fontAlgn="base">
              <a:buNone/>
            </a:pPr>
            <a:r>
              <a:rPr lang="en-US" dirty="0"/>
              <a:t>Introduced in Elasticsearch 1.0, aggregations are the heart of data analytics in Elasticsearch. Highly flexible and performant, aggregations brought Elasticsearch 1.0 to a new position as a full-featured analysis engine. Extended through the life of Elasticsearch 1.x, in 2.x they are yet more powerful, less memory demanding, and faster. With this framework, you can use Elasticsearch as the analysis engine for data extraction and visualization.</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178</a:t>
            </a:fld>
            <a:endParaRPr lang="en-US"/>
          </a:p>
        </p:txBody>
      </p:sp>
      <p:pic>
        <p:nvPicPr>
          <p:cNvPr id="8" name="Picture 7"/>
          <p:cNvPicPr>
            <a:picLocks noChangeAspect="1"/>
          </p:cNvPicPr>
          <p:nvPr/>
        </p:nvPicPr>
        <p:blipFill>
          <a:blip r:embed="rId2"/>
          <a:stretch>
            <a:fillRect/>
          </a:stretch>
        </p:blipFill>
        <p:spPr>
          <a:xfrm>
            <a:off x="5181600" y="2970598"/>
            <a:ext cx="3632660" cy="3775197"/>
          </a:xfrm>
          <a:prstGeom prst="rect">
            <a:avLst/>
          </a:prstGeom>
        </p:spPr>
      </p:pic>
    </p:spTree>
    <p:extLst>
      <p:ext uri="{BB962C8B-B14F-4D97-AF65-F5344CB8AC3E}">
        <p14:creationId xmlns:p14="http://schemas.microsoft.com/office/powerpoint/2010/main" val="1868029893"/>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353340"/>
            <a:ext cx="7315200" cy="1154097"/>
          </a:xfrm>
        </p:spPr>
        <p:txBody>
          <a:bodyPr/>
          <a:lstStyle/>
          <a:p>
            <a:r>
              <a:rPr lang="en-US" dirty="0" smtClean="0"/>
              <a:t>Query Structure with </a:t>
            </a:r>
            <a:r>
              <a:rPr lang="en-US" dirty="0" err="1" smtClean="0"/>
              <a:t>Aggs</a:t>
            </a:r>
            <a:endParaRPr lang="en-US" dirty="0"/>
          </a:p>
        </p:txBody>
      </p:sp>
      <p:sp>
        <p:nvSpPr>
          <p:cNvPr id="7" name="Content Placeholder 6"/>
          <p:cNvSpPr>
            <a:spLocks noGrp="1"/>
          </p:cNvSpPr>
          <p:nvPr>
            <p:ph idx="1"/>
          </p:nvPr>
        </p:nvSpPr>
        <p:spPr>
          <a:xfrm>
            <a:off x="152400" y="1507437"/>
            <a:ext cx="4800600" cy="1905001"/>
          </a:xfrm>
        </p:spPr>
        <p:txBody>
          <a:bodyPr>
            <a:normAutofit/>
          </a:bodyPr>
          <a:lstStyle/>
          <a:p>
            <a:r>
              <a:rPr lang="en-US" dirty="0"/>
              <a:t>To use aggregations, we need to add an additional section in our query. In general, our queries with aggregations look like this:</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179</a:t>
            </a:fld>
            <a:endParaRPr lang="en-US"/>
          </a:p>
        </p:txBody>
      </p:sp>
      <p:pic>
        <p:nvPicPr>
          <p:cNvPr id="2" name="Picture 1"/>
          <p:cNvPicPr>
            <a:picLocks noChangeAspect="1"/>
          </p:cNvPicPr>
          <p:nvPr/>
        </p:nvPicPr>
        <p:blipFill>
          <a:blip r:embed="rId2"/>
          <a:stretch>
            <a:fillRect/>
          </a:stretch>
        </p:blipFill>
        <p:spPr>
          <a:xfrm>
            <a:off x="4456915" y="3048000"/>
            <a:ext cx="2857500" cy="2352675"/>
          </a:xfrm>
          <a:prstGeom prst="rect">
            <a:avLst/>
          </a:prstGeom>
        </p:spPr>
      </p:pic>
    </p:spTree>
    <p:extLst>
      <p:ext uri="{BB962C8B-B14F-4D97-AF65-F5344CB8AC3E}">
        <p14:creationId xmlns:p14="http://schemas.microsoft.com/office/powerpoint/2010/main" val="353784284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6629400" cy="808969"/>
          </a:xfrm>
        </p:spPr>
        <p:txBody>
          <a:bodyPr>
            <a:normAutofit/>
          </a:bodyPr>
          <a:lstStyle/>
          <a:p>
            <a:pPr algn="r"/>
            <a:r>
              <a:rPr lang="en-US" sz="3600" dirty="0" smtClean="0"/>
              <a:t> Generic Installation and Setup</a:t>
            </a:r>
            <a:endParaRPr lang="en-US" sz="3600" dirty="0"/>
          </a:p>
        </p:txBody>
      </p:sp>
      <p:sp>
        <p:nvSpPr>
          <p:cNvPr id="3" name="Content Placeholder 2"/>
          <p:cNvSpPr>
            <a:spLocks noGrp="1"/>
          </p:cNvSpPr>
          <p:nvPr>
            <p:ph idx="1"/>
          </p:nvPr>
        </p:nvSpPr>
        <p:spPr>
          <a:xfrm>
            <a:off x="533400" y="1143001"/>
            <a:ext cx="8153401" cy="3352800"/>
          </a:xfrm>
        </p:spPr>
        <p:txBody>
          <a:bodyPr>
            <a:normAutofit fontScale="70000" lnSpcReduction="20000"/>
          </a:bodyPr>
          <a:lstStyle/>
          <a:p>
            <a:r>
              <a:rPr lang="en-US" dirty="0" smtClean="0"/>
              <a:t>Installation and Setup are part of </a:t>
            </a:r>
            <a:r>
              <a:rPr lang="en-US" u="sng" dirty="0" smtClean="0"/>
              <a:t>the </a:t>
            </a:r>
            <a:r>
              <a:rPr lang="en-US" u="sng" dirty="0" err="1" smtClean="0"/>
              <a:t>the</a:t>
            </a:r>
            <a:r>
              <a:rPr lang="en-US" u="sng" dirty="0" smtClean="0"/>
              <a:t> 1</a:t>
            </a:r>
            <a:r>
              <a:rPr lang="en-US" u="sng" baseline="30000" dirty="0" smtClean="0"/>
              <a:t>st</a:t>
            </a:r>
            <a:r>
              <a:rPr lang="en-US" u="sng" dirty="0" smtClean="0"/>
              <a:t> Lab that will be covered in class</a:t>
            </a:r>
            <a:r>
              <a:rPr lang="en-US" dirty="0" smtClean="0"/>
              <a:t>.</a:t>
            </a:r>
          </a:p>
          <a:p>
            <a:r>
              <a:rPr lang="en-US" dirty="0" smtClean="0"/>
              <a:t>Generically the installation steps are the same:</a:t>
            </a:r>
          </a:p>
          <a:p>
            <a:pPr lvl="1"/>
            <a:r>
              <a:rPr lang="en-US" dirty="0" smtClean="0"/>
              <a:t>Designate your OS and server of choice</a:t>
            </a:r>
          </a:p>
          <a:p>
            <a:pPr lvl="1"/>
            <a:r>
              <a:rPr lang="en-US" dirty="0" smtClean="0"/>
              <a:t>Install Version 7 or 8 of the Java JRE.  </a:t>
            </a:r>
            <a:r>
              <a:rPr lang="en-US" dirty="0" err="1" smtClean="0"/>
              <a:t>OpenJDK</a:t>
            </a:r>
            <a:r>
              <a:rPr lang="en-US" dirty="0" smtClean="0"/>
              <a:t> is acceptable for 7 though Oracle is preferred for Production installations.</a:t>
            </a:r>
          </a:p>
          <a:p>
            <a:pPr lvl="1"/>
            <a:r>
              <a:rPr lang="en-US" dirty="0" smtClean="0"/>
              <a:t>Obtain and install </a:t>
            </a:r>
            <a:r>
              <a:rPr lang="en-US" dirty="0" err="1" smtClean="0"/>
              <a:t>Elasticsearch</a:t>
            </a:r>
            <a:r>
              <a:rPr lang="en-US" dirty="0" smtClean="0"/>
              <a:t> 2.3 via source/compilation, brew, or apt-get/yum</a:t>
            </a:r>
          </a:p>
          <a:p>
            <a:pPr lvl="1"/>
            <a:r>
              <a:rPr lang="en-US" dirty="0" smtClean="0"/>
              <a:t>Configure via </a:t>
            </a:r>
            <a:r>
              <a:rPr lang="en-US" dirty="0" err="1" smtClean="0"/>
              <a:t>elasticsearch.yml</a:t>
            </a:r>
            <a:endParaRPr lang="en-US" dirty="0" smtClean="0"/>
          </a:p>
          <a:p>
            <a:pPr lvl="1"/>
            <a:r>
              <a:rPr lang="en-US" dirty="0" smtClean="0"/>
              <a:t>Load Data</a:t>
            </a:r>
          </a:p>
          <a:p>
            <a:pPr lvl="1"/>
            <a:r>
              <a:rPr lang="en-US" dirty="0" smtClean="0"/>
              <a:t>Execute Queries</a:t>
            </a:r>
          </a:p>
          <a:p>
            <a:r>
              <a:rPr lang="en-US" dirty="0" smtClean="0"/>
              <a:t>Setup any configuration changes in the </a:t>
            </a:r>
            <a:r>
              <a:rPr lang="en-US" dirty="0" err="1" smtClean="0"/>
              <a:t>elasticsearch.yml</a:t>
            </a:r>
            <a:r>
              <a:rPr lang="en-US" dirty="0" smtClean="0"/>
              <a:t> or </a:t>
            </a:r>
            <a:r>
              <a:rPr lang="en-US" dirty="0" err="1" smtClean="0"/>
              <a:t>logging.yml</a:t>
            </a:r>
            <a:endParaRPr lang="en-US" dirty="0" smtClean="0"/>
          </a:p>
          <a:p>
            <a:r>
              <a:rPr lang="en-US" dirty="0" smtClean="0"/>
              <a:t>Setting automated startup or start manually with bin/</a:t>
            </a:r>
            <a:r>
              <a:rPr lang="en-US" dirty="0" err="1" smtClean="0"/>
              <a:t>elasticsearch</a:t>
            </a:r>
            <a:r>
              <a:rPr lang="en-US" dirty="0" smtClean="0"/>
              <a:t> (*nix) or elasticsearch.bat (windows)</a:t>
            </a:r>
          </a:p>
          <a:p>
            <a:r>
              <a:rPr lang="en-US" dirty="0" smtClean="0"/>
              <a:t>Explore your cluster</a:t>
            </a:r>
          </a:p>
          <a:p>
            <a:r>
              <a:rPr lang="en-US" dirty="0" smtClean="0"/>
              <a:t>Load Data</a:t>
            </a:r>
          </a:p>
          <a:p>
            <a:r>
              <a:rPr lang="en-US" dirty="0" smtClean="0"/>
              <a:t>Search for meaningful data</a:t>
            </a:r>
          </a:p>
          <a:p>
            <a:pPr lvl="1"/>
            <a:endParaRPr lang="en-US" dirty="0" smtClean="0"/>
          </a:p>
          <a:p>
            <a:endParaRPr lang="en-US" dirty="0" smtClean="0"/>
          </a:p>
          <a:p>
            <a:pPr lvl="1"/>
            <a:endParaRPr lang="en-US" dirty="0" smtClean="0"/>
          </a:p>
          <a:p>
            <a:pPr lvl="1"/>
            <a:endParaRPr lang="en-US" dirty="0"/>
          </a:p>
          <a:p>
            <a:pPr marL="45720" indent="0">
              <a:buNone/>
            </a:pPr>
            <a:endParaRPr lang="en-US" baseline="30000" dirty="0" smtClean="0"/>
          </a:p>
          <a:p>
            <a:pPr marL="45720" indent="0">
              <a:buNone/>
            </a:pPr>
            <a:endParaRPr lang="en-US" baseline="30000" dirty="0" smtClean="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18</a:t>
            </a:fld>
            <a:endParaRPr lang="en-US"/>
          </a:p>
        </p:txBody>
      </p:sp>
      <p:pic>
        <p:nvPicPr>
          <p:cNvPr id="6" name="Picture 5"/>
          <p:cNvPicPr>
            <a:picLocks noChangeAspect="1"/>
          </p:cNvPicPr>
          <p:nvPr/>
        </p:nvPicPr>
        <p:blipFill>
          <a:blip r:embed="rId2"/>
          <a:stretch>
            <a:fillRect/>
          </a:stretch>
        </p:blipFill>
        <p:spPr>
          <a:xfrm>
            <a:off x="3200400" y="3352800"/>
            <a:ext cx="5841075" cy="3378023"/>
          </a:xfrm>
          <a:prstGeom prst="rect">
            <a:avLst/>
          </a:prstGeom>
        </p:spPr>
      </p:pic>
      <p:pic>
        <p:nvPicPr>
          <p:cNvPr id="7" name="Picture 6"/>
          <p:cNvPicPr>
            <a:picLocks noChangeAspect="1"/>
          </p:cNvPicPr>
          <p:nvPr/>
        </p:nvPicPr>
        <p:blipFill>
          <a:blip r:embed="rId3"/>
          <a:stretch>
            <a:fillRect/>
          </a:stretch>
        </p:blipFill>
        <p:spPr>
          <a:xfrm>
            <a:off x="76201" y="6095999"/>
            <a:ext cx="3127844" cy="659027"/>
          </a:xfrm>
          <a:prstGeom prst="rect">
            <a:avLst/>
          </a:prstGeom>
        </p:spPr>
      </p:pic>
    </p:spTree>
    <p:extLst>
      <p:ext uri="{BB962C8B-B14F-4D97-AF65-F5344CB8AC3E}">
        <p14:creationId xmlns:p14="http://schemas.microsoft.com/office/powerpoint/2010/main" val="4095112036"/>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353340"/>
            <a:ext cx="7315200" cy="1154097"/>
          </a:xfrm>
        </p:spPr>
        <p:txBody>
          <a:bodyPr/>
          <a:lstStyle/>
          <a:p>
            <a:r>
              <a:rPr lang="en-US" dirty="0" err="1" smtClean="0"/>
              <a:t>Aggs</a:t>
            </a:r>
            <a:r>
              <a:rPr lang="en-US" dirty="0" smtClean="0"/>
              <a:t> Property</a:t>
            </a:r>
            <a:endParaRPr lang="en-US" dirty="0"/>
          </a:p>
        </p:txBody>
      </p:sp>
      <p:sp>
        <p:nvSpPr>
          <p:cNvPr id="7" name="Content Placeholder 6"/>
          <p:cNvSpPr>
            <a:spLocks noGrp="1"/>
          </p:cNvSpPr>
          <p:nvPr>
            <p:ph idx="1"/>
          </p:nvPr>
        </p:nvSpPr>
        <p:spPr>
          <a:xfrm>
            <a:off x="152400" y="1507437"/>
            <a:ext cx="8458200" cy="2226363"/>
          </a:xfrm>
        </p:spPr>
        <p:txBody>
          <a:bodyPr>
            <a:normAutofit fontScale="92500" lnSpcReduction="10000"/>
          </a:bodyPr>
          <a:lstStyle/>
          <a:p>
            <a:r>
              <a:rPr lang="en-US" dirty="0" smtClean="0"/>
              <a:t>In the </a:t>
            </a:r>
            <a:r>
              <a:rPr lang="en-US" dirty="0" err="1" smtClean="0"/>
              <a:t>aggs</a:t>
            </a:r>
            <a:r>
              <a:rPr lang="en-US" dirty="0" smtClean="0"/>
              <a:t> property (you can use aggregations if you want; </a:t>
            </a:r>
            <a:r>
              <a:rPr lang="en-US" dirty="0" err="1" smtClean="0"/>
              <a:t>aggs</a:t>
            </a:r>
            <a:r>
              <a:rPr lang="en-US" dirty="0" smtClean="0"/>
              <a:t> is just an abbreviation), you can define any number of aggregations. Each aggregation is defined by its name and one of the types of aggregations that are provided by Elasticsearch. One thing to remember though is that the key defines the name of the aggregation (you will need it to distinguish particular aggregations in the server response). Let's take our library index and create the first query using use aggregations. A command sending such a query looks like this:</a:t>
            </a:r>
            <a:endParaRPr lang="en-US" dirty="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180</a:t>
            </a:fld>
            <a:endParaRPr lang="en-US"/>
          </a:p>
        </p:txBody>
      </p:sp>
      <p:pic>
        <p:nvPicPr>
          <p:cNvPr id="3" name="Picture 2"/>
          <p:cNvPicPr>
            <a:picLocks noChangeAspect="1"/>
          </p:cNvPicPr>
          <p:nvPr/>
        </p:nvPicPr>
        <p:blipFill>
          <a:blip r:embed="rId3"/>
          <a:stretch>
            <a:fillRect/>
          </a:stretch>
        </p:blipFill>
        <p:spPr>
          <a:xfrm>
            <a:off x="1295400" y="3810000"/>
            <a:ext cx="6603937" cy="2662237"/>
          </a:xfrm>
          <a:prstGeom prst="rect">
            <a:avLst/>
          </a:prstGeom>
        </p:spPr>
      </p:pic>
    </p:spTree>
    <p:extLst>
      <p:ext uri="{BB962C8B-B14F-4D97-AF65-F5344CB8AC3E}">
        <p14:creationId xmlns:p14="http://schemas.microsoft.com/office/powerpoint/2010/main" val="2753154217"/>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353340"/>
            <a:ext cx="7315200" cy="1154097"/>
          </a:xfrm>
        </p:spPr>
        <p:txBody>
          <a:bodyPr/>
          <a:lstStyle/>
          <a:p>
            <a:r>
              <a:rPr lang="en-US" dirty="0" err="1" smtClean="0"/>
              <a:t>Aggs</a:t>
            </a:r>
            <a:r>
              <a:rPr lang="en-US" dirty="0" smtClean="0"/>
              <a:t> Property</a:t>
            </a:r>
            <a:endParaRPr lang="en-US" dirty="0"/>
          </a:p>
        </p:txBody>
      </p:sp>
      <p:sp>
        <p:nvSpPr>
          <p:cNvPr id="7" name="Content Placeholder 6"/>
          <p:cNvSpPr>
            <a:spLocks noGrp="1"/>
          </p:cNvSpPr>
          <p:nvPr>
            <p:ph idx="1"/>
          </p:nvPr>
        </p:nvSpPr>
        <p:spPr>
          <a:xfrm>
            <a:off x="152400" y="1507437"/>
            <a:ext cx="3352800" cy="3216963"/>
          </a:xfrm>
        </p:spPr>
        <p:txBody>
          <a:bodyPr>
            <a:normAutofit/>
          </a:bodyPr>
          <a:lstStyle/>
          <a:p>
            <a:r>
              <a:rPr lang="en-US" dirty="0"/>
              <a:t> look at the response returned by Elasticsearch for the preceding query:</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181</a:t>
            </a:fld>
            <a:endParaRPr lang="en-US"/>
          </a:p>
        </p:txBody>
      </p:sp>
      <p:pic>
        <p:nvPicPr>
          <p:cNvPr id="2" name="Picture 1"/>
          <p:cNvPicPr>
            <a:picLocks noChangeAspect="1"/>
          </p:cNvPicPr>
          <p:nvPr/>
        </p:nvPicPr>
        <p:blipFill>
          <a:blip r:embed="rId3"/>
          <a:stretch>
            <a:fillRect/>
          </a:stretch>
        </p:blipFill>
        <p:spPr>
          <a:xfrm>
            <a:off x="3865183" y="1034848"/>
            <a:ext cx="2840417" cy="5660251"/>
          </a:xfrm>
          <a:prstGeom prst="rect">
            <a:avLst/>
          </a:prstGeom>
        </p:spPr>
      </p:pic>
    </p:spTree>
    <p:extLst>
      <p:ext uri="{BB962C8B-B14F-4D97-AF65-F5344CB8AC3E}">
        <p14:creationId xmlns:p14="http://schemas.microsoft.com/office/powerpoint/2010/main" val="472251524"/>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353340"/>
            <a:ext cx="7315200" cy="1154097"/>
          </a:xfrm>
        </p:spPr>
        <p:txBody>
          <a:bodyPr/>
          <a:lstStyle/>
          <a:p>
            <a:r>
              <a:rPr lang="en-US" dirty="0" smtClean="0"/>
              <a:t>Aggregation Engine</a:t>
            </a:r>
            <a:endParaRPr lang="en-US" dirty="0"/>
          </a:p>
        </p:txBody>
      </p:sp>
      <p:sp>
        <p:nvSpPr>
          <p:cNvPr id="7" name="Content Placeholder 6"/>
          <p:cNvSpPr>
            <a:spLocks noGrp="1"/>
          </p:cNvSpPr>
          <p:nvPr>
            <p:ph idx="1"/>
          </p:nvPr>
        </p:nvSpPr>
        <p:spPr>
          <a:xfrm>
            <a:off x="152400" y="1507437"/>
            <a:ext cx="4038600" cy="5045763"/>
          </a:xfrm>
        </p:spPr>
        <p:txBody>
          <a:bodyPr>
            <a:normAutofit/>
          </a:bodyPr>
          <a:lstStyle/>
          <a:p>
            <a:r>
              <a:rPr lang="en-US" dirty="0"/>
              <a:t>The great thing about the aggregation engine is that it allows you to have multiple aggregations and that aggregations can be nested. This means that you can have indefinite levels of nesting and any number of aggregations in general. The extended structure of the query is shown next:</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182</a:t>
            </a:fld>
            <a:endParaRPr lang="en-US"/>
          </a:p>
        </p:txBody>
      </p:sp>
      <p:pic>
        <p:nvPicPr>
          <p:cNvPr id="3" name="Picture 2"/>
          <p:cNvPicPr>
            <a:picLocks noChangeAspect="1"/>
          </p:cNvPicPr>
          <p:nvPr/>
        </p:nvPicPr>
        <p:blipFill>
          <a:blip r:embed="rId3"/>
          <a:stretch>
            <a:fillRect/>
          </a:stretch>
        </p:blipFill>
        <p:spPr>
          <a:xfrm>
            <a:off x="5562600" y="1206375"/>
            <a:ext cx="3360032" cy="5495797"/>
          </a:xfrm>
          <a:prstGeom prst="rect">
            <a:avLst/>
          </a:prstGeom>
        </p:spPr>
      </p:pic>
    </p:spTree>
    <p:extLst>
      <p:ext uri="{BB962C8B-B14F-4D97-AF65-F5344CB8AC3E}">
        <p14:creationId xmlns:p14="http://schemas.microsoft.com/office/powerpoint/2010/main" val="1523670613"/>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353340"/>
            <a:ext cx="7315200" cy="1154097"/>
          </a:xfrm>
        </p:spPr>
        <p:txBody>
          <a:bodyPr/>
          <a:lstStyle/>
          <a:p>
            <a:r>
              <a:rPr lang="en-US" dirty="0" smtClean="0"/>
              <a:t>Inside the Aggregation Engine</a:t>
            </a:r>
            <a:endParaRPr lang="en-US" dirty="0"/>
          </a:p>
        </p:txBody>
      </p:sp>
      <p:sp>
        <p:nvSpPr>
          <p:cNvPr id="7" name="Content Placeholder 6"/>
          <p:cNvSpPr>
            <a:spLocks noGrp="1"/>
          </p:cNvSpPr>
          <p:nvPr>
            <p:ph idx="1"/>
          </p:nvPr>
        </p:nvSpPr>
        <p:spPr>
          <a:xfrm>
            <a:off x="152400" y="1507437"/>
            <a:ext cx="8610600" cy="2683563"/>
          </a:xfrm>
        </p:spPr>
        <p:txBody>
          <a:bodyPr>
            <a:normAutofit fontScale="85000" lnSpcReduction="10000"/>
          </a:bodyPr>
          <a:lstStyle/>
          <a:p>
            <a:r>
              <a:rPr lang="en-US" dirty="0"/>
              <a:t>Aggregations work on the basis of results returned by the query. This is very handy as we get the information that we are interested in, both from the query as well as the data analysis perspective. So what does Elasticsearch do when we include the aggregation part of the query in the request that we send to Elasticsearch? First of all, the aggregation is executed on each relevant shard and the results are returned to the node that is responsible for running that query. That node waits for the partial results to be calculated; after it gets all the results, it merges the results, producing the final results</a:t>
            </a:r>
            <a:r>
              <a:rPr lang="en-US" dirty="0" smtClean="0"/>
              <a:t>.  This </a:t>
            </a:r>
            <a:r>
              <a:rPr lang="en-US" dirty="0"/>
              <a:t>approach </a:t>
            </a:r>
            <a:r>
              <a:rPr lang="en-US" dirty="0" smtClean="0"/>
              <a:t>is </a:t>
            </a:r>
            <a:r>
              <a:rPr lang="en-US" dirty="0"/>
              <a:t>nothing new when it comes to distributed systems and how they work and communicate, but can cause issues when it comes to the precision of the results. In most cases this is not a problem, but you should be aware about what to expect. Let's imagine the following example:</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183</a:t>
            </a:fld>
            <a:endParaRPr lang="en-US"/>
          </a:p>
        </p:txBody>
      </p:sp>
      <p:pic>
        <p:nvPicPr>
          <p:cNvPr id="2" name="Picture 1"/>
          <p:cNvPicPr>
            <a:picLocks noChangeAspect="1"/>
          </p:cNvPicPr>
          <p:nvPr/>
        </p:nvPicPr>
        <p:blipFill>
          <a:blip r:embed="rId3"/>
          <a:stretch>
            <a:fillRect/>
          </a:stretch>
        </p:blipFill>
        <p:spPr>
          <a:xfrm>
            <a:off x="685800" y="4419600"/>
            <a:ext cx="7781925" cy="1981200"/>
          </a:xfrm>
          <a:prstGeom prst="rect">
            <a:avLst/>
          </a:prstGeom>
        </p:spPr>
      </p:pic>
    </p:spTree>
    <p:extLst>
      <p:ext uri="{BB962C8B-B14F-4D97-AF65-F5344CB8AC3E}">
        <p14:creationId xmlns:p14="http://schemas.microsoft.com/office/powerpoint/2010/main" val="320916304"/>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353340"/>
            <a:ext cx="7315200" cy="1154097"/>
          </a:xfrm>
        </p:spPr>
        <p:txBody>
          <a:bodyPr/>
          <a:lstStyle/>
          <a:p>
            <a:r>
              <a:rPr lang="en-US" dirty="0" smtClean="0"/>
              <a:t>Aggregation types</a:t>
            </a:r>
            <a:endParaRPr lang="en-US" dirty="0"/>
          </a:p>
        </p:txBody>
      </p:sp>
      <p:sp>
        <p:nvSpPr>
          <p:cNvPr id="7" name="Content Placeholder 6"/>
          <p:cNvSpPr>
            <a:spLocks noGrp="1"/>
          </p:cNvSpPr>
          <p:nvPr>
            <p:ph idx="1"/>
          </p:nvPr>
        </p:nvSpPr>
        <p:spPr>
          <a:xfrm>
            <a:off x="152400" y="1507437"/>
            <a:ext cx="8610600" cy="2683563"/>
          </a:xfrm>
        </p:spPr>
        <p:txBody>
          <a:bodyPr>
            <a:normAutofit fontScale="92500" lnSpcReduction="10000"/>
          </a:bodyPr>
          <a:lstStyle/>
          <a:p>
            <a:r>
              <a:rPr lang="en-US" dirty="0"/>
              <a:t>Elasticsearch 2.x allows us to use three types of aggregation: metrics, buckets, and pipeline. The metrics aggregations return a metric, just like the stats aggregation we used for the stats field. The bucket aggregations return buckets, the key and the number of documents sharing the same values, ranges, and so on, just like the terms aggregation we used for the copies field. Finally, the pipeline aggregations introduced in Elasticsearch 2.0 aggregate the output of the other aggregations and their metrics, which allows us to do even more sophisticated data analysis. Knowing all that, let's now look at all the aggregations we can use in Elasticsearch 2.x.</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184</a:t>
            </a:fld>
            <a:endParaRPr lang="en-US"/>
          </a:p>
        </p:txBody>
      </p:sp>
      <p:pic>
        <p:nvPicPr>
          <p:cNvPr id="3" name="Picture 2"/>
          <p:cNvPicPr>
            <a:picLocks noChangeAspect="1"/>
          </p:cNvPicPr>
          <p:nvPr/>
        </p:nvPicPr>
        <p:blipFill>
          <a:blip r:embed="rId3"/>
          <a:stretch>
            <a:fillRect/>
          </a:stretch>
        </p:blipFill>
        <p:spPr>
          <a:xfrm>
            <a:off x="1752600" y="4070970"/>
            <a:ext cx="5000625" cy="2548254"/>
          </a:xfrm>
          <a:prstGeom prst="rect">
            <a:avLst/>
          </a:prstGeom>
        </p:spPr>
      </p:pic>
    </p:spTree>
    <p:extLst>
      <p:ext uri="{BB962C8B-B14F-4D97-AF65-F5344CB8AC3E}">
        <p14:creationId xmlns:p14="http://schemas.microsoft.com/office/powerpoint/2010/main" val="3307287676"/>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353340"/>
            <a:ext cx="7315200" cy="1154097"/>
          </a:xfrm>
        </p:spPr>
        <p:txBody>
          <a:bodyPr/>
          <a:lstStyle/>
          <a:p>
            <a:r>
              <a:rPr lang="en-US" dirty="0" smtClean="0"/>
              <a:t>Metric Aggregations</a:t>
            </a:r>
            <a:endParaRPr lang="en-US" dirty="0"/>
          </a:p>
        </p:txBody>
      </p:sp>
      <p:sp>
        <p:nvSpPr>
          <p:cNvPr id="7" name="Content Placeholder 6"/>
          <p:cNvSpPr>
            <a:spLocks noGrp="1"/>
          </p:cNvSpPr>
          <p:nvPr>
            <p:ph idx="1"/>
          </p:nvPr>
        </p:nvSpPr>
        <p:spPr>
          <a:xfrm>
            <a:off x="152400" y="1507437"/>
            <a:ext cx="8610600" cy="2683563"/>
          </a:xfrm>
        </p:spPr>
        <p:txBody>
          <a:bodyPr>
            <a:normAutofit/>
          </a:bodyPr>
          <a:lstStyle/>
          <a:p>
            <a:r>
              <a:rPr lang="en-US" dirty="0"/>
              <a:t>We will start with the metrics aggregations, which can aggregate values from documents into a single metric. This is always the case with metrics aggregations – you can expect them to be a single metric on the basis of the data. Let's now take a look at the metrics aggregations available in Elasticsearch 2.x.</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185</a:t>
            </a:fld>
            <a:endParaRPr lang="en-US"/>
          </a:p>
        </p:txBody>
      </p:sp>
      <p:pic>
        <p:nvPicPr>
          <p:cNvPr id="2" name="Picture 1"/>
          <p:cNvPicPr>
            <a:picLocks noChangeAspect="1"/>
          </p:cNvPicPr>
          <p:nvPr/>
        </p:nvPicPr>
        <p:blipFill>
          <a:blip r:embed="rId3"/>
          <a:stretch>
            <a:fillRect/>
          </a:stretch>
        </p:blipFill>
        <p:spPr>
          <a:xfrm>
            <a:off x="533400" y="3200400"/>
            <a:ext cx="8105775" cy="2962275"/>
          </a:xfrm>
          <a:prstGeom prst="rect">
            <a:avLst/>
          </a:prstGeom>
        </p:spPr>
      </p:pic>
    </p:spTree>
    <p:extLst>
      <p:ext uri="{BB962C8B-B14F-4D97-AF65-F5344CB8AC3E}">
        <p14:creationId xmlns:p14="http://schemas.microsoft.com/office/powerpoint/2010/main" val="3698013219"/>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353340"/>
            <a:ext cx="7315200" cy="1154097"/>
          </a:xfrm>
        </p:spPr>
        <p:txBody>
          <a:bodyPr>
            <a:normAutofit fontScale="90000"/>
          </a:bodyPr>
          <a:lstStyle/>
          <a:p>
            <a:r>
              <a:rPr lang="en-US" dirty="0" smtClean="0"/>
              <a:t>Metric Aggregations in action	</a:t>
            </a:r>
            <a:endParaRPr lang="en-US" dirty="0"/>
          </a:p>
        </p:txBody>
      </p:sp>
      <p:sp>
        <p:nvSpPr>
          <p:cNvPr id="7" name="Content Placeholder 6"/>
          <p:cNvSpPr>
            <a:spLocks noGrp="1"/>
          </p:cNvSpPr>
          <p:nvPr>
            <p:ph idx="1"/>
          </p:nvPr>
        </p:nvSpPr>
        <p:spPr>
          <a:xfrm>
            <a:off x="152400" y="1507437"/>
            <a:ext cx="8610600" cy="2683563"/>
          </a:xfrm>
        </p:spPr>
        <p:txBody>
          <a:bodyPr>
            <a:normAutofit/>
          </a:bodyPr>
          <a:lstStyle/>
          <a:p>
            <a:r>
              <a:rPr lang="en-US" dirty="0"/>
              <a:t>We will start with the metrics aggregations, which can aggregate values from documents into a single metric. This is always the case with metrics aggregations – you can expect them to be a single metric on the basis of the data. Let's now take a look at the metrics aggregations available in Elasticsearch 2.x.</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186</a:t>
            </a:fld>
            <a:endParaRPr lang="en-US"/>
          </a:p>
        </p:txBody>
      </p:sp>
      <p:pic>
        <p:nvPicPr>
          <p:cNvPr id="3" name="Picture 2"/>
          <p:cNvPicPr>
            <a:picLocks noChangeAspect="1"/>
          </p:cNvPicPr>
          <p:nvPr/>
        </p:nvPicPr>
        <p:blipFill>
          <a:blip r:embed="rId3"/>
          <a:stretch>
            <a:fillRect/>
          </a:stretch>
        </p:blipFill>
        <p:spPr>
          <a:xfrm>
            <a:off x="304800" y="3097786"/>
            <a:ext cx="2714625" cy="2266950"/>
          </a:xfrm>
          <a:prstGeom prst="rect">
            <a:avLst/>
          </a:prstGeom>
        </p:spPr>
      </p:pic>
      <p:pic>
        <p:nvPicPr>
          <p:cNvPr id="8" name="Picture 7"/>
          <p:cNvPicPr>
            <a:picLocks noChangeAspect="1"/>
          </p:cNvPicPr>
          <p:nvPr/>
        </p:nvPicPr>
        <p:blipFill>
          <a:blip r:embed="rId4"/>
          <a:stretch>
            <a:fillRect/>
          </a:stretch>
        </p:blipFill>
        <p:spPr>
          <a:xfrm>
            <a:off x="6781800" y="2972678"/>
            <a:ext cx="1981200" cy="3750420"/>
          </a:xfrm>
          <a:prstGeom prst="rect">
            <a:avLst/>
          </a:prstGeom>
        </p:spPr>
      </p:pic>
    </p:spTree>
    <p:extLst>
      <p:ext uri="{BB962C8B-B14F-4D97-AF65-F5344CB8AC3E}">
        <p14:creationId xmlns:p14="http://schemas.microsoft.com/office/powerpoint/2010/main" val="1910927004"/>
      </p:ext>
    </p:extLst>
  </p:cSld>
  <p:clrMapOvr>
    <a:masterClrMapping/>
  </p:clrMapOvr>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353340"/>
            <a:ext cx="7315200" cy="1154097"/>
          </a:xfrm>
        </p:spPr>
        <p:txBody>
          <a:bodyPr>
            <a:normAutofit/>
          </a:bodyPr>
          <a:lstStyle/>
          <a:p>
            <a:r>
              <a:rPr lang="en-US" dirty="0" smtClean="0"/>
              <a:t>Other Metric Aggregations	</a:t>
            </a:r>
            <a:endParaRPr lang="en-US" dirty="0"/>
          </a:p>
        </p:txBody>
      </p:sp>
      <p:sp>
        <p:nvSpPr>
          <p:cNvPr id="7" name="Content Placeholder 6"/>
          <p:cNvSpPr>
            <a:spLocks noGrp="1"/>
          </p:cNvSpPr>
          <p:nvPr>
            <p:ph idx="1"/>
          </p:nvPr>
        </p:nvSpPr>
        <p:spPr>
          <a:xfrm>
            <a:off x="152400" y="1507437"/>
            <a:ext cx="5715000" cy="3674163"/>
          </a:xfrm>
        </p:spPr>
        <p:txBody>
          <a:bodyPr>
            <a:normAutofit/>
          </a:bodyPr>
          <a:lstStyle/>
          <a:p>
            <a:r>
              <a:rPr lang="en-US" dirty="0"/>
              <a:t>Value </a:t>
            </a:r>
            <a:r>
              <a:rPr lang="en-US" dirty="0" smtClean="0"/>
              <a:t>count</a:t>
            </a:r>
            <a:endParaRPr lang="en-US" dirty="0"/>
          </a:p>
          <a:p>
            <a:r>
              <a:rPr lang="en-US" dirty="0" smtClean="0"/>
              <a:t>Field</a:t>
            </a:r>
          </a:p>
          <a:p>
            <a:r>
              <a:rPr lang="en-US" dirty="0"/>
              <a:t>Percentiles </a:t>
            </a:r>
            <a:endParaRPr lang="en-US" dirty="0" smtClean="0"/>
          </a:p>
          <a:p>
            <a:r>
              <a:rPr lang="en-US" dirty="0" smtClean="0"/>
              <a:t>Percentile Ranks</a:t>
            </a:r>
          </a:p>
          <a:p>
            <a:r>
              <a:rPr lang="en-US" dirty="0" smtClean="0"/>
              <a:t>Top </a:t>
            </a:r>
            <a:r>
              <a:rPr lang="en-US" dirty="0"/>
              <a:t>hits </a:t>
            </a:r>
            <a:r>
              <a:rPr lang="en-US" dirty="0" smtClean="0"/>
              <a:t>aggregation</a:t>
            </a:r>
          </a:p>
          <a:p>
            <a:r>
              <a:rPr lang="en-US" dirty="0" err="1" smtClean="0"/>
              <a:t>Geobounds</a:t>
            </a:r>
            <a:r>
              <a:rPr lang="en-US" dirty="0" smtClean="0"/>
              <a:t> aggregation</a:t>
            </a:r>
          </a:p>
          <a:p>
            <a:r>
              <a:rPr lang="en-US" dirty="0" smtClean="0"/>
              <a:t> Scripted Metric Aggregations</a:t>
            </a:r>
            <a:endParaRPr lang="en-US" dirty="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187</a:t>
            </a:fld>
            <a:endParaRPr lang="en-US"/>
          </a:p>
        </p:txBody>
      </p:sp>
      <p:pic>
        <p:nvPicPr>
          <p:cNvPr id="2" name="Picture 1"/>
          <p:cNvPicPr>
            <a:picLocks noChangeAspect="1"/>
          </p:cNvPicPr>
          <p:nvPr/>
        </p:nvPicPr>
        <p:blipFill>
          <a:blip r:embed="rId3"/>
          <a:stretch>
            <a:fillRect/>
          </a:stretch>
        </p:blipFill>
        <p:spPr>
          <a:xfrm>
            <a:off x="304800" y="4191000"/>
            <a:ext cx="3119585" cy="2391406"/>
          </a:xfrm>
          <a:prstGeom prst="rect">
            <a:avLst/>
          </a:prstGeom>
        </p:spPr>
      </p:pic>
      <p:pic>
        <p:nvPicPr>
          <p:cNvPr id="9" name="Picture 8"/>
          <p:cNvPicPr>
            <a:picLocks noChangeAspect="1"/>
          </p:cNvPicPr>
          <p:nvPr/>
        </p:nvPicPr>
        <p:blipFill>
          <a:blip r:embed="rId4"/>
          <a:stretch>
            <a:fillRect/>
          </a:stretch>
        </p:blipFill>
        <p:spPr>
          <a:xfrm>
            <a:off x="5424390" y="1743075"/>
            <a:ext cx="3333750" cy="4895850"/>
          </a:xfrm>
          <a:prstGeom prst="rect">
            <a:avLst/>
          </a:prstGeom>
        </p:spPr>
      </p:pic>
    </p:spTree>
    <p:extLst>
      <p:ext uri="{BB962C8B-B14F-4D97-AF65-F5344CB8AC3E}">
        <p14:creationId xmlns:p14="http://schemas.microsoft.com/office/powerpoint/2010/main" val="2624597943"/>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353340"/>
            <a:ext cx="7315200" cy="1154097"/>
          </a:xfrm>
        </p:spPr>
        <p:txBody>
          <a:bodyPr>
            <a:normAutofit/>
          </a:bodyPr>
          <a:lstStyle/>
          <a:p>
            <a:r>
              <a:rPr lang="en-US" dirty="0" smtClean="0"/>
              <a:t>Bucket Aggregations	</a:t>
            </a:r>
            <a:endParaRPr lang="en-US" dirty="0"/>
          </a:p>
        </p:txBody>
      </p:sp>
      <p:sp>
        <p:nvSpPr>
          <p:cNvPr id="7" name="Content Placeholder 6"/>
          <p:cNvSpPr>
            <a:spLocks noGrp="1"/>
          </p:cNvSpPr>
          <p:nvPr>
            <p:ph idx="1"/>
          </p:nvPr>
        </p:nvSpPr>
        <p:spPr>
          <a:xfrm>
            <a:off x="152400" y="1507437"/>
            <a:ext cx="8763000" cy="2912163"/>
          </a:xfrm>
        </p:spPr>
        <p:txBody>
          <a:bodyPr>
            <a:normAutofit fontScale="70000" lnSpcReduction="20000"/>
          </a:bodyPr>
          <a:lstStyle/>
          <a:p>
            <a:r>
              <a:rPr lang="en-US" dirty="0"/>
              <a:t>The second type of aggregations that we will discuss are the buckets aggregations. </a:t>
            </a:r>
            <a:endParaRPr lang="en-US" dirty="0" smtClean="0"/>
          </a:p>
          <a:p>
            <a:r>
              <a:rPr lang="en-US" dirty="0" smtClean="0"/>
              <a:t>Bucket </a:t>
            </a:r>
            <a:r>
              <a:rPr lang="en-US" dirty="0"/>
              <a:t>aggregations don’t calculate metrics over fields like the metrics aggregations do, but instead, they create buckets of documents. Each bucket is associated with a criterion (depending on the aggregation type) which determines whether or not a document in the current context "falls" into it. In other words, the buckets effectively define document sets. In addition to the buckets themselves, the bucket aggregations also compute and return the number of documents that "fell into" each bucket.</a:t>
            </a:r>
          </a:p>
          <a:p>
            <a:endParaRPr lang="en-US" dirty="0"/>
          </a:p>
          <a:p>
            <a:r>
              <a:rPr lang="en-US" dirty="0"/>
              <a:t>Bucket aggregations, as opposed to metrics aggregations, can hold sub-aggregations. These sub-aggregations will be aggregated for the buckets created by their "parent" bucket aggregation.</a:t>
            </a:r>
          </a:p>
          <a:p>
            <a:endParaRPr lang="en-US" dirty="0"/>
          </a:p>
          <a:p>
            <a:r>
              <a:rPr lang="en-US" dirty="0"/>
              <a:t>There are different bucket aggregators, each with a different "bucketing" strategy. Some define a single bucket, some define fixed number of multiple buckets, and others dynamically create the buckets during the aggregation process.</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188</a:t>
            </a:fld>
            <a:endParaRPr lang="en-US"/>
          </a:p>
        </p:txBody>
      </p:sp>
      <p:pic>
        <p:nvPicPr>
          <p:cNvPr id="3" name="Picture 2"/>
          <p:cNvPicPr>
            <a:picLocks noChangeAspect="1"/>
          </p:cNvPicPr>
          <p:nvPr/>
        </p:nvPicPr>
        <p:blipFill>
          <a:blip r:embed="rId3"/>
          <a:stretch>
            <a:fillRect/>
          </a:stretch>
        </p:blipFill>
        <p:spPr>
          <a:xfrm>
            <a:off x="2438400" y="3886200"/>
            <a:ext cx="4464693" cy="2728912"/>
          </a:xfrm>
          <a:prstGeom prst="rect">
            <a:avLst/>
          </a:prstGeom>
        </p:spPr>
      </p:pic>
    </p:spTree>
    <p:extLst>
      <p:ext uri="{BB962C8B-B14F-4D97-AF65-F5344CB8AC3E}">
        <p14:creationId xmlns:p14="http://schemas.microsoft.com/office/powerpoint/2010/main" val="3288673259"/>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353340"/>
            <a:ext cx="7315200" cy="1154097"/>
          </a:xfrm>
        </p:spPr>
        <p:txBody>
          <a:bodyPr>
            <a:normAutofit/>
          </a:bodyPr>
          <a:lstStyle/>
          <a:p>
            <a:r>
              <a:rPr lang="en-US" dirty="0" smtClean="0"/>
              <a:t>Filter (Bucket) Aggregation	</a:t>
            </a:r>
            <a:endParaRPr lang="en-US" dirty="0"/>
          </a:p>
        </p:txBody>
      </p:sp>
      <p:sp>
        <p:nvSpPr>
          <p:cNvPr id="7" name="Content Placeholder 6"/>
          <p:cNvSpPr>
            <a:spLocks noGrp="1"/>
          </p:cNvSpPr>
          <p:nvPr>
            <p:ph idx="1"/>
          </p:nvPr>
        </p:nvSpPr>
        <p:spPr>
          <a:xfrm>
            <a:off x="152400" y="1507437"/>
            <a:ext cx="8839200" cy="1721875"/>
          </a:xfrm>
        </p:spPr>
        <p:txBody>
          <a:bodyPr>
            <a:normAutofit/>
          </a:bodyPr>
          <a:lstStyle/>
          <a:p>
            <a:r>
              <a:rPr lang="en-US" dirty="0"/>
              <a:t>The filter aggregation is a simple bucketing aggregation that allows us to filter the results to a single bucket. For example, let's assume that we want to get a count and the average copies count of all the books that are novels, which means they have the term novel in the tags field. The query that will return such results looks as follows:</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189</a:t>
            </a:fld>
            <a:endParaRPr lang="en-US"/>
          </a:p>
        </p:txBody>
      </p:sp>
      <p:pic>
        <p:nvPicPr>
          <p:cNvPr id="2" name="Picture 1"/>
          <p:cNvPicPr>
            <a:picLocks noChangeAspect="1"/>
          </p:cNvPicPr>
          <p:nvPr/>
        </p:nvPicPr>
        <p:blipFill>
          <a:blip r:embed="rId3"/>
          <a:stretch>
            <a:fillRect/>
          </a:stretch>
        </p:blipFill>
        <p:spPr>
          <a:xfrm>
            <a:off x="1219200" y="3124200"/>
            <a:ext cx="2487105" cy="3523399"/>
          </a:xfrm>
          <a:prstGeom prst="rect">
            <a:avLst/>
          </a:prstGeom>
        </p:spPr>
      </p:pic>
      <p:pic>
        <p:nvPicPr>
          <p:cNvPr id="8" name="Picture 7"/>
          <p:cNvPicPr>
            <a:picLocks noChangeAspect="1"/>
          </p:cNvPicPr>
          <p:nvPr/>
        </p:nvPicPr>
        <p:blipFill>
          <a:blip r:embed="rId4"/>
          <a:stretch>
            <a:fillRect/>
          </a:stretch>
        </p:blipFill>
        <p:spPr>
          <a:xfrm>
            <a:off x="5486400" y="2819400"/>
            <a:ext cx="2209800" cy="3959843"/>
          </a:xfrm>
          <a:prstGeom prst="rect">
            <a:avLst/>
          </a:prstGeom>
        </p:spPr>
      </p:pic>
    </p:spTree>
    <p:extLst>
      <p:ext uri="{BB962C8B-B14F-4D97-AF65-F5344CB8AC3E}">
        <p14:creationId xmlns:p14="http://schemas.microsoft.com/office/powerpoint/2010/main" val="421976707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6629400" cy="808969"/>
          </a:xfrm>
        </p:spPr>
        <p:txBody>
          <a:bodyPr>
            <a:normAutofit/>
          </a:bodyPr>
          <a:lstStyle/>
          <a:p>
            <a:pPr algn="r"/>
            <a:r>
              <a:rPr lang="en-US" sz="3600" dirty="0" smtClean="0"/>
              <a:t>Supported Operating Systems</a:t>
            </a:r>
            <a:endParaRPr lang="en-US" sz="3600"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19</a:t>
            </a:fld>
            <a:endParaRPr lang="en-US"/>
          </a:p>
        </p:txBody>
      </p:sp>
      <p:pic>
        <p:nvPicPr>
          <p:cNvPr id="6" name="Picture 5"/>
          <p:cNvPicPr>
            <a:picLocks noChangeAspect="1"/>
          </p:cNvPicPr>
          <p:nvPr/>
        </p:nvPicPr>
        <p:blipFill>
          <a:blip r:embed="rId2"/>
          <a:stretch>
            <a:fillRect/>
          </a:stretch>
        </p:blipFill>
        <p:spPr>
          <a:xfrm>
            <a:off x="78554" y="1524000"/>
            <a:ext cx="8986892" cy="4343400"/>
          </a:xfrm>
          <a:prstGeom prst="rect">
            <a:avLst/>
          </a:prstGeom>
        </p:spPr>
      </p:pic>
      <p:sp>
        <p:nvSpPr>
          <p:cNvPr id="3" name="TextBox 2"/>
          <p:cNvSpPr txBox="1"/>
          <p:nvPr/>
        </p:nvSpPr>
        <p:spPr>
          <a:xfrm>
            <a:off x="533400" y="6172200"/>
            <a:ext cx="8153400"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Note that Windows 2012 only is supported and Amazon Linux requires 2.0.</a:t>
            </a:r>
            <a:endParaRPr lang="en-US" dirty="0"/>
          </a:p>
        </p:txBody>
      </p:sp>
    </p:spTree>
    <p:extLst>
      <p:ext uri="{BB962C8B-B14F-4D97-AF65-F5344CB8AC3E}">
        <p14:creationId xmlns:p14="http://schemas.microsoft.com/office/powerpoint/2010/main" val="3269882083"/>
      </p:ext>
    </p:extLst>
  </p:cSld>
  <p:clrMapOvr>
    <a:masterClrMapping/>
  </p:clrMapOvr>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353340"/>
            <a:ext cx="7315200" cy="1154097"/>
          </a:xfrm>
        </p:spPr>
        <p:txBody>
          <a:bodyPr>
            <a:normAutofit/>
          </a:bodyPr>
          <a:lstStyle/>
          <a:p>
            <a:r>
              <a:rPr lang="en-US" dirty="0" err="1" smtClean="0"/>
              <a:t>FilterS</a:t>
            </a:r>
            <a:r>
              <a:rPr lang="en-US" dirty="0" smtClean="0"/>
              <a:t> (Bucket) Aggregation	</a:t>
            </a:r>
            <a:endParaRPr lang="en-US" dirty="0"/>
          </a:p>
        </p:txBody>
      </p:sp>
      <p:sp>
        <p:nvSpPr>
          <p:cNvPr id="7" name="Content Placeholder 6"/>
          <p:cNvSpPr>
            <a:spLocks noGrp="1"/>
          </p:cNvSpPr>
          <p:nvPr>
            <p:ph idx="1"/>
          </p:nvPr>
        </p:nvSpPr>
        <p:spPr>
          <a:xfrm>
            <a:off x="152400" y="1507437"/>
            <a:ext cx="8839200" cy="1721875"/>
          </a:xfrm>
        </p:spPr>
        <p:txBody>
          <a:bodyPr>
            <a:normAutofit fontScale="92500" lnSpcReduction="10000"/>
          </a:bodyPr>
          <a:lstStyle/>
          <a:p>
            <a:r>
              <a:rPr lang="en-US" dirty="0"/>
              <a:t>The second bucket aggregation we want to show you is the filters aggregation. While the previously discussed filter aggregation resulted in a single bucket, the filters aggregation returns multiple buckets – one for each of the defined filters. Let's extend our previous example and assume that, in addition to the average number of copies for the novels, we also want to know the average number of copies for the books that are available. </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190</a:t>
            </a:fld>
            <a:endParaRPr lang="en-US"/>
          </a:p>
        </p:txBody>
      </p:sp>
      <p:pic>
        <p:nvPicPr>
          <p:cNvPr id="2" name="Picture 1"/>
          <p:cNvPicPr>
            <a:picLocks noChangeAspect="1"/>
          </p:cNvPicPr>
          <p:nvPr/>
        </p:nvPicPr>
        <p:blipFill>
          <a:blip r:embed="rId3"/>
          <a:stretch>
            <a:fillRect/>
          </a:stretch>
        </p:blipFill>
        <p:spPr>
          <a:xfrm>
            <a:off x="533400" y="3229312"/>
            <a:ext cx="1600200" cy="3534508"/>
          </a:xfrm>
          <a:prstGeom prst="rect">
            <a:avLst/>
          </a:prstGeom>
        </p:spPr>
      </p:pic>
      <p:pic>
        <p:nvPicPr>
          <p:cNvPr id="8" name="Picture 7"/>
          <p:cNvPicPr>
            <a:picLocks noChangeAspect="1"/>
          </p:cNvPicPr>
          <p:nvPr/>
        </p:nvPicPr>
        <p:blipFill>
          <a:blip r:embed="rId4"/>
          <a:stretch>
            <a:fillRect/>
          </a:stretch>
        </p:blipFill>
        <p:spPr>
          <a:xfrm>
            <a:off x="6172200" y="3011406"/>
            <a:ext cx="1924682" cy="3705225"/>
          </a:xfrm>
          <a:prstGeom prst="rect">
            <a:avLst/>
          </a:prstGeom>
        </p:spPr>
      </p:pic>
    </p:spTree>
    <p:extLst>
      <p:ext uri="{BB962C8B-B14F-4D97-AF65-F5344CB8AC3E}">
        <p14:creationId xmlns:p14="http://schemas.microsoft.com/office/powerpoint/2010/main" val="1563217280"/>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353340"/>
            <a:ext cx="7315200" cy="1154097"/>
          </a:xfrm>
        </p:spPr>
        <p:txBody>
          <a:bodyPr>
            <a:normAutofit/>
          </a:bodyPr>
          <a:lstStyle/>
          <a:p>
            <a:r>
              <a:rPr lang="en-US" dirty="0" smtClean="0"/>
              <a:t>Terms (Bucket) Aggregation	</a:t>
            </a:r>
            <a:endParaRPr lang="en-US" dirty="0"/>
          </a:p>
        </p:txBody>
      </p:sp>
      <p:sp>
        <p:nvSpPr>
          <p:cNvPr id="7" name="Content Placeholder 6"/>
          <p:cNvSpPr>
            <a:spLocks noGrp="1"/>
          </p:cNvSpPr>
          <p:nvPr>
            <p:ph idx="1"/>
          </p:nvPr>
        </p:nvSpPr>
        <p:spPr>
          <a:xfrm>
            <a:off x="152400" y="1507437"/>
            <a:ext cx="8839200" cy="1721875"/>
          </a:xfrm>
        </p:spPr>
        <p:txBody>
          <a:bodyPr>
            <a:normAutofit/>
          </a:bodyPr>
          <a:lstStyle/>
          <a:p>
            <a:r>
              <a:rPr lang="en-US" dirty="0"/>
              <a:t>One of the most commonly used bucket aggregations is the terms aggregation. It allows us to get information about the terms and the count of documents having those terms. For example, one of the simplest uses is getting the count of the books that are available and not available. We can do that by running the following query:</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191</a:t>
            </a:fld>
            <a:endParaRPr lang="en-US"/>
          </a:p>
        </p:txBody>
      </p:sp>
      <p:pic>
        <p:nvPicPr>
          <p:cNvPr id="3" name="Picture 2"/>
          <p:cNvPicPr>
            <a:picLocks noChangeAspect="1"/>
          </p:cNvPicPr>
          <p:nvPr/>
        </p:nvPicPr>
        <p:blipFill>
          <a:blip r:embed="rId3"/>
          <a:stretch>
            <a:fillRect/>
          </a:stretch>
        </p:blipFill>
        <p:spPr>
          <a:xfrm>
            <a:off x="457200" y="3429000"/>
            <a:ext cx="2571750" cy="2133600"/>
          </a:xfrm>
          <a:prstGeom prst="rect">
            <a:avLst/>
          </a:prstGeom>
        </p:spPr>
      </p:pic>
      <p:pic>
        <p:nvPicPr>
          <p:cNvPr id="9" name="Picture 8"/>
          <p:cNvPicPr>
            <a:picLocks noChangeAspect="1"/>
          </p:cNvPicPr>
          <p:nvPr/>
        </p:nvPicPr>
        <p:blipFill>
          <a:blip r:embed="rId4"/>
          <a:stretch>
            <a:fillRect/>
          </a:stretch>
        </p:blipFill>
        <p:spPr>
          <a:xfrm>
            <a:off x="5422194" y="3377784"/>
            <a:ext cx="3419475" cy="3343275"/>
          </a:xfrm>
          <a:prstGeom prst="rect">
            <a:avLst/>
          </a:prstGeom>
        </p:spPr>
      </p:pic>
    </p:spTree>
    <p:extLst>
      <p:ext uri="{BB962C8B-B14F-4D97-AF65-F5344CB8AC3E}">
        <p14:creationId xmlns:p14="http://schemas.microsoft.com/office/powerpoint/2010/main" val="2988801326"/>
      </p:ext>
    </p:extLst>
  </p:cSld>
  <p:clrMapOvr>
    <a:masterClrMapping/>
  </p:clrMapOvr>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353340"/>
            <a:ext cx="7315200" cy="1154097"/>
          </a:xfrm>
        </p:spPr>
        <p:txBody>
          <a:bodyPr>
            <a:normAutofit/>
          </a:bodyPr>
          <a:lstStyle/>
          <a:p>
            <a:r>
              <a:rPr lang="en-US" dirty="0" smtClean="0"/>
              <a:t>Range (Bucket) Aggregation	</a:t>
            </a:r>
            <a:endParaRPr lang="en-US" dirty="0"/>
          </a:p>
        </p:txBody>
      </p:sp>
      <p:sp>
        <p:nvSpPr>
          <p:cNvPr id="7" name="Content Placeholder 6"/>
          <p:cNvSpPr>
            <a:spLocks noGrp="1"/>
          </p:cNvSpPr>
          <p:nvPr>
            <p:ph idx="1"/>
          </p:nvPr>
        </p:nvSpPr>
        <p:spPr>
          <a:xfrm>
            <a:off x="152400" y="1507437"/>
            <a:ext cx="6248400" cy="1388163"/>
          </a:xfrm>
        </p:spPr>
        <p:txBody>
          <a:bodyPr>
            <a:normAutofit fontScale="92500" lnSpcReduction="20000"/>
          </a:bodyPr>
          <a:lstStyle/>
          <a:p>
            <a:r>
              <a:rPr lang="en-US" dirty="0"/>
              <a:t>The range aggregation allows us to define one or more ranges and Elasticsearch calculates buckets for them. For example, if we want to check how many books were published in a given period of time, we create the following query:</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192</a:t>
            </a:fld>
            <a:endParaRPr lang="en-US"/>
          </a:p>
        </p:txBody>
      </p:sp>
      <p:pic>
        <p:nvPicPr>
          <p:cNvPr id="2" name="Picture 1"/>
          <p:cNvPicPr>
            <a:picLocks noChangeAspect="1"/>
          </p:cNvPicPr>
          <p:nvPr/>
        </p:nvPicPr>
        <p:blipFill>
          <a:blip r:embed="rId3"/>
          <a:stretch>
            <a:fillRect/>
          </a:stretch>
        </p:blipFill>
        <p:spPr>
          <a:xfrm>
            <a:off x="457200" y="2743200"/>
            <a:ext cx="3739004" cy="3848100"/>
          </a:xfrm>
          <a:prstGeom prst="rect">
            <a:avLst/>
          </a:prstGeom>
        </p:spPr>
      </p:pic>
      <p:pic>
        <p:nvPicPr>
          <p:cNvPr id="8" name="Picture 7"/>
          <p:cNvPicPr>
            <a:picLocks noChangeAspect="1"/>
          </p:cNvPicPr>
          <p:nvPr/>
        </p:nvPicPr>
        <p:blipFill>
          <a:blip r:embed="rId4"/>
          <a:stretch>
            <a:fillRect/>
          </a:stretch>
        </p:blipFill>
        <p:spPr>
          <a:xfrm>
            <a:off x="6366445" y="1470515"/>
            <a:ext cx="2166467" cy="5257800"/>
          </a:xfrm>
          <a:prstGeom prst="rect">
            <a:avLst/>
          </a:prstGeom>
        </p:spPr>
      </p:pic>
    </p:spTree>
    <p:extLst>
      <p:ext uri="{BB962C8B-B14F-4D97-AF65-F5344CB8AC3E}">
        <p14:creationId xmlns:p14="http://schemas.microsoft.com/office/powerpoint/2010/main" val="897948374"/>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353340"/>
            <a:ext cx="7315200" cy="1154097"/>
          </a:xfrm>
        </p:spPr>
        <p:txBody>
          <a:bodyPr>
            <a:normAutofit/>
          </a:bodyPr>
          <a:lstStyle/>
          <a:p>
            <a:r>
              <a:rPr lang="en-US" dirty="0" smtClean="0"/>
              <a:t>IPv4 (Bucket) Aggregation	</a:t>
            </a:r>
            <a:endParaRPr lang="en-US" dirty="0"/>
          </a:p>
        </p:txBody>
      </p:sp>
      <p:sp>
        <p:nvSpPr>
          <p:cNvPr id="7" name="Content Placeholder 6"/>
          <p:cNvSpPr>
            <a:spLocks noGrp="1"/>
          </p:cNvSpPr>
          <p:nvPr>
            <p:ph idx="1"/>
          </p:nvPr>
        </p:nvSpPr>
        <p:spPr>
          <a:xfrm>
            <a:off x="152400" y="1507437"/>
            <a:ext cx="8839200" cy="1721875"/>
          </a:xfrm>
        </p:spPr>
        <p:txBody>
          <a:bodyPr>
            <a:normAutofit/>
          </a:bodyPr>
          <a:lstStyle/>
          <a:p>
            <a:r>
              <a:rPr lang="en-US" dirty="0"/>
              <a:t>A very interesting aggregation is the </a:t>
            </a:r>
            <a:r>
              <a:rPr lang="en-US" dirty="0" err="1"/>
              <a:t>ip_range</a:t>
            </a:r>
            <a:r>
              <a:rPr lang="en-US" dirty="0"/>
              <a:t> one as it works on Internet addresses. It works on the fields defined with the </a:t>
            </a:r>
            <a:r>
              <a:rPr lang="en-US" dirty="0" err="1"/>
              <a:t>ip</a:t>
            </a:r>
            <a:r>
              <a:rPr lang="en-US" dirty="0"/>
              <a:t> type and allows defining ranges given by the IP range in CIDR notation (http://en.wikipedia.org/wiki/Classless_Inter-Domain_Routing). An example usage of the </a:t>
            </a:r>
            <a:r>
              <a:rPr lang="en-US" dirty="0" err="1"/>
              <a:t>ip_range</a:t>
            </a:r>
            <a:r>
              <a:rPr lang="en-US" dirty="0"/>
              <a:t> aggregation looks as follows:</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193</a:t>
            </a:fld>
            <a:endParaRPr lang="en-US"/>
          </a:p>
        </p:txBody>
      </p:sp>
      <p:pic>
        <p:nvPicPr>
          <p:cNvPr id="2" name="Picture 1"/>
          <p:cNvPicPr>
            <a:picLocks noChangeAspect="1"/>
          </p:cNvPicPr>
          <p:nvPr/>
        </p:nvPicPr>
        <p:blipFill>
          <a:blip r:embed="rId3"/>
          <a:stretch>
            <a:fillRect/>
          </a:stretch>
        </p:blipFill>
        <p:spPr>
          <a:xfrm>
            <a:off x="533400" y="3579566"/>
            <a:ext cx="4199967" cy="2543175"/>
          </a:xfrm>
          <a:prstGeom prst="rect">
            <a:avLst/>
          </a:prstGeom>
        </p:spPr>
      </p:pic>
      <p:pic>
        <p:nvPicPr>
          <p:cNvPr id="3" name="Picture 2"/>
          <p:cNvPicPr>
            <a:picLocks noChangeAspect="1"/>
          </p:cNvPicPr>
          <p:nvPr/>
        </p:nvPicPr>
        <p:blipFill>
          <a:blip r:embed="rId4"/>
          <a:stretch>
            <a:fillRect/>
          </a:stretch>
        </p:blipFill>
        <p:spPr>
          <a:xfrm>
            <a:off x="5334000" y="3124200"/>
            <a:ext cx="3657600" cy="3657600"/>
          </a:xfrm>
          <a:prstGeom prst="rect">
            <a:avLst/>
          </a:prstGeom>
        </p:spPr>
      </p:pic>
    </p:spTree>
    <p:extLst>
      <p:ext uri="{BB962C8B-B14F-4D97-AF65-F5344CB8AC3E}">
        <p14:creationId xmlns:p14="http://schemas.microsoft.com/office/powerpoint/2010/main" val="3436734361"/>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28600" y="930388"/>
            <a:ext cx="7315200" cy="1154097"/>
          </a:xfrm>
        </p:spPr>
        <p:txBody>
          <a:bodyPr>
            <a:normAutofit fontScale="90000"/>
          </a:bodyPr>
          <a:lstStyle/>
          <a:p>
            <a:r>
              <a:rPr lang="en-US" dirty="0" smtClean="0"/>
              <a:t> Histogram (Bucket) Aggregation	</a:t>
            </a:r>
            <a:endParaRPr lang="en-US" dirty="0"/>
          </a:p>
        </p:txBody>
      </p:sp>
      <p:sp>
        <p:nvSpPr>
          <p:cNvPr id="7" name="Content Placeholder 6"/>
          <p:cNvSpPr>
            <a:spLocks noGrp="1"/>
          </p:cNvSpPr>
          <p:nvPr>
            <p:ph idx="1"/>
          </p:nvPr>
        </p:nvSpPr>
        <p:spPr>
          <a:xfrm>
            <a:off x="152400" y="1507437"/>
            <a:ext cx="8839200" cy="1721875"/>
          </a:xfrm>
        </p:spPr>
        <p:txBody>
          <a:bodyPr>
            <a:normAutofit/>
          </a:bodyPr>
          <a:lstStyle/>
          <a:p>
            <a:r>
              <a:rPr lang="en-US" dirty="0"/>
              <a:t>The histogram aggregation is an interesting one because of its automation. This aggregation defines buckets itself. We are only responsible for defining the field and the interval, and the rest is done automatically. The simplest form of a query that uses this aggregation looks as follows:</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194</a:t>
            </a:fld>
            <a:endParaRPr lang="en-US"/>
          </a:p>
        </p:txBody>
      </p:sp>
      <p:pic>
        <p:nvPicPr>
          <p:cNvPr id="2" name="Picture 1"/>
          <p:cNvPicPr>
            <a:picLocks noChangeAspect="1"/>
          </p:cNvPicPr>
          <p:nvPr/>
        </p:nvPicPr>
        <p:blipFill>
          <a:blip r:embed="rId3"/>
          <a:stretch>
            <a:fillRect/>
          </a:stretch>
        </p:blipFill>
        <p:spPr>
          <a:xfrm>
            <a:off x="457200" y="3352800"/>
            <a:ext cx="2266950" cy="2352675"/>
          </a:xfrm>
          <a:prstGeom prst="rect">
            <a:avLst/>
          </a:prstGeom>
        </p:spPr>
      </p:pic>
      <p:pic>
        <p:nvPicPr>
          <p:cNvPr id="3" name="Picture 2"/>
          <p:cNvPicPr>
            <a:picLocks noChangeAspect="1"/>
          </p:cNvPicPr>
          <p:nvPr/>
        </p:nvPicPr>
        <p:blipFill>
          <a:blip r:embed="rId4"/>
          <a:stretch>
            <a:fillRect/>
          </a:stretch>
        </p:blipFill>
        <p:spPr>
          <a:xfrm>
            <a:off x="6096000" y="3194604"/>
            <a:ext cx="2457450" cy="3431157"/>
          </a:xfrm>
          <a:prstGeom prst="rect">
            <a:avLst/>
          </a:prstGeom>
        </p:spPr>
      </p:pic>
    </p:spTree>
    <p:extLst>
      <p:ext uri="{BB962C8B-B14F-4D97-AF65-F5344CB8AC3E}">
        <p14:creationId xmlns:p14="http://schemas.microsoft.com/office/powerpoint/2010/main" val="2106477165"/>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799" y="353340"/>
            <a:ext cx="7950377" cy="1154097"/>
          </a:xfrm>
        </p:spPr>
        <p:txBody>
          <a:bodyPr>
            <a:normAutofit fontScale="90000"/>
          </a:bodyPr>
          <a:lstStyle/>
          <a:p>
            <a:r>
              <a:rPr lang="en-US" dirty="0" smtClean="0"/>
              <a:t> Geo Distance (Bucket) Aggregation	</a:t>
            </a:r>
            <a:endParaRPr lang="en-US" dirty="0"/>
          </a:p>
        </p:txBody>
      </p:sp>
      <p:sp>
        <p:nvSpPr>
          <p:cNvPr id="7" name="Content Placeholder 6"/>
          <p:cNvSpPr>
            <a:spLocks noGrp="1"/>
          </p:cNvSpPr>
          <p:nvPr>
            <p:ph idx="1"/>
          </p:nvPr>
        </p:nvSpPr>
        <p:spPr>
          <a:xfrm>
            <a:off x="152400" y="1507437"/>
            <a:ext cx="8839200" cy="1721875"/>
          </a:xfrm>
        </p:spPr>
        <p:txBody>
          <a:bodyPr>
            <a:normAutofit/>
          </a:bodyPr>
          <a:lstStyle/>
          <a:p>
            <a:r>
              <a:rPr lang="en-US" dirty="0"/>
              <a:t>The next two aggregations are connected with maps and spatial searches.</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195</a:t>
            </a:fld>
            <a:endParaRPr lang="en-US"/>
          </a:p>
        </p:txBody>
      </p:sp>
      <p:pic>
        <p:nvPicPr>
          <p:cNvPr id="2" name="Picture 1"/>
          <p:cNvPicPr>
            <a:picLocks noChangeAspect="1"/>
          </p:cNvPicPr>
          <p:nvPr/>
        </p:nvPicPr>
        <p:blipFill>
          <a:blip r:embed="rId3"/>
          <a:stretch>
            <a:fillRect/>
          </a:stretch>
        </p:blipFill>
        <p:spPr>
          <a:xfrm>
            <a:off x="457200" y="2743200"/>
            <a:ext cx="3343275" cy="3086100"/>
          </a:xfrm>
          <a:prstGeom prst="rect">
            <a:avLst/>
          </a:prstGeom>
        </p:spPr>
      </p:pic>
      <p:pic>
        <p:nvPicPr>
          <p:cNvPr id="3" name="Picture 2"/>
          <p:cNvPicPr>
            <a:picLocks noChangeAspect="1"/>
          </p:cNvPicPr>
          <p:nvPr/>
        </p:nvPicPr>
        <p:blipFill>
          <a:blip r:embed="rId4"/>
          <a:stretch>
            <a:fillRect/>
          </a:stretch>
        </p:blipFill>
        <p:spPr>
          <a:xfrm>
            <a:off x="4724400" y="2581275"/>
            <a:ext cx="3800475" cy="3409950"/>
          </a:xfrm>
          <a:prstGeom prst="rect">
            <a:avLst/>
          </a:prstGeom>
        </p:spPr>
      </p:pic>
    </p:spTree>
    <p:extLst>
      <p:ext uri="{BB962C8B-B14F-4D97-AF65-F5344CB8AC3E}">
        <p14:creationId xmlns:p14="http://schemas.microsoft.com/office/powerpoint/2010/main" val="970514258"/>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79942" y="1019138"/>
            <a:ext cx="7620000" cy="1154097"/>
          </a:xfrm>
        </p:spPr>
        <p:txBody>
          <a:bodyPr>
            <a:normAutofit fontScale="90000"/>
          </a:bodyPr>
          <a:lstStyle/>
          <a:p>
            <a:r>
              <a:rPr lang="en-US" dirty="0" smtClean="0"/>
              <a:t> </a:t>
            </a:r>
            <a:r>
              <a:rPr lang="en-US" dirty="0" err="1" smtClean="0"/>
              <a:t>Geohash</a:t>
            </a:r>
            <a:r>
              <a:rPr lang="en-US" dirty="0" smtClean="0"/>
              <a:t> Grid (Bucket) Aggregation	</a:t>
            </a:r>
            <a:endParaRPr lang="en-US" dirty="0"/>
          </a:p>
        </p:txBody>
      </p:sp>
      <p:sp>
        <p:nvSpPr>
          <p:cNvPr id="7" name="Content Placeholder 6"/>
          <p:cNvSpPr>
            <a:spLocks noGrp="1"/>
          </p:cNvSpPr>
          <p:nvPr>
            <p:ph idx="1"/>
          </p:nvPr>
        </p:nvSpPr>
        <p:spPr>
          <a:xfrm>
            <a:off x="207437" y="1676400"/>
            <a:ext cx="8839200" cy="1721875"/>
          </a:xfrm>
        </p:spPr>
        <p:txBody>
          <a:bodyPr>
            <a:normAutofit fontScale="85000" lnSpcReduction="20000"/>
          </a:bodyPr>
          <a:lstStyle/>
          <a:p>
            <a:r>
              <a:rPr lang="en-US" dirty="0"/>
              <a:t>The second aggregation related to geographical analysis is based on grids and is called </a:t>
            </a:r>
            <a:r>
              <a:rPr lang="en-US" dirty="0" err="1"/>
              <a:t>geohash_grid</a:t>
            </a:r>
            <a:r>
              <a:rPr lang="en-US" dirty="0"/>
              <a:t>. It organizes areas into grids and assigns every location to a cell in such a grid. To do this efficiently, Elasticsearch uses </a:t>
            </a:r>
            <a:r>
              <a:rPr lang="en-US" dirty="0" err="1"/>
              <a:t>Geohash</a:t>
            </a:r>
            <a:r>
              <a:rPr lang="en-US" dirty="0"/>
              <a:t> (http://en.wikipedia.org/wiki/Geohash), which encodes the location into a string. </a:t>
            </a:r>
          </a:p>
          <a:p>
            <a:r>
              <a:rPr lang="en-US" dirty="0" smtClean="0"/>
              <a:t>The </a:t>
            </a:r>
            <a:r>
              <a:rPr lang="en-US" dirty="0"/>
              <a:t>longer the string is, the more accurate the description of a particular location. For example, one letter is sufficient to declare a box of about five thousand square kilometers and 5 letters are enough to increase the accuracy to five square kilometers. </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196</a:t>
            </a:fld>
            <a:endParaRPr lang="en-US"/>
          </a:p>
        </p:txBody>
      </p:sp>
      <p:pic>
        <p:nvPicPr>
          <p:cNvPr id="2" name="Picture 1"/>
          <p:cNvPicPr>
            <a:picLocks noChangeAspect="1"/>
          </p:cNvPicPr>
          <p:nvPr/>
        </p:nvPicPr>
        <p:blipFill>
          <a:blip r:embed="rId3"/>
          <a:stretch>
            <a:fillRect/>
          </a:stretch>
        </p:blipFill>
        <p:spPr>
          <a:xfrm>
            <a:off x="304800" y="3657600"/>
            <a:ext cx="2352675" cy="2381250"/>
          </a:xfrm>
          <a:prstGeom prst="rect">
            <a:avLst/>
          </a:prstGeom>
        </p:spPr>
      </p:pic>
    </p:spTree>
    <p:extLst>
      <p:ext uri="{BB962C8B-B14F-4D97-AF65-F5344CB8AC3E}">
        <p14:creationId xmlns:p14="http://schemas.microsoft.com/office/powerpoint/2010/main" val="4152355141"/>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2936" y="850549"/>
            <a:ext cx="8250763" cy="824017"/>
          </a:xfrm>
        </p:spPr>
        <p:txBody>
          <a:bodyPr>
            <a:normAutofit fontScale="90000"/>
          </a:bodyPr>
          <a:lstStyle/>
          <a:p>
            <a:r>
              <a:rPr lang="en-US" dirty="0" smtClean="0"/>
              <a:t> Significant Terms (Bucket) Aggregation</a:t>
            </a:r>
            <a:endParaRPr lang="en-US" dirty="0"/>
          </a:p>
        </p:txBody>
      </p:sp>
      <p:sp>
        <p:nvSpPr>
          <p:cNvPr id="7" name="Content Placeholder 6"/>
          <p:cNvSpPr>
            <a:spLocks noGrp="1"/>
          </p:cNvSpPr>
          <p:nvPr>
            <p:ph idx="1"/>
          </p:nvPr>
        </p:nvSpPr>
        <p:spPr>
          <a:xfrm>
            <a:off x="207437" y="1676400"/>
            <a:ext cx="8839200" cy="1721875"/>
          </a:xfrm>
        </p:spPr>
        <p:txBody>
          <a:bodyPr>
            <a:normAutofit fontScale="85000" lnSpcReduction="20000"/>
          </a:bodyPr>
          <a:lstStyle/>
          <a:p>
            <a:r>
              <a:rPr lang="en-US" dirty="0" smtClean="0"/>
              <a:t>The </a:t>
            </a:r>
            <a:r>
              <a:rPr lang="en-US" dirty="0" err="1"/>
              <a:t>significant_terms</a:t>
            </a:r>
            <a:r>
              <a:rPr lang="en-US" dirty="0"/>
              <a:t> aggregation allows us to get the terms that are relevant and probably the most significant for a given query. The good thing is that it doesn't only show the top terms from the results of the given query, but also the one that seems to be the most important </a:t>
            </a:r>
            <a:r>
              <a:rPr lang="en-US" dirty="0" err="1"/>
              <a:t>one.The</a:t>
            </a:r>
            <a:r>
              <a:rPr lang="en-US" dirty="0"/>
              <a:t> use cases for this aggregation type can vary from finding the most troublesome server working in your application environment, to suggesting nicknames from text. Whenever Elasticsearch sees a significant change in the popularity of a term, such a term is a candidate for being significant.</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197</a:t>
            </a:fld>
            <a:endParaRPr lang="en-US"/>
          </a:p>
        </p:txBody>
      </p:sp>
      <p:pic>
        <p:nvPicPr>
          <p:cNvPr id="3" name="Picture 2"/>
          <p:cNvPicPr>
            <a:picLocks noChangeAspect="1"/>
          </p:cNvPicPr>
          <p:nvPr/>
        </p:nvPicPr>
        <p:blipFill>
          <a:blip r:embed="rId3"/>
          <a:stretch>
            <a:fillRect/>
          </a:stretch>
        </p:blipFill>
        <p:spPr>
          <a:xfrm>
            <a:off x="218435" y="3398275"/>
            <a:ext cx="5050005" cy="2769625"/>
          </a:xfrm>
          <a:prstGeom prst="rect">
            <a:avLst/>
          </a:prstGeom>
        </p:spPr>
      </p:pic>
      <p:pic>
        <p:nvPicPr>
          <p:cNvPr id="8" name="Picture 7"/>
          <p:cNvPicPr>
            <a:picLocks noChangeAspect="1"/>
          </p:cNvPicPr>
          <p:nvPr/>
        </p:nvPicPr>
        <p:blipFill>
          <a:blip r:embed="rId4"/>
          <a:stretch>
            <a:fillRect/>
          </a:stretch>
        </p:blipFill>
        <p:spPr>
          <a:xfrm>
            <a:off x="6008688" y="3398275"/>
            <a:ext cx="2676525" cy="2886075"/>
          </a:xfrm>
          <a:prstGeom prst="rect">
            <a:avLst/>
          </a:prstGeom>
        </p:spPr>
      </p:pic>
    </p:spTree>
    <p:extLst>
      <p:ext uri="{BB962C8B-B14F-4D97-AF65-F5344CB8AC3E}">
        <p14:creationId xmlns:p14="http://schemas.microsoft.com/office/powerpoint/2010/main" val="322841547"/>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2936" y="850549"/>
            <a:ext cx="8250763" cy="824017"/>
          </a:xfrm>
        </p:spPr>
        <p:txBody>
          <a:bodyPr>
            <a:normAutofit/>
          </a:bodyPr>
          <a:lstStyle/>
          <a:p>
            <a:r>
              <a:rPr lang="en-US" dirty="0" smtClean="0"/>
              <a:t> Choosing Significant Terms</a:t>
            </a:r>
            <a:endParaRPr lang="en-US" dirty="0"/>
          </a:p>
        </p:txBody>
      </p:sp>
      <p:sp>
        <p:nvSpPr>
          <p:cNvPr id="7" name="Content Placeholder 6"/>
          <p:cNvSpPr>
            <a:spLocks noGrp="1"/>
          </p:cNvSpPr>
          <p:nvPr>
            <p:ph idx="1"/>
          </p:nvPr>
        </p:nvSpPr>
        <p:spPr>
          <a:xfrm>
            <a:off x="207437" y="1676400"/>
            <a:ext cx="8839200" cy="1721875"/>
          </a:xfrm>
        </p:spPr>
        <p:txBody>
          <a:bodyPr>
            <a:normAutofit fontScale="85000" lnSpcReduction="20000"/>
          </a:bodyPr>
          <a:lstStyle/>
          <a:p>
            <a:r>
              <a:rPr lang="en-US" dirty="0"/>
              <a:t>To calculate significant terms, Elasticsearch looks for data that reports a significant change in their popularity between two sets of data: the foreground set and the background set. The foreground set is the data returned by our query, while the background set is the data in our index (or indices, depending on how we run our queries). If a term exists in 10 documents out of one million indexed, but appears in 5 documents from the 10 returned, then such a term is definitely significant and worth concentrating on.</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198</a:t>
            </a:fld>
            <a:endParaRPr lang="en-US"/>
          </a:p>
        </p:txBody>
      </p:sp>
      <p:pic>
        <p:nvPicPr>
          <p:cNvPr id="2" name="Picture 1"/>
          <p:cNvPicPr>
            <a:picLocks noChangeAspect="1"/>
          </p:cNvPicPr>
          <p:nvPr/>
        </p:nvPicPr>
        <p:blipFill>
          <a:blip r:embed="rId3"/>
          <a:stretch>
            <a:fillRect/>
          </a:stretch>
        </p:blipFill>
        <p:spPr>
          <a:xfrm>
            <a:off x="998012" y="3505200"/>
            <a:ext cx="7258050" cy="2800350"/>
          </a:xfrm>
          <a:prstGeom prst="rect">
            <a:avLst/>
          </a:prstGeom>
        </p:spPr>
      </p:pic>
    </p:spTree>
    <p:extLst>
      <p:ext uri="{BB962C8B-B14F-4D97-AF65-F5344CB8AC3E}">
        <p14:creationId xmlns:p14="http://schemas.microsoft.com/office/powerpoint/2010/main" val="1983869706"/>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2936" y="850549"/>
            <a:ext cx="8250763" cy="824017"/>
          </a:xfrm>
        </p:spPr>
        <p:txBody>
          <a:bodyPr>
            <a:normAutofit/>
          </a:bodyPr>
          <a:lstStyle/>
          <a:p>
            <a:r>
              <a:rPr lang="en-US" dirty="0" smtClean="0"/>
              <a:t> So many more Bucket </a:t>
            </a:r>
            <a:r>
              <a:rPr lang="en-US" dirty="0" err="1" smtClean="0"/>
              <a:t>aggs</a:t>
            </a:r>
            <a:endParaRPr lang="en-US" dirty="0"/>
          </a:p>
        </p:txBody>
      </p:sp>
      <p:sp>
        <p:nvSpPr>
          <p:cNvPr id="7" name="Content Placeholder 6"/>
          <p:cNvSpPr>
            <a:spLocks noGrp="1"/>
          </p:cNvSpPr>
          <p:nvPr>
            <p:ph idx="1"/>
          </p:nvPr>
        </p:nvSpPr>
        <p:spPr>
          <a:xfrm>
            <a:off x="207437" y="1676400"/>
            <a:ext cx="8839200" cy="4800600"/>
          </a:xfrm>
        </p:spPr>
        <p:txBody>
          <a:bodyPr>
            <a:normAutofit/>
          </a:bodyPr>
          <a:lstStyle/>
          <a:p>
            <a:r>
              <a:rPr lang="en-US" dirty="0" smtClean="0"/>
              <a:t>Children</a:t>
            </a:r>
          </a:p>
          <a:p>
            <a:r>
              <a:rPr lang="en-US" dirty="0" smtClean="0"/>
              <a:t>Sampler</a:t>
            </a:r>
          </a:p>
          <a:p>
            <a:r>
              <a:rPr lang="en-US" dirty="0" smtClean="0"/>
              <a:t>Global</a:t>
            </a:r>
          </a:p>
          <a:p>
            <a:r>
              <a:rPr lang="en-US" dirty="0" smtClean="0"/>
              <a:t>Nested</a:t>
            </a:r>
          </a:p>
          <a:p>
            <a:r>
              <a:rPr lang="en-US" dirty="0" smtClean="0"/>
              <a:t>Reverse Nested</a:t>
            </a:r>
          </a:p>
          <a:p>
            <a:r>
              <a:rPr lang="en-US" dirty="0" smtClean="0"/>
              <a:t>Missing</a:t>
            </a:r>
          </a:p>
          <a:p>
            <a:r>
              <a:rPr lang="en-US" dirty="0" smtClean="0"/>
              <a:t>Date Range</a:t>
            </a:r>
          </a:p>
          <a:p>
            <a:endParaRPr lang="en-US" dirty="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199</a:t>
            </a:fld>
            <a:endParaRPr lang="en-US"/>
          </a:p>
        </p:txBody>
      </p:sp>
    </p:spTree>
    <p:extLst>
      <p:ext uri="{BB962C8B-B14F-4D97-AF65-F5344CB8AC3E}">
        <p14:creationId xmlns:p14="http://schemas.microsoft.com/office/powerpoint/2010/main" val="329241226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8600"/>
            <a:ext cx="4191000" cy="1154097"/>
          </a:xfrm>
        </p:spPr>
        <p:txBody>
          <a:bodyPr/>
          <a:lstStyle/>
          <a:p>
            <a:r>
              <a:rPr lang="en-US" dirty="0" smtClean="0"/>
              <a:t>Overview</a:t>
            </a:r>
            <a:endParaRPr lang="en-US" dirty="0"/>
          </a:p>
        </p:txBody>
      </p:sp>
      <p:sp>
        <p:nvSpPr>
          <p:cNvPr id="3" name="Content Placeholder 2"/>
          <p:cNvSpPr>
            <a:spLocks noGrp="1"/>
          </p:cNvSpPr>
          <p:nvPr>
            <p:ph idx="1"/>
          </p:nvPr>
        </p:nvSpPr>
        <p:spPr>
          <a:xfrm>
            <a:off x="533400" y="1689331"/>
            <a:ext cx="5638801" cy="4327124"/>
          </a:xfrm>
        </p:spPr>
        <p:txBody>
          <a:bodyPr>
            <a:normAutofit lnSpcReduction="10000"/>
          </a:bodyPr>
          <a:lstStyle/>
          <a:p>
            <a:pPr marL="45720" indent="0">
              <a:buNone/>
            </a:pPr>
            <a:r>
              <a:rPr lang="en-US" sz="2100" b="1" dirty="0" smtClean="0"/>
              <a:t>Day One</a:t>
            </a:r>
          </a:p>
          <a:p>
            <a:pPr marL="388620" indent="-342900">
              <a:buFont typeface="+mj-lt"/>
              <a:buAutoNum type="arabicPeriod"/>
            </a:pPr>
            <a:r>
              <a:rPr lang="en-US" sz="1800" dirty="0" smtClean="0"/>
              <a:t>Overview</a:t>
            </a:r>
          </a:p>
          <a:p>
            <a:pPr marL="388620" indent="-342900">
              <a:buFont typeface="+mj-lt"/>
              <a:buAutoNum type="arabicPeriod"/>
            </a:pPr>
            <a:r>
              <a:rPr lang="en-US" sz="1800" dirty="0" smtClean="0"/>
              <a:t>Architecture and Components</a:t>
            </a:r>
          </a:p>
          <a:p>
            <a:pPr marL="388620" indent="-342900">
              <a:buFont typeface="+mj-lt"/>
              <a:buAutoNum type="arabicPeriod"/>
            </a:pPr>
            <a:r>
              <a:rPr lang="en-US" sz="1800" dirty="0" smtClean="0"/>
              <a:t>Data Importation</a:t>
            </a:r>
          </a:p>
          <a:p>
            <a:pPr marL="388620" indent="-342900">
              <a:buFont typeface="+mj-lt"/>
              <a:buAutoNum type="arabicPeriod"/>
            </a:pPr>
            <a:r>
              <a:rPr lang="en-US" sz="1800" dirty="0" smtClean="0"/>
              <a:t>Queries</a:t>
            </a:r>
          </a:p>
          <a:p>
            <a:pPr marL="388620" indent="-342900">
              <a:buFont typeface="+mj-lt"/>
              <a:buAutoNum type="arabicPeriod"/>
            </a:pPr>
            <a:r>
              <a:rPr lang="en-US" sz="1800" dirty="0" smtClean="0"/>
              <a:t>Analyzers</a:t>
            </a:r>
          </a:p>
          <a:p>
            <a:pPr marL="502920" indent="-457200">
              <a:buFont typeface="+mj-lt"/>
              <a:buAutoNum type="arabicPeriod"/>
            </a:pPr>
            <a:endParaRPr lang="en-US" sz="1800" dirty="0"/>
          </a:p>
          <a:p>
            <a:pPr marL="45720" indent="0">
              <a:buNone/>
            </a:pPr>
            <a:r>
              <a:rPr lang="en-US" sz="2100" b="1" dirty="0" smtClean="0"/>
              <a:t>Day Two</a:t>
            </a:r>
          </a:p>
          <a:p>
            <a:pPr marL="502920" indent="-457200">
              <a:buFont typeface="+mj-lt"/>
              <a:buAutoNum type="arabicPeriod" startAt="5"/>
            </a:pPr>
            <a:r>
              <a:rPr lang="en-US" sz="1800" dirty="0" smtClean="0"/>
              <a:t>Mappings</a:t>
            </a:r>
            <a:endParaRPr lang="en-US" sz="1800" dirty="0"/>
          </a:p>
          <a:p>
            <a:pPr marL="502920" indent="-457200">
              <a:buFont typeface="+mj-lt"/>
              <a:buAutoNum type="arabicPeriod" startAt="5"/>
            </a:pPr>
            <a:r>
              <a:rPr lang="en-US" sz="1800" dirty="0" smtClean="0"/>
              <a:t>The Elasticsearch lingo (DSL)</a:t>
            </a:r>
          </a:p>
          <a:p>
            <a:pPr marL="502920" indent="-457200">
              <a:buFont typeface="+mj-lt"/>
              <a:buAutoNum type="arabicPeriod" startAt="5"/>
            </a:pPr>
            <a:r>
              <a:rPr lang="en-US" sz="1800" dirty="0" smtClean="0"/>
              <a:t>Suggesters</a:t>
            </a:r>
          </a:p>
          <a:p>
            <a:pPr marL="502920" indent="-457200">
              <a:buFont typeface="+mj-lt"/>
              <a:buAutoNum type="arabicPeriod" startAt="5"/>
            </a:pPr>
            <a:r>
              <a:rPr lang="en-US" sz="1800" dirty="0" smtClean="0"/>
              <a:t>Aggregations </a:t>
            </a:r>
          </a:p>
          <a:p>
            <a:pPr marL="502920" indent="-457200">
              <a:buFont typeface="+mj-lt"/>
              <a:buAutoNum type="arabicPeriod" startAt="5"/>
            </a:pPr>
            <a:r>
              <a:rPr lang="en-US" sz="1800" dirty="0" smtClean="0"/>
              <a:t>Bringing it All Together</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2</a:t>
            </a:fld>
            <a:endParaRPr lang="en-US" dirty="0"/>
          </a:p>
        </p:txBody>
      </p:sp>
      <p:sp>
        <p:nvSpPr>
          <p:cNvPr id="6" name="TextBox 5"/>
          <p:cNvSpPr txBox="1"/>
          <p:nvPr/>
        </p:nvSpPr>
        <p:spPr>
          <a:xfrm>
            <a:off x="6247615" y="1382697"/>
            <a:ext cx="2896385" cy="4062651"/>
          </a:xfrm>
          <a:prstGeom prst="rect">
            <a:avLst/>
          </a:prstGeom>
          <a:noFill/>
        </p:spPr>
        <p:txBody>
          <a:bodyPr wrap="square" rtlCol="0">
            <a:spAutoFit/>
          </a:bodyPr>
          <a:lstStyle/>
          <a:p>
            <a:r>
              <a:rPr lang="en-US" dirty="0">
                <a:solidFill>
                  <a:schemeClr val="tx2"/>
                </a:solidFill>
              </a:rPr>
              <a:t>Prerequisites:</a:t>
            </a:r>
          </a:p>
          <a:p>
            <a:pPr marL="285750" indent="-285750">
              <a:buFont typeface="Arial" panose="020B0604020202020204" pitchFamily="34" charset="0"/>
              <a:buChar char="•"/>
            </a:pPr>
            <a:r>
              <a:rPr lang="en-US" sz="1600" dirty="0" smtClean="0"/>
              <a:t>Basic proficiency at the command line</a:t>
            </a:r>
          </a:p>
          <a:p>
            <a:pPr marL="285750" indent="-285750">
              <a:buFont typeface="Arial" panose="020B0604020202020204" pitchFamily="34" charset="0"/>
              <a:buChar char="•"/>
            </a:pPr>
            <a:r>
              <a:rPr lang="en-US" sz="1600" dirty="0" smtClean="0"/>
              <a:t>Basic proficiency with a flavor of </a:t>
            </a:r>
            <a:r>
              <a:rPr lang="en-US" sz="1600" dirty="0" err="1" smtClean="0"/>
              <a:t>linux</a:t>
            </a:r>
            <a:endParaRPr lang="en-US" sz="1600" dirty="0" smtClean="0"/>
          </a:p>
          <a:p>
            <a:pPr marL="285750" indent="-285750">
              <a:buFont typeface="Arial" panose="020B0604020202020204" pitchFamily="34" charset="0"/>
              <a:buChar char="•"/>
            </a:pPr>
            <a:r>
              <a:rPr lang="en-US" sz="1600" dirty="0" smtClean="0"/>
              <a:t>A desire for data</a:t>
            </a:r>
          </a:p>
          <a:p>
            <a:pPr marL="285750" indent="-285750">
              <a:buFont typeface="Arial" panose="020B0604020202020204" pitchFamily="34" charset="0"/>
              <a:buChar char="•"/>
            </a:pPr>
            <a:endParaRPr lang="en-US" sz="1600" dirty="0" smtClean="0"/>
          </a:p>
          <a:p>
            <a:endParaRPr lang="en-US" sz="1600" dirty="0"/>
          </a:p>
          <a:p>
            <a:endParaRPr lang="en-US" sz="1600" dirty="0"/>
          </a:p>
          <a:p>
            <a:r>
              <a:rPr lang="en-US" sz="1600" dirty="0"/>
              <a:t>Equivalent experience:</a:t>
            </a:r>
          </a:p>
          <a:p>
            <a:pPr marL="285750" indent="-285750">
              <a:buFont typeface="Arial" panose="020B0604020202020204" pitchFamily="34" charset="0"/>
              <a:buChar char="•"/>
            </a:pPr>
            <a:r>
              <a:rPr lang="en-US" sz="1600" dirty="0" smtClean="0"/>
              <a:t>Data management, DBA, or similar</a:t>
            </a:r>
          </a:p>
          <a:p>
            <a:pPr marL="285750" indent="-285750">
              <a:buFont typeface="Arial" panose="020B0604020202020204" pitchFamily="34" charset="0"/>
              <a:buChar char="•"/>
            </a:pPr>
            <a:r>
              <a:rPr lang="en-US" sz="1600" dirty="0" smtClean="0"/>
              <a:t>Supporting role for a data management role (i.e. Developer, </a:t>
            </a:r>
            <a:r>
              <a:rPr lang="en-US" sz="1600" dirty="0" err="1" smtClean="0"/>
              <a:t>SysOps</a:t>
            </a:r>
            <a:r>
              <a:rPr lang="en-US" sz="1600" dirty="0" smtClean="0"/>
              <a:t>, DevOps, </a:t>
            </a:r>
            <a:r>
              <a:rPr lang="en-US" sz="1600" dirty="0" err="1" smtClean="0"/>
              <a:t>etc</a:t>
            </a:r>
            <a:r>
              <a:rPr lang="en-US" sz="1600" dirty="0" smtClean="0"/>
              <a:t>)</a:t>
            </a:r>
            <a:endParaRPr lang="en-US" sz="1600" dirty="0"/>
          </a:p>
        </p:txBody>
      </p:sp>
    </p:spTree>
    <p:extLst>
      <p:ext uri="{BB962C8B-B14F-4D97-AF65-F5344CB8AC3E}">
        <p14:creationId xmlns:p14="http://schemas.microsoft.com/office/powerpoint/2010/main" val="324286357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6629400" cy="808969"/>
          </a:xfrm>
        </p:spPr>
        <p:txBody>
          <a:bodyPr>
            <a:normAutofit fontScale="90000"/>
          </a:bodyPr>
          <a:lstStyle/>
          <a:p>
            <a:pPr algn="r"/>
            <a:r>
              <a:rPr lang="en-US" sz="3600" dirty="0" smtClean="0"/>
              <a:t>Supported Java Virtual Machines</a:t>
            </a:r>
            <a:endParaRPr lang="en-US" sz="3600"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20</a:t>
            </a:fld>
            <a:endParaRPr lang="en-US"/>
          </a:p>
        </p:txBody>
      </p:sp>
      <p:pic>
        <p:nvPicPr>
          <p:cNvPr id="3" name="Picture 2"/>
          <p:cNvPicPr>
            <a:picLocks noChangeAspect="1"/>
          </p:cNvPicPr>
          <p:nvPr/>
        </p:nvPicPr>
        <p:blipFill>
          <a:blip r:embed="rId2"/>
          <a:stretch>
            <a:fillRect/>
          </a:stretch>
        </p:blipFill>
        <p:spPr>
          <a:xfrm>
            <a:off x="232842" y="1676400"/>
            <a:ext cx="8758758" cy="4267200"/>
          </a:xfrm>
          <a:prstGeom prst="rect">
            <a:avLst/>
          </a:prstGeom>
        </p:spPr>
      </p:pic>
      <p:sp>
        <p:nvSpPr>
          <p:cNvPr id="6" name="TextBox 5"/>
          <p:cNvSpPr txBox="1"/>
          <p:nvPr/>
        </p:nvSpPr>
        <p:spPr>
          <a:xfrm>
            <a:off x="457200" y="6172200"/>
            <a:ext cx="8534400" cy="646331"/>
          </a:xfrm>
          <a:prstGeom prst="rect">
            <a:avLst/>
          </a:prstGeom>
          <a:noFill/>
        </p:spPr>
        <p:txBody>
          <a:bodyPr wrap="square" rtlCol="0">
            <a:spAutoFit/>
          </a:bodyPr>
          <a:lstStyle/>
          <a:p>
            <a:r>
              <a:rPr lang="en-US" dirty="0" smtClean="0"/>
              <a:t>Any JVM can be used really, but use these if you are running a production, </a:t>
            </a:r>
            <a:r>
              <a:rPr lang="en-US" dirty="0" err="1" smtClean="0"/>
              <a:t>qa</a:t>
            </a:r>
            <a:r>
              <a:rPr lang="en-US" dirty="0" smtClean="0"/>
              <a:t> environment. </a:t>
            </a:r>
            <a:endParaRPr lang="en-US" dirty="0"/>
          </a:p>
        </p:txBody>
      </p:sp>
    </p:spTree>
    <p:extLst>
      <p:ext uri="{BB962C8B-B14F-4D97-AF65-F5344CB8AC3E}">
        <p14:creationId xmlns:p14="http://schemas.microsoft.com/office/powerpoint/2010/main" val="2807715616"/>
      </p:ext>
    </p:extLst>
  </p:cSld>
  <p:clrMapOvr>
    <a:masterClrMapping/>
  </p:clrMapOvr>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2936" y="850549"/>
            <a:ext cx="8250763" cy="824017"/>
          </a:xfrm>
        </p:spPr>
        <p:txBody>
          <a:bodyPr>
            <a:normAutofit/>
          </a:bodyPr>
          <a:lstStyle/>
          <a:p>
            <a:r>
              <a:rPr lang="en-US" dirty="0" smtClean="0"/>
              <a:t> Pipeline Aggregations</a:t>
            </a:r>
            <a:endParaRPr lang="en-US" dirty="0"/>
          </a:p>
        </p:txBody>
      </p:sp>
      <p:sp>
        <p:nvSpPr>
          <p:cNvPr id="7" name="Content Placeholder 6"/>
          <p:cNvSpPr>
            <a:spLocks noGrp="1"/>
          </p:cNvSpPr>
          <p:nvPr>
            <p:ph idx="1"/>
          </p:nvPr>
        </p:nvSpPr>
        <p:spPr>
          <a:xfrm>
            <a:off x="207437" y="1600200"/>
            <a:ext cx="8047740" cy="2286000"/>
          </a:xfrm>
        </p:spPr>
        <p:txBody>
          <a:bodyPr>
            <a:normAutofit fontScale="77500" lnSpcReduction="20000"/>
          </a:bodyPr>
          <a:lstStyle/>
          <a:p>
            <a:r>
              <a:rPr lang="en-US" dirty="0"/>
              <a:t>Pipeline aggregations work on the outputs produced from other aggregations rather than from document sets, adding information to the output tree. There are many different types of pipeline aggregation, each computing different information from other aggregations, but these types can be broken down into two families:</a:t>
            </a:r>
          </a:p>
          <a:p>
            <a:endParaRPr lang="en-US" dirty="0"/>
          </a:p>
          <a:p>
            <a:pPr lvl="1"/>
            <a:r>
              <a:rPr lang="en-US" dirty="0" smtClean="0"/>
              <a:t>Parent - A </a:t>
            </a:r>
            <a:r>
              <a:rPr lang="en-US" dirty="0"/>
              <a:t>family of pipeline aggregations that is provided with the output of its parent aggregation and is able to compute new buckets or new aggregations to add to existing buckets.</a:t>
            </a:r>
          </a:p>
          <a:p>
            <a:pPr lvl="1"/>
            <a:r>
              <a:rPr lang="en-US" dirty="0" smtClean="0"/>
              <a:t>Sibling - Pipeline </a:t>
            </a:r>
            <a:r>
              <a:rPr lang="en-US" dirty="0"/>
              <a:t>aggregations that are provided with the output of a sibling aggregation and are able to compute a new aggregation which will be at the same level as the sibling aggregation.</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200</a:t>
            </a:fld>
            <a:endParaRPr lang="en-US"/>
          </a:p>
        </p:txBody>
      </p:sp>
      <p:pic>
        <p:nvPicPr>
          <p:cNvPr id="2" name="Picture 1"/>
          <p:cNvPicPr>
            <a:picLocks noChangeAspect="1"/>
          </p:cNvPicPr>
          <p:nvPr/>
        </p:nvPicPr>
        <p:blipFill>
          <a:blip r:embed="rId3"/>
          <a:stretch>
            <a:fillRect/>
          </a:stretch>
        </p:blipFill>
        <p:spPr>
          <a:xfrm>
            <a:off x="1498215" y="3886200"/>
            <a:ext cx="5680203" cy="2895600"/>
          </a:xfrm>
          <a:prstGeom prst="rect">
            <a:avLst/>
          </a:prstGeom>
        </p:spPr>
      </p:pic>
      <p:sp>
        <p:nvSpPr>
          <p:cNvPr id="3" name="Rectangle 2"/>
          <p:cNvSpPr/>
          <p:nvPr/>
        </p:nvSpPr>
        <p:spPr>
          <a:xfrm>
            <a:off x="207436" y="-228599"/>
            <a:ext cx="5431363" cy="923330"/>
          </a:xfrm>
          <a:prstGeom prst="rect">
            <a:avLst/>
          </a:prstGeom>
        </p:spPr>
        <p:txBody>
          <a:bodyPr wrap="square">
            <a:spAutoFit/>
          </a:bodyPr>
          <a:lstStyle/>
          <a:p>
            <a:endParaRPr lang="en-US" dirty="0"/>
          </a:p>
          <a:p>
            <a:r>
              <a:rPr lang="en-US" dirty="0"/>
              <a:t>This functionality is experimental and may be changed or removed completely in a future release.</a:t>
            </a:r>
          </a:p>
        </p:txBody>
      </p:sp>
    </p:spTree>
    <p:extLst>
      <p:ext uri="{BB962C8B-B14F-4D97-AF65-F5344CB8AC3E}">
        <p14:creationId xmlns:p14="http://schemas.microsoft.com/office/powerpoint/2010/main" val="2840719699"/>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2936" y="850549"/>
            <a:ext cx="8250763" cy="824017"/>
          </a:xfrm>
        </p:spPr>
        <p:txBody>
          <a:bodyPr>
            <a:normAutofit/>
          </a:bodyPr>
          <a:lstStyle/>
          <a:p>
            <a:r>
              <a:rPr lang="en-US" dirty="0" smtClean="0"/>
              <a:t> </a:t>
            </a:r>
            <a:r>
              <a:rPr lang="en-US" dirty="0" err="1" smtClean="0"/>
              <a:t>Buckets_path</a:t>
            </a:r>
            <a:r>
              <a:rPr lang="en-US" dirty="0" smtClean="0"/>
              <a:t> syntax</a:t>
            </a:r>
            <a:endParaRPr lang="en-US" dirty="0"/>
          </a:p>
        </p:txBody>
      </p:sp>
      <p:sp>
        <p:nvSpPr>
          <p:cNvPr id="7" name="Content Placeholder 6"/>
          <p:cNvSpPr>
            <a:spLocks noGrp="1"/>
          </p:cNvSpPr>
          <p:nvPr>
            <p:ph idx="1"/>
          </p:nvPr>
        </p:nvSpPr>
        <p:spPr>
          <a:xfrm>
            <a:off x="207437" y="1676400"/>
            <a:ext cx="8047740" cy="2286000"/>
          </a:xfrm>
        </p:spPr>
        <p:txBody>
          <a:bodyPr>
            <a:normAutofit/>
          </a:bodyPr>
          <a:lstStyle/>
          <a:p>
            <a:r>
              <a:rPr lang="en-US" dirty="0"/>
              <a:t>Most pipeline aggregations require another aggregation as their input. The input aggregation is defined via the </a:t>
            </a:r>
            <a:r>
              <a:rPr lang="en-US" dirty="0" err="1"/>
              <a:t>buckets_path</a:t>
            </a:r>
            <a:r>
              <a:rPr lang="en-US" dirty="0"/>
              <a:t> parameter, which follows a specific format:</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201</a:t>
            </a:fld>
            <a:endParaRPr lang="en-US"/>
          </a:p>
        </p:txBody>
      </p:sp>
      <p:pic>
        <p:nvPicPr>
          <p:cNvPr id="3" name="Picture 2"/>
          <p:cNvPicPr>
            <a:picLocks noChangeAspect="1"/>
          </p:cNvPicPr>
          <p:nvPr/>
        </p:nvPicPr>
        <p:blipFill>
          <a:blip r:embed="rId3"/>
          <a:stretch>
            <a:fillRect/>
          </a:stretch>
        </p:blipFill>
        <p:spPr>
          <a:xfrm>
            <a:off x="1352229" y="2743200"/>
            <a:ext cx="5972175" cy="1028700"/>
          </a:xfrm>
          <a:prstGeom prst="rect">
            <a:avLst/>
          </a:prstGeom>
        </p:spPr>
      </p:pic>
      <p:pic>
        <p:nvPicPr>
          <p:cNvPr id="8" name="Picture 7"/>
          <p:cNvPicPr>
            <a:picLocks noChangeAspect="1"/>
          </p:cNvPicPr>
          <p:nvPr/>
        </p:nvPicPr>
        <p:blipFill>
          <a:blip r:embed="rId4"/>
          <a:stretch>
            <a:fillRect/>
          </a:stretch>
        </p:blipFill>
        <p:spPr>
          <a:xfrm>
            <a:off x="2438400" y="4038600"/>
            <a:ext cx="3800475" cy="2599554"/>
          </a:xfrm>
          <a:prstGeom prst="rect">
            <a:avLst/>
          </a:prstGeom>
        </p:spPr>
      </p:pic>
    </p:spTree>
    <p:extLst>
      <p:ext uri="{BB962C8B-B14F-4D97-AF65-F5344CB8AC3E}">
        <p14:creationId xmlns:p14="http://schemas.microsoft.com/office/powerpoint/2010/main" val="2658398959"/>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2936" y="850549"/>
            <a:ext cx="8250763" cy="824017"/>
          </a:xfrm>
        </p:spPr>
        <p:txBody>
          <a:bodyPr>
            <a:normAutofit/>
          </a:bodyPr>
          <a:lstStyle/>
          <a:p>
            <a:r>
              <a:rPr lang="en-US" dirty="0" smtClean="0"/>
              <a:t> Sibling pipeline aggregations</a:t>
            </a:r>
            <a:endParaRPr lang="en-US" dirty="0"/>
          </a:p>
        </p:txBody>
      </p:sp>
      <p:sp>
        <p:nvSpPr>
          <p:cNvPr id="7" name="Content Placeholder 6"/>
          <p:cNvSpPr>
            <a:spLocks noGrp="1"/>
          </p:cNvSpPr>
          <p:nvPr>
            <p:ph idx="1"/>
          </p:nvPr>
        </p:nvSpPr>
        <p:spPr>
          <a:xfrm>
            <a:off x="207437" y="1676400"/>
            <a:ext cx="8047740" cy="2286000"/>
          </a:xfrm>
        </p:spPr>
        <p:txBody>
          <a:bodyPr>
            <a:normAutofit/>
          </a:bodyPr>
          <a:lstStyle/>
          <a:p>
            <a:r>
              <a:rPr lang="en-US" dirty="0" err="1"/>
              <a:t>buckets_path</a:t>
            </a:r>
            <a:r>
              <a:rPr lang="en-US" dirty="0"/>
              <a:t> is also used for Sibling pipeline aggregations, where the aggregation is "next" to a series of buckets instead of embedded "inside" them. For example, the </a:t>
            </a:r>
            <a:r>
              <a:rPr lang="en-US" dirty="0" err="1"/>
              <a:t>max_bucket</a:t>
            </a:r>
            <a:r>
              <a:rPr lang="en-US" dirty="0"/>
              <a:t> aggregation uses the </a:t>
            </a:r>
            <a:r>
              <a:rPr lang="en-US" dirty="0" err="1"/>
              <a:t>buckets_path</a:t>
            </a:r>
            <a:r>
              <a:rPr lang="en-US" dirty="0"/>
              <a:t> to specify a metric embedded inside a sibling aggregation:</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202</a:t>
            </a:fld>
            <a:endParaRPr lang="en-US"/>
          </a:p>
        </p:txBody>
      </p:sp>
      <p:pic>
        <p:nvPicPr>
          <p:cNvPr id="2" name="Picture 1"/>
          <p:cNvPicPr>
            <a:picLocks noChangeAspect="1"/>
          </p:cNvPicPr>
          <p:nvPr/>
        </p:nvPicPr>
        <p:blipFill>
          <a:blip r:embed="rId3"/>
          <a:stretch>
            <a:fillRect/>
          </a:stretch>
        </p:blipFill>
        <p:spPr>
          <a:xfrm>
            <a:off x="3980122" y="3047999"/>
            <a:ext cx="3944678" cy="3684757"/>
          </a:xfrm>
          <a:prstGeom prst="rect">
            <a:avLst/>
          </a:prstGeom>
        </p:spPr>
      </p:pic>
    </p:spTree>
    <p:extLst>
      <p:ext uri="{BB962C8B-B14F-4D97-AF65-F5344CB8AC3E}">
        <p14:creationId xmlns:p14="http://schemas.microsoft.com/office/powerpoint/2010/main" val="284599213"/>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2936" y="850549"/>
            <a:ext cx="8250763" cy="824017"/>
          </a:xfrm>
        </p:spPr>
        <p:txBody>
          <a:bodyPr>
            <a:normAutofit/>
          </a:bodyPr>
          <a:lstStyle/>
          <a:p>
            <a:r>
              <a:rPr lang="en-US" dirty="0" smtClean="0"/>
              <a:t> Special Paths</a:t>
            </a:r>
            <a:endParaRPr lang="en-US" dirty="0"/>
          </a:p>
        </p:txBody>
      </p:sp>
      <p:sp>
        <p:nvSpPr>
          <p:cNvPr id="7" name="Content Placeholder 6"/>
          <p:cNvSpPr>
            <a:spLocks noGrp="1"/>
          </p:cNvSpPr>
          <p:nvPr>
            <p:ph idx="1"/>
          </p:nvPr>
        </p:nvSpPr>
        <p:spPr>
          <a:xfrm>
            <a:off x="207437" y="1676400"/>
            <a:ext cx="8047740" cy="2286000"/>
          </a:xfrm>
        </p:spPr>
        <p:txBody>
          <a:bodyPr>
            <a:normAutofit/>
          </a:bodyPr>
          <a:lstStyle/>
          <a:p>
            <a:r>
              <a:rPr lang="en-US" dirty="0" smtClean="0"/>
              <a:t>Instead of </a:t>
            </a:r>
            <a:r>
              <a:rPr lang="en-US" dirty="0"/>
              <a:t>pathing to a metric, </a:t>
            </a:r>
            <a:r>
              <a:rPr lang="en-US" dirty="0" err="1"/>
              <a:t>buckets_path</a:t>
            </a:r>
            <a:r>
              <a:rPr lang="en-US" dirty="0"/>
              <a:t> can use a special "_count" path. This instructs the pipeline aggregation to use the document count as it’s input. For example, a moving average can be calculated on the document count of each bucket, instead of a specific metric:</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203</a:t>
            </a:fld>
            <a:endParaRPr lang="en-US"/>
          </a:p>
        </p:txBody>
      </p:sp>
      <p:pic>
        <p:nvPicPr>
          <p:cNvPr id="8" name="Picture 7"/>
          <p:cNvPicPr>
            <a:picLocks noChangeAspect="1"/>
          </p:cNvPicPr>
          <p:nvPr/>
        </p:nvPicPr>
        <p:blipFill>
          <a:blip r:embed="rId3"/>
          <a:stretch>
            <a:fillRect/>
          </a:stretch>
        </p:blipFill>
        <p:spPr>
          <a:xfrm>
            <a:off x="533400" y="3429000"/>
            <a:ext cx="4838700" cy="2743200"/>
          </a:xfrm>
          <a:prstGeom prst="rect">
            <a:avLst/>
          </a:prstGeom>
        </p:spPr>
      </p:pic>
    </p:spTree>
    <p:extLst>
      <p:ext uri="{BB962C8B-B14F-4D97-AF65-F5344CB8AC3E}">
        <p14:creationId xmlns:p14="http://schemas.microsoft.com/office/powerpoint/2010/main" val="1443987796"/>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2936" y="850549"/>
            <a:ext cx="8250763" cy="824017"/>
          </a:xfrm>
        </p:spPr>
        <p:txBody>
          <a:bodyPr>
            <a:normAutofit/>
          </a:bodyPr>
          <a:lstStyle/>
          <a:p>
            <a:r>
              <a:rPr lang="en-US" dirty="0" smtClean="0"/>
              <a:t> </a:t>
            </a:r>
            <a:r>
              <a:rPr lang="en-US" dirty="0" err="1" smtClean="0"/>
              <a:t>Avg</a:t>
            </a:r>
            <a:r>
              <a:rPr lang="en-US" dirty="0" smtClean="0"/>
              <a:t> Bucket Aggregation</a:t>
            </a:r>
            <a:endParaRPr lang="en-US" dirty="0"/>
          </a:p>
        </p:txBody>
      </p:sp>
      <p:sp>
        <p:nvSpPr>
          <p:cNvPr id="7" name="Content Placeholder 6"/>
          <p:cNvSpPr>
            <a:spLocks noGrp="1"/>
          </p:cNvSpPr>
          <p:nvPr>
            <p:ph idx="1"/>
          </p:nvPr>
        </p:nvSpPr>
        <p:spPr>
          <a:xfrm>
            <a:off x="207437" y="1676400"/>
            <a:ext cx="8047740" cy="2286000"/>
          </a:xfrm>
        </p:spPr>
        <p:txBody>
          <a:bodyPr>
            <a:normAutofit/>
          </a:bodyPr>
          <a:lstStyle/>
          <a:p>
            <a:r>
              <a:rPr lang="en-US" dirty="0"/>
              <a:t>A sibling pipeline aggregation which calculates the (mean) average value of a specified metric in a sibling aggregation. The specified metric must be numeric and the sibling aggregation must be a multi-bucket aggregation.</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204</a:t>
            </a:fld>
            <a:endParaRPr lang="en-US"/>
          </a:p>
        </p:txBody>
      </p:sp>
      <p:pic>
        <p:nvPicPr>
          <p:cNvPr id="2" name="Picture 1"/>
          <p:cNvPicPr>
            <a:picLocks noChangeAspect="1"/>
          </p:cNvPicPr>
          <p:nvPr/>
        </p:nvPicPr>
        <p:blipFill>
          <a:blip r:embed="rId3"/>
          <a:stretch>
            <a:fillRect/>
          </a:stretch>
        </p:blipFill>
        <p:spPr>
          <a:xfrm>
            <a:off x="207437" y="3048000"/>
            <a:ext cx="2762250" cy="1228725"/>
          </a:xfrm>
          <a:prstGeom prst="rect">
            <a:avLst/>
          </a:prstGeom>
        </p:spPr>
      </p:pic>
      <p:pic>
        <p:nvPicPr>
          <p:cNvPr id="3" name="Picture 2"/>
          <p:cNvPicPr>
            <a:picLocks noChangeAspect="1"/>
          </p:cNvPicPr>
          <p:nvPr/>
        </p:nvPicPr>
        <p:blipFill>
          <a:blip r:embed="rId4"/>
          <a:stretch>
            <a:fillRect/>
          </a:stretch>
        </p:blipFill>
        <p:spPr>
          <a:xfrm>
            <a:off x="3088875" y="3048000"/>
            <a:ext cx="5839625" cy="3248025"/>
          </a:xfrm>
          <a:prstGeom prst="rect">
            <a:avLst/>
          </a:prstGeom>
        </p:spPr>
      </p:pic>
    </p:spTree>
    <p:extLst>
      <p:ext uri="{BB962C8B-B14F-4D97-AF65-F5344CB8AC3E}">
        <p14:creationId xmlns:p14="http://schemas.microsoft.com/office/powerpoint/2010/main" val="3850548825"/>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2936" y="850549"/>
            <a:ext cx="8250763" cy="824017"/>
          </a:xfrm>
        </p:spPr>
        <p:txBody>
          <a:bodyPr>
            <a:normAutofit/>
          </a:bodyPr>
          <a:lstStyle/>
          <a:p>
            <a:r>
              <a:rPr lang="en-US" dirty="0" smtClean="0"/>
              <a:t> </a:t>
            </a:r>
            <a:r>
              <a:rPr lang="en-US" dirty="0" err="1" smtClean="0"/>
              <a:t>Avg</a:t>
            </a:r>
            <a:r>
              <a:rPr lang="en-US" dirty="0" smtClean="0"/>
              <a:t> Bucket Aggregation Example</a:t>
            </a:r>
            <a:endParaRPr lang="en-US" dirty="0"/>
          </a:p>
        </p:txBody>
      </p:sp>
      <p:sp>
        <p:nvSpPr>
          <p:cNvPr id="7" name="Content Placeholder 6"/>
          <p:cNvSpPr>
            <a:spLocks noGrp="1"/>
          </p:cNvSpPr>
          <p:nvPr>
            <p:ph idx="1"/>
          </p:nvPr>
        </p:nvSpPr>
        <p:spPr>
          <a:xfrm>
            <a:off x="207437" y="1676400"/>
            <a:ext cx="8047740" cy="2286000"/>
          </a:xfrm>
        </p:spPr>
        <p:txBody>
          <a:bodyPr>
            <a:normAutofit/>
          </a:bodyPr>
          <a:lstStyle/>
          <a:p>
            <a:r>
              <a:rPr lang="en-US" dirty="0"/>
              <a:t>The following snippet calculates the average of the total monthly sales:</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205</a:t>
            </a:fld>
            <a:endParaRPr lang="en-US"/>
          </a:p>
        </p:txBody>
      </p:sp>
      <p:pic>
        <p:nvPicPr>
          <p:cNvPr id="8" name="Picture 7"/>
          <p:cNvPicPr>
            <a:picLocks noChangeAspect="1"/>
          </p:cNvPicPr>
          <p:nvPr/>
        </p:nvPicPr>
        <p:blipFill>
          <a:blip r:embed="rId3"/>
          <a:stretch>
            <a:fillRect/>
          </a:stretch>
        </p:blipFill>
        <p:spPr>
          <a:xfrm>
            <a:off x="207437" y="2514600"/>
            <a:ext cx="3991176" cy="3925478"/>
          </a:xfrm>
          <a:prstGeom prst="rect">
            <a:avLst/>
          </a:prstGeom>
        </p:spPr>
      </p:pic>
      <p:pic>
        <p:nvPicPr>
          <p:cNvPr id="9" name="Picture 8"/>
          <p:cNvPicPr>
            <a:picLocks noChangeAspect="1"/>
          </p:cNvPicPr>
          <p:nvPr/>
        </p:nvPicPr>
        <p:blipFill>
          <a:blip r:embed="rId4"/>
          <a:stretch>
            <a:fillRect/>
          </a:stretch>
        </p:blipFill>
        <p:spPr>
          <a:xfrm>
            <a:off x="5410200" y="2055168"/>
            <a:ext cx="2949238" cy="4688532"/>
          </a:xfrm>
          <a:prstGeom prst="rect">
            <a:avLst/>
          </a:prstGeom>
        </p:spPr>
      </p:pic>
    </p:spTree>
    <p:extLst>
      <p:ext uri="{BB962C8B-B14F-4D97-AF65-F5344CB8AC3E}">
        <p14:creationId xmlns:p14="http://schemas.microsoft.com/office/powerpoint/2010/main" val="2386695314"/>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2936" y="850549"/>
            <a:ext cx="8250763" cy="824017"/>
          </a:xfrm>
        </p:spPr>
        <p:txBody>
          <a:bodyPr>
            <a:normAutofit/>
          </a:bodyPr>
          <a:lstStyle/>
          <a:p>
            <a:r>
              <a:rPr lang="en-US" dirty="0" smtClean="0"/>
              <a:t> Derivative Aggregation</a:t>
            </a:r>
            <a:endParaRPr lang="en-US" dirty="0"/>
          </a:p>
        </p:txBody>
      </p:sp>
      <p:sp>
        <p:nvSpPr>
          <p:cNvPr id="7" name="Content Placeholder 6"/>
          <p:cNvSpPr>
            <a:spLocks noGrp="1"/>
          </p:cNvSpPr>
          <p:nvPr>
            <p:ph idx="1"/>
          </p:nvPr>
        </p:nvSpPr>
        <p:spPr>
          <a:xfrm>
            <a:off x="207436" y="1676400"/>
            <a:ext cx="8403163" cy="1676400"/>
          </a:xfrm>
        </p:spPr>
        <p:txBody>
          <a:bodyPr>
            <a:normAutofit/>
          </a:bodyPr>
          <a:lstStyle/>
          <a:p>
            <a:r>
              <a:rPr lang="en-US" dirty="0"/>
              <a:t>A parent pipeline aggregation which calculates the derivative of a specified metric in a parent histogram (or </a:t>
            </a:r>
            <a:r>
              <a:rPr lang="en-US" dirty="0" err="1"/>
              <a:t>date_histogram</a:t>
            </a:r>
            <a:r>
              <a:rPr lang="en-US" dirty="0"/>
              <a:t>) aggregation. The specified metric must be numeric and the enclosing histogram must have </a:t>
            </a:r>
            <a:r>
              <a:rPr lang="en-US" dirty="0" err="1"/>
              <a:t>min_doc_count</a:t>
            </a:r>
            <a:r>
              <a:rPr lang="en-US" dirty="0"/>
              <a:t> set to 0 (default for histogram aggregations).</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206</a:t>
            </a:fld>
            <a:endParaRPr lang="en-US"/>
          </a:p>
        </p:txBody>
      </p:sp>
      <p:pic>
        <p:nvPicPr>
          <p:cNvPr id="2" name="Picture 1"/>
          <p:cNvPicPr>
            <a:picLocks noChangeAspect="1"/>
          </p:cNvPicPr>
          <p:nvPr/>
        </p:nvPicPr>
        <p:blipFill>
          <a:blip r:embed="rId3"/>
          <a:stretch>
            <a:fillRect/>
          </a:stretch>
        </p:blipFill>
        <p:spPr>
          <a:xfrm>
            <a:off x="76201" y="3581400"/>
            <a:ext cx="2411302" cy="1076325"/>
          </a:xfrm>
          <a:prstGeom prst="rect">
            <a:avLst/>
          </a:prstGeom>
        </p:spPr>
      </p:pic>
      <p:pic>
        <p:nvPicPr>
          <p:cNvPr id="3" name="Picture 2"/>
          <p:cNvPicPr>
            <a:picLocks noChangeAspect="1"/>
          </p:cNvPicPr>
          <p:nvPr/>
        </p:nvPicPr>
        <p:blipFill>
          <a:blip r:embed="rId4"/>
          <a:stretch>
            <a:fillRect/>
          </a:stretch>
        </p:blipFill>
        <p:spPr>
          <a:xfrm>
            <a:off x="2487503" y="3276600"/>
            <a:ext cx="6581775" cy="3352800"/>
          </a:xfrm>
          <a:prstGeom prst="rect">
            <a:avLst/>
          </a:prstGeom>
        </p:spPr>
      </p:pic>
    </p:spTree>
    <p:extLst>
      <p:ext uri="{BB962C8B-B14F-4D97-AF65-F5344CB8AC3E}">
        <p14:creationId xmlns:p14="http://schemas.microsoft.com/office/powerpoint/2010/main" val="2255380340"/>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2936" y="850549"/>
            <a:ext cx="8250763" cy="824017"/>
          </a:xfrm>
        </p:spPr>
        <p:txBody>
          <a:bodyPr>
            <a:normAutofit/>
          </a:bodyPr>
          <a:lstStyle/>
          <a:p>
            <a:r>
              <a:rPr lang="en-US" dirty="0" smtClean="0"/>
              <a:t> First Order Derivative Aggregation</a:t>
            </a:r>
            <a:endParaRPr lang="en-US" dirty="0"/>
          </a:p>
        </p:txBody>
      </p:sp>
      <p:sp>
        <p:nvSpPr>
          <p:cNvPr id="7" name="Content Placeholder 6"/>
          <p:cNvSpPr>
            <a:spLocks noGrp="1"/>
          </p:cNvSpPr>
          <p:nvPr>
            <p:ph idx="1"/>
          </p:nvPr>
        </p:nvSpPr>
        <p:spPr>
          <a:xfrm>
            <a:off x="207436" y="1676400"/>
            <a:ext cx="8403163" cy="1676400"/>
          </a:xfrm>
        </p:spPr>
        <p:txBody>
          <a:bodyPr>
            <a:normAutofit/>
          </a:bodyPr>
          <a:lstStyle/>
          <a:p>
            <a:r>
              <a:rPr lang="en-US" dirty="0"/>
              <a:t>The following snippet calculates the derivative of the total monthly sales:</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207</a:t>
            </a:fld>
            <a:endParaRPr lang="en-US"/>
          </a:p>
        </p:txBody>
      </p:sp>
      <p:pic>
        <p:nvPicPr>
          <p:cNvPr id="8" name="Picture 7"/>
          <p:cNvPicPr>
            <a:picLocks noChangeAspect="1"/>
          </p:cNvPicPr>
          <p:nvPr/>
        </p:nvPicPr>
        <p:blipFill>
          <a:blip r:embed="rId3"/>
          <a:stretch>
            <a:fillRect/>
          </a:stretch>
        </p:blipFill>
        <p:spPr>
          <a:xfrm>
            <a:off x="207436" y="2550736"/>
            <a:ext cx="3710781" cy="4191000"/>
          </a:xfrm>
          <a:prstGeom prst="rect">
            <a:avLst/>
          </a:prstGeom>
        </p:spPr>
      </p:pic>
      <p:pic>
        <p:nvPicPr>
          <p:cNvPr id="9" name="Picture 8"/>
          <p:cNvPicPr>
            <a:picLocks noChangeAspect="1"/>
          </p:cNvPicPr>
          <p:nvPr/>
        </p:nvPicPr>
        <p:blipFill>
          <a:blip r:embed="rId4"/>
          <a:stretch>
            <a:fillRect/>
          </a:stretch>
        </p:blipFill>
        <p:spPr>
          <a:xfrm>
            <a:off x="5567970" y="2113961"/>
            <a:ext cx="2960932" cy="4627775"/>
          </a:xfrm>
          <a:prstGeom prst="rect">
            <a:avLst/>
          </a:prstGeom>
        </p:spPr>
      </p:pic>
    </p:spTree>
    <p:extLst>
      <p:ext uri="{BB962C8B-B14F-4D97-AF65-F5344CB8AC3E}">
        <p14:creationId xmlns:p14="http://schemas.microsoft.com/office/powerpoint/2010/main" val="1940967220"/>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2936" y="850549"/>
            <a:ext cx="8250763" cy="824017"/>
          </a:xfrm>
        </p:spPr>
        <p:txBody>
          <a:bodyPr>
            <a:normAutofit fontScale="90000"/>
          </a:bodyPr>
          <a:lstStyle/>
          <a:p>
            <a:r>
              <a:rPr lang="en-US" dirty="0" smtClean="0"/>
              <a:t> Second Order Derivative Aggregation</a:t>
            </a:r>
            <a:endParaRPr lang="en-US" dirty="0"/>
          </a:p>
        </p:txBody>
      </p:sp>
      <p:sp>
        <p:nvSpPr>
          <p:cNvPr id="7" name="Content Placeholder 6"/>
          <p:cNvSpPr>
            <a:spLocks noGrp="1"/>
          </p:cNvSpPr>
          <p:nvPr>
            <p:ph idx="1"/>
          </p:nvPr>
        </p:nvSpPr>
        <p:spPr>
          <a:xfrm>
            <a:off x="207437" y="1676400"/>
            <a:ext cx="5360534" cy="685800"/>
          </a:xfrm>
        </p:spPr>
        <p:txBody>
          <a:bodyPr>
            <a:normAutofit fontScale="55000" lnSpcReduction="20000"/>
          </a:bodyPr>
          <a:lstStyle/>
          <a:p>
            <a:r>
              <a:rPr lang="en-US" dirty="0"/>
              <a:t>A second order derivative can be calculated by chaining the derivative pipeline aggregation onto the result of another derivative pipeline aggregation as in the following example which will calculate both the first and the second order derivative of the total monthly sales:</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208</a:t>
            </a:fld>
            <a:endParaRPr lang="en-US"/>
          </a:p>
        </p:txBody>
      </p:sp>
      <p:pic>
        <p:nvPicPr>
          <p:cNvPr id="2" name="Picture 1"/>
          <p:cNvPicPr>
            <a:picLocks noChangeAspect="1"/>
          </p:cNvPicPr>
          <p:nvPr/>
        </p:nvPicPr>
        <p:blipFill>
          <a:blip r:embed="rId3"/>
          <a:stretch>
            <a:fillRect/>
          </a:stretch>
        </p:blipFill>
        <p:spPr>
          <a:xfrm>
            <a:off x="76200" y="2405524"/>
            <a:ext cx="3962400" cy="4336211"/>
          </a:xfrm>
          <a:prstGeom prst="rect">
            <a:avLst/>
          </a:prstGeom>
        </p:spPr>
      </p:pic>
      <p:pic>
        <p:nvPicPr>
          <p:cNvPr id="3" name="Picture 2"/>
          <p:cNvPicPr>
            <a:picLocks noChangeAspect="1"/>
          </p:cNvPicPr>
          <p:nvPr/>
        </p:nvPicPr>
        <p:blipFill>
          <a:blip r:embed="rId4"/>
          <a:stretch>
            <a:fillRect/>
          </a:stretch>
        </p:blipFill>
        <p:spPr>
          <a:xfrm>
            <a:off x="5536322" y="1674566"/>
            <a:ext cx="3150478" cy="5135710"/>
          </a:xfrm>
          <a:prstGeom prst="rect">
            <a:avLst/>
          </a:prstGeom>
        </p:spPr>
      </p:pic>
    </p:spTree>
    <p:extLst>
      <p:ext uri="{BB962C8B-B14F-4D97-AF65-F5344CB8AC3E}">
        <p14:creationId xmlns:p14="http://schemas.microsoft.com/office/powerpoint/2010/main" val="3131773209"/>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2936" y="850549"/>
            <a:ext cx="8250763" cy="824017"/>
          </a:xfrm>
        </p:spPr>
        <p:txBody>
          <a:bodyPr>
            <a:normAutofit/>
          </a:bodyPr>
          <a:lstStyle/>
          <a:p>
            <a:r>
              <a:rPr lang="en-US" dirty="0" smtClean="0"/>
              <a:t> Units</a:t>
            </a:r>
            <a:endParaRPr lang="en-US" dirty="0"/>
          </a:p>
        </p:txBody>
      </p:sp>
      <p:sp>
        <p:nvSpPr>
          <p:cNvPr id="7" name="Content Placeholder 6"/>
          <p:cNvSpPr>
            <a:spLocks noGrp="1"/>
          </p:cNvSpPr>
          <p:nvPr>
            <p:ph idx="1"/>
          </p:nvPr>
        </p:nvSpPr>
        <p:spPr>
          <a:xfrm>
            <a:off x="207437" y="1676400"/>
            <a:ext cx="5360534" cy="685800"/>
          </a:xfrm>
        </p:spPr>
        <p:txBody>
          <a:bodyPr>
            <a:normAutofit fontScale="40000" lnSpcReduction="20000"/>
          </a:bodyPr>
          <a:lstStyle/>
          <a:p>
            <a:r>
              <a:rPr lang="en-US" dirty="0"/>
              <a:t>The derivative aggregation allows the units of the derivative values to be specified. This returns an extra field in the response </a:t>
            </a:r>
            <a:r>
              <a:rPr lang="en-US" dirty="0" err="1"/>
              <a:t>normalized_value</a:t>
            </a:r>
            <a:r>
              <a:rPr lang="en-US" dirty="0"/>
              <a:t> which reports the derivative value in the desired x-axis units. In the below example we calculate the derivative of the total sales per month but ask for the derivative of the sales as in the units of sales per day:</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209</a:t>
            </a:fld>
            <a:endParaRPr lang="en-US"/>
          </a:p>
        </p:txBody>
      </p:sp>
      <p:pic>
        <p:nvPicPr>
          <p:cNvPr id="8" name="Picture 7"/>
          <p:cNvPicPr>
            <a:picLocks noChangeAspect="1"/>
          </p:cNvPicPr>
          <p:nvPr/>
        </p:nvPicPr>
        <p:blipFill>
          <a:blip r:embed="rId3"/>
          <a:stretch>
            <a:fillRect/>
          </a:stretch>
        </p:blipFill>
        <p:spPr>
          <a:xfrm>
            <a:off x="179157" y="3257451"/>
            <a:ext cx="3857625" cy="3552825"/>
          </a:xfrm>
          <a:prstGeom prst="rect">
            <a:avLst/>
          </a:prstGeom>
        </p:spPr>
      </p:pic>
      <p:pic>
        <p:nvPicPr>
          <p:cNvPr id="9" name="Picture 8"/>
          <p:cNvPicPr>
            <a:picLocks noChangeAspect="1"/>
          </p:cNvPicPr>
          <p:nvPr/>
        </p:nvPicPr>
        <p:blipFill>
          <a:blip r:embed="rId4"/>
          <a:stretch>
            <a:fillRect/>
          </a:stretch>
        </p:blipFill>
        <p:spPr>
          <a:xfrm>
            <a:off x="5791200" y="1466468"/>
            <a:ext cx="3234838" cy="5325740"/>
          </a:xfrm>
          <a:prstGeom prst="rect">
            <a:avLst/>
          </a:prstGeom>
        </p:spPr>
      </p:pic>
    </p:spTree>
    <p:extLst>
      <p:ext uri="{BB962C8B-B14F-4D97-AF65-F5344CB8AC3E}">
        <p14:creationId xmlns:p14="http://schemas.microsoft.com/office/powerpoint/2010/main" val="188566334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4241"/>
            <a:ext cx="6629400" cy="808969"/>
          </a:xfrm>
        </p:spPr>
        <p:txBody>
          <a:bodyPr>
            <a:normAutofit fontScale="90000"/>
          </a:bodyPr>
          <a:lstStyle/>
          <a:p>
            <a:pPr algn="r"/>
            <a:r>
              <a:rPr lang="en-US" sz="3600" dirty="0" smtClean="0"/>
              <a:t> Sources to Obtain </a:t>
            </a:r>
            <a:r>
              <a:rPr lang="en-US" sz="3600" dirty="0" err="1" smtClean="0"/>
              <a:t>Elasticsearch</a:t>
            </a:r>
            <a:endParaRPr lang="en-US" sz="3600" dirty="0"/>
          </a:p>
        </p:txBody>
      </p:sp>
      <p:sp>
        <p:nvSpPr>
          <p:cNvPr id="3" name="Content Placeholder 2"/>
          <p:cNvSpPr>
            <a:spLocks noGrp="1"/>
          </p:cNvSpPr>
          <p:nvPr>
            <p:ph idx="1"/>
          </p:nvPr>
        </p:nvSpPr>
        <p:spPr>
          <a:xfrm>
            <a:off x="533400" y="1143001"/>
            <a:ext cx="8153401" cy="3352800"/>
          </a:xfrm>
        </p:spPr>
        <p:txBody>
          <a:bodyPr>
            <a:normAutofit/>
          </a:bodyPr>
          <a:lstStyle/>
          <a:p>
            <a:r>
              <a:rPr lang="en-US" dirty="0" smtClean="0"/>
              <a:t>Elastic.co source download (All that run a JVM)</a:t>
            </a:r>
          </a:p>
          <a:p>
            <a:r>
              <a:rPr lang="en-US" dirty="0" smtClean="0"/>
              <a:t>Elastic.co Yum repository (RHEL and clones)</a:t>
            </a:r>
          </a:p>
          <a:p>
            <a:r>
              <a:rPr lang="en-US" dirty="0" smtClean="0"/>
              <a:t>Elastic.co Apt repository (Ubuntu)</a:t>
            </a:r>
          </a:p>
          <a:p>
            <a:r>
              <a:rPr lang="en-US" dirty="0" smtClean="0"/>
              <a:t>Brew Install (OS X)</a:t>
            </a:r>
          </a:p>
          <a:p>
            <a:r>
              <a:rPr lang="en-US" dirty="0" smtClean="0"/>
              <a:t>Official Docker Repository</a:t>
            </a:r>
          </a:p>
          <a:p>
            <a:pPr lvl="1"/>
            <a:endParaRPr lang="en-US" dirty="0" smtClean="0"/>
          </a:p>
          <a:p>
            <a:endParaRPr lang="en-US" dirty="0" smtClean="0"/>
          </a:p>
          <a:p>
            <a:pPr lvl="1"/>
            <a:endParaRPr lang="en-US" dirty="0" smtClean="0"/>
          </a:p>
          <a:p>
            <a:pPr lvl="1"/>
            <a:endParaRPr lang="en-US" dirty="0"/>
          </a:p>
          <a:p>
            <a:pPr marL="45720" indent="0">
              <a:buNone/>
            </a:pPr>
            <a:endParaRPr lang="en-US" baseline="30000" dirty="0" smtClean="0"/>
          </a:p>
          <a:p>
            <a:pPr marL="45720" indent="0">
              <a:buNone/>
            </a:pPr>
            <a:endParaRPr lang="en-US" baseline="30000" dirty="0" smtClean="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21</a:t>
            </a:fld>
            <a:endParaRPr lang="en-US"/>
          </a:p>
        </p:txBody>
      </p:sp>
      <p:pic>
        <p:nvPicPr>
          <p:cNvPr id="6" name="Picture 5"/>
          <p:cNvPicPr>
            <a:picLocks noChangeAspect="1"/>
          </p:cNvPicPr>
          <p:nvPr/>
        </p:nvPicPr>
        <p:blipFill>
          <a:blip r:embed="rId2"/>
          <a:stretch>
            <a:fillRect/>
          </a:stretch>
        </p:blipFill>
        <p:spPr>
          <a:xfrm>
            <a:off x="152400" y="3048000"/>
            <a:ext cx="4888266" cy="3702143"/>
          </a:xfrm>
          <a:prstGeom prst="rect">
            <a:avLst/>
          </a:prstGeom>
        </p:spPr>
      </p:pic>
      <p:pic>
        <p:nvPicPr>
          <p:cNvPr id="7" name="Picture 6"/>
          <p:cNvPicPr>
            <a:picLocks noChangeAspect="1"/>
          </p:cNvPicPr>
          <p:nvPr/>
        </p:nvPicPr>
        <p:blipFill>
          <a:blip r:embed="rId3"/>
          <a:stretch>
            <a:fillRect/>
          </a:stretch>
        </p:blipFill>
        <p:spPr>
          <a:xfrm>
            <a:off x="5028309" y="3048000"/>
            <a:ext cx="4061933" cy="2590800"/>
          </a:xfrm>
          <a:prstGeom prst="rect">
            <a:avLst/>
          </a:prstGeom>
        </p:spPr>
      </p:pic>
    </p:spTree>
    <p:extLst>
      <p:ext uri="{BB962C8B-B14F-4D97-AF65-F5344CB8AC3E}">
        <p14:creationId xmlns:p14="http://schemas.microsoft.com/office/powerpoint/2010/main" val="2491260465"/>
      </p:ext>
    </p:extLst>
  </p:cSld>
  <p:clrMapOvr>
    <a:masterClrMapping/>
  </p:clrMapOvr>
  <p:timing>
    <p:tnLst>
      <p:par>
        <p:cTn xmlns:p14="http://schemas.microsoft.com/office/powerpoint/2010/mai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2936" y="850549"/>
            <a:ext cx="8250763" cy="824017"/>
          </a:xfrm>
        </p:spPr>
        <p:txBody>
          <a:bodyPr>
            <a:normAutofit/>
          </a:bodyPr>
          <a:lstStyle/>
          <a:p>
            <a:r>
              <a:rPr lang="en-US" dirty="0" smtClean="0"/>
              <a:t> Additional Pipeline Aggregations</a:t>
            </a:r>
            <a:endParaRPr lang="en-US" dirty="0"/>
          </a:p>
        </p:txBody>
      </p:sp>
      <p:sp>
        <p:nvSpPr>
          <p:cNvPr id="7" name="Content Placeholder 6"/>
          <p:cNvSpPr>
            <a:spLocks noGrp="1"/>
          </p:cNvSpPr>
          <p:nvPr>
            <p:ph idx="1"/>
          </p:nvPr>
        </p:nvSpPr>
        <p:spPr>
          <a:xfrm>
            <a:off x="207436" y="1676400"/>
            <a:ext cx="8403163" cy="4038600"/>
          </a:xfrm>
        </p:spPr>
        <p:txBody>
          <a:bodyPr>
            <a:normAutofit/>
          </a:bodyPr>
          <a:lstStyle/>
          <a:p>
            <a:r>
              <a:rPr lang="en-US" dirty="0" smtClean="0"/>
              <a:t>Max/Min Bucket Aggregation</a:t>
            </a:r>
          </a:p>
          <a:p>
            <a:r>
              <a:rPr lang="en-US" dirty="0" smtClean="0"/>
              <a:t>Sum Bucket Aggregation</a:t>
            </a:r>
          </a:p>
          <a:p>
            <a:r>
              <a:rPr lang="en-US" dirty="0" smtClean="0"/>
              <a:t>Stats Bucket Aggregation</a:t>
            </a:r>
          </a:p>
          <a:p>
            <a:r>
              <a:rPr lang="en-US" dirty="0" smtClean="0"/>
              <a:t>Extended Stats Bucket Aggregation</a:t>
            </a:r>
          </a:p>
          <a:p>
            <a:r>
              <a:rPr lang="en-US" dirty="0" smtClean="0"/>
              <a:t>Percentiles Bucket Aggregation</a:t>
            </a:r>
          </a:p>
          <a:p>
            <a:r>
              <a:rPr lang="en-US" dirty="0" smtClean="0"/>
              <a:t>Moving Average Bucket Aggregation</a:t>
            </a:r>
          </a:p>
          <a:p>
            <a:r>
              <a:rPr lang="en-US" dirty="0" smtClean="0"/>
              <a:t>Cumulative Sum Aggregation</a:t>
            </a:r>
          </a:p>
          <a:p>
            <a:r>
              <a:rPr lang="en-US" dirty="0" smtClean="0"/>
              <a:t>Bucket/Bucket Script Aggregation</a:t>
            </a:r>
          </a:p>
          <a:p>
            <a:r>
              <a:rPr lang="en-US" dirty="0" smtClean="0"/>
              <a:t>Serial Differencing Aggregation</a:t>
            </a:r>
            <a:endParaRPr lang="en-US" dirty="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210</a:t>
            </a:fld>
            <a:endParaRPr lang="en-US"/>
          </a:p>
        </p:txBody>
      </p:sp>
    </p:spTree>
    <p:extLst>
      <p:ext uri="{BB962C8B-B14F-4D97-AF65-F5344CB8AC3E}">
        <p14:creationId xmlns:p14="http://schemas.microsoft.com/office/powerpoint/2010/main" val="3184584"/>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smtClean="0"/>
              <a:t>Summary</a:t>
            </a:r>
            <a:endParaRPr lang="en-US" dirty="0"/>
          </a:p>
        </p:txBody>
      </p:sp>
      <p:sp>
        <p:nvSpPr>
          <p:cNvPr id="3" name="Content Placeholder 2"/>
          <p:cNvSpPr>
            <a:spLocks noGrp="1"/>
          </p:cNvSpPr>
          <p:nvPr>
            <p:ph idx="1"/>
          </p:nvPr>
        </p:nvSpPr>
        <p:spPr>
          <a:xfrm>
            <a:off x="762000" y="2407468"/>
            <a:ext cx="7315200" cy="3539527"/>
          </a:xfrm>
        </p:spPr>
        <p:txBody>
          <a:bodyPr>
            <a:normAutofit fontScale="92500" lnSpcReduction="10000"/>
          </a:bodyPr>
          <a:lstStyle/>
          <a:p>
            <a:r>
              <a:rPr lang="en-US" dirty="0" smtClean="0"/>
              <a:t>We learned that there are three major types of aggregations: metrics, bucket, and pipeline</a:t>
            </a:r>
          </a:p>
          <a:p>
            <a:r>
              <a:rPr lang="en-US" dirty="0"/>
              <a:t>The metrics aggregations return a metric, just like the stats aggregation we used for the stats field. </a:t>
            </a:r>
            <a:endParaRPr lang="en-US" dirty="0" smtClean="0"/>
          </a:p>
          <a:p>
            <a:r>
              <a:rPr lang="en-US" dirty="0" smtClean="0"/>
              <a:t>The </a:t>
            </a:r>
            <a:r>
              <a:rPr lang="en-US" dirty="0"/>
              <a:t>bucket aggregations return buckets, the key and the number of documents sharing the same values, ranges, and so on, just like the terms aggregation we used for the copies field. </a:t>
            </a:r>
            <a:endParaRPr lang="en-US" dirty="0" smtClean="0"/>
          </a:p>
          <a:p>
            <a:r>
              <a:rPr lang="en-US" dirty="0"/>
              <a:t>T</a:t>
            </a:r>
            <a:r>
              <a:rPr lang="en-US" dirty="0" smtClean="0"/>
              <a:t>he </a:t>
            </a:r>
            <a:r>
              <a:rPr lang="en-US" dirty="0"/>
              <a:t>pipeline aggregations introduced in Elasticsearch 2.0 aggregate the output of the other aggregations and their metrics, which allows us to do even more sophisticated data analysis</a:t>
            </a:r>
            <a:r>
              <a:rPr lang="en-US" dirty="0" smtClean="0"/>
              <a:t>.</a:t>
            </a:r>
          </a:p>
          <a:p>
            <a:r>
              <a:rPr lang="en-US" dirty="0" smtClean="0"/>
              <a:t>The pipeline aggregations are experimental and may be retired in future releases.</a:t>
            </a:r>
          </a:p>
          <a:p>
            <a:endParaRPr lang="en-US" dirty="0" smtClean="0"/>
          </a:p>
          <a:p>
            <a:endParaRPr lang="en-US" dirty="0" smtClean="0"/>
          </a:p>
          <a:p>
            <a:endParaRPr lang="en-US" dirty="0" smtClean="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211</a:t>
            </a:fld>
            <a:endParaRPr lang="en-US"/>
          </a:p>
        </p:txBody>
      </p:sp>
    </p:spTree>
    <p:extLst>
      <p:ext uri="{BB962C8B-B14F-4D97-AF65-F5344CB8AC3E}">
        <p14:creationId xmlns:p14="http://schemas.microsoft.com/office/powerpoint/2010/main" val="3235186315"/>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7286" y="1693040"/>
            <a:ext cx="7315200" cy="1154097"/>
          </a:xfrm>
        </p:spPr>
        <p:txBody>
          <a:bodyPr>
            <a:normAutofit fontScale="90000"/>
          </a:bodyPr>
          <a:lstStyle/>
          <a:p>
            <a:r>
              <a:rPr lang="en-US" dirty="0"/>
              <a:t>Lab 8 - Beginning  Analysis and Aggregation</a:t>
            </a:r>
          </a:p>
        </p:txBody>
      </p:sp>
      <p:sp>
        <p:nvSpPr>
          <p:cNvPr id="3" name="Content Placeholder 2"/>
          <p:cNvSpPr>
            <a:spLocks noGrp="1"/>
          </p:cNvSpPr>
          <p:nvPr>
            <p:ph idx="1"/>
          </p:nvPr>
        </p:nvSpPr>
        <p:spPr>
          <a:xfrm>
            <a:off x="737286" y="3124200"/>
            <a:ext cx="7315200" cy="3539527"/>
          </a:xfrm>
        </p:spPr>
        <p:txBody>
          <a:bodyPr>
            <a:normAutofit/>
          </a:bodyPr>
          <a:lstStyle/>
          <a:p>
            <a:endParaRPr lang="en-US" dirty="0" smtClean="0"/>
          </a:p>
          <a:p>
            <a:endParaRPr lang="en-US" dirty="0" smtClean="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212</a:t>
            </a:fld>
            <a:endParaRPr lang="en-US"/>
          </a:p>
        </p:txBody>
      </p:sp>
    </p:spTree>
    <p:extLst>
      <p:ext uri="{BB962C8B-B14F-4D97-AF65-F5344CB8AC3E}">
        <p14:creationId xmlns:p14="http://schemas.microsoft.com/office/powerpoint/2010/main" val="4173739894"/>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1371600"/>
            <a:ext cx="7315200" cy="1293592"/>
          </a:xfrm>
        </p:spPr>
        <p:txBody>
          <a:bodyPr>
            <a:normAutofit fontScale="90000"/>
          </a:bodyPr>
          <a:lstStyle/>
          <a:p>
            <a:r>
              <a:rPr lang="en-US" dirty="0" smtClean="0"/>
              <a:t>Module 10: Bringing It All Together</a:t>
            </a:r>
            <a:endParaRPr lang="en-US" dirty="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213</a:t>
            </a:fld>
            <a:endParaRPr lang="en-US"/>
          </a:p>
        </p:txBody>
      </p:sp>
      <p:pic>
        <p:nvPicPr>
          <p:cNvPr id="2" name="Picture 1"/>
          <p:cNvPicPr>
            <a:picLocks noChangeAspect="1"/>
          </p:cNvPicPr>
          <p:nvPr/>
        </p:nvPicPr>
        <p:blipFill>
          <a:blip r:embed="rId2"/>
          <a:stretch>
            <a:fillRect/>
          </a:stretch>
        </p:blipFill>
        <p:spPr>
          <a:xfrm>
            <a:off x="408807" y="3124200"/>
            <a:ext cx="8204972" cy="2895600"/>
          </a:xfrm>
          <a:prstGeom prst="rect">
            <a:avLst/>
          </a:prstGeom>
        </p:spPr>
      </p:pic>
    </p:spTree>
    <p:extLst>
      <p:ext uri="{BB962C8B-B14F-4D97-AF65-F5344CB8AC3E}">
        <p14:creationId xmlns:p14="http://schemas.microsoft.com/office/powerpoint/2010/main" val="3293556159"/>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93618" y="1006569"/>
            <a:ext cx="7315200" cy="1154097"/>
          </a:xfrm>
        </p:spPr>
        <p:txBody>
          <a:bodyPr/>
          <a:lstStyle/>
          <a:p>
            <a:r>
              <a:rPr lang="en-US" dirty="0" smtClean="0"/>
              <a:t>Objectives</a:t>
            </a:r>
            <a:endParaRPr lang="en-US" dirty="0"/>
          </a:p>
        </p:txBody>
      </p:sp>
      <p:sp>
        <p:nvSpPr>
          <p:cNvPr id="7" name="Content Placeholder 6"/>
          <p:cNvSpPr>
            <a:spLocks noGrp="1"/>
          </p:cNvSpPr>
          <p:nvPr>
            <p:ph idx="1"/>
          </p:nvPr>
        </p:nvSpPr>
        <p:spPr>
          <a:xfrm>
            <a:off x="381000" y="2282447"/>
            <a:ext cx="7315200" cy="3998081"/>
          </a:xfrm>
        </p:spPr>
        <p:txBody>
          <a:bodyPr>
            <a:normAutofit/>
          </a:bodyPr>
          <a:lstStyle/>
          <a:p>
            <a:pPr fontAlgn="base"/>
            <a:r>
              <a:rPr lang="en-US" dirty="0" smtClean="0"/>
              <a:t>Review </a:t>
            </a:r>
            <a:r>
              <a:rPr lang="en-US" dirty="0"/>
              <a:t>of all major components</a:t>
            </a:r>
          </a:p>
          <a:p>
            <a:pPr fontAlgn="base"/>
            <a:r>
              <a:rPr lang="en-US" dirty="0"/>
              <a:t>Review of all best practices and tips</a:t>
            </a:r>
          </a:p>
          <a:p>
            <a:pPr fontAlgn="base"/>
            <a:r>
              <a:rPr lang="en-US" dirty="0"/>
              <a:t>Search, Search, Search</a:t>
            </a:r>
          </a:p>
          <a:p>
            <a:pPr fontAlgn="base"/>
            <a:r>
              <a:rPr lang="en-US" dirty="0"/>
              <a:t>Resources that may help</a:t>
            </a:r>
          </a:p>
          <a:p>
            <a:pPr fontAlgn="base"/>
            <a:r>
              <a:rPr lang="en-US" dirty="0"/>
              <a:t>What next for learning </a:t>
            </a:r>
            <a:r>
              <a:rPr lang="en-US" dirty="0" err="1"/>
              <a:t>ElasticSearch</a:t>
            </a:r>
            <a:r>
              <a:rPr lang="en-US" dirty="0"/>
              <a:t>?</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214</a:t>
            </a:fld>
            <a:endParaRPr lang="en-US"/>
          </a:p>
        </p:txBody>
      </p:sp>
    </p:spTree>
    <p:extLst>
      <p:ext uri="{BB962C8B-B14F-4D97-AF65-F5344CB8AC3E}">
        <p14:creationId xmlns:p14="http://schemas.microsoft.com/office/powerpoint/2010/main" val="3513977925"/>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273500"/>
            <a:ext cx="7315200" cy="1154097"/>
          </a:xfrm>
        </p:spPr>
        <p:txBody>
          <a:bodyPr/>
          <a:lstStyle/>
          <a:p>
            <a:r>
              <a:rPr lang="en-US" dirty="0" smtClean="0"/>
              <a:t>Glossary of Terms</a:t>
            </a:r>
            <a:endParaRPr lang="en-US" dirty="0"/>
          </a:p>
        </p:txBody>
      </p:sp>
      <p:sp>
        <p:nvSpPr>
          <p:cNvPr id="7" name="Content Placeholder 6"/>
          <p:cNvSpPr>
            <a:spLocks noGrp="1"/>
          </p:cNvSpPr>
          <p:nvPr>
            <p:ph idx="1"/>
          </p:nvPr>
        </p:nvSpPr>
        <p:spPr>
          <a:xfrm>
            <a:off x="381000" y="1439954"/>
            <a:ext cx="8305800" cy="5189446"/>
          </a:xfrm>
        </p:spPr>
        <p:txBody>
          <a:bodyPr>
            <a:normAutofit fontScale="70000" lnSpcReduction="20000"/>
          </a:bodyPr>
          <a:lstStyle/>
          <a:p>
            <a:pPr fontAlgn="base"/>
            <a:r>
              <a:rPr lang="en-US" dirty="0"/>
              <a:t>analysis</a:t>
            </a:r>
          </a:p>
          <a:p>
            <a:pPr fontAlgn="base"/>
            <a:r>
              <a:rPr lang="en-US" dirty="0"/>
              <a:t>Analysis is the process of converting full text to terms. Depending on which analyzer is used, these phrases: FOO BAR, Foo-Bar, </a:t>
            </a:r>
            <a:r>
              <a:rPr lang="en-US" dirty="0" err="1"/>
              <a:t>foo,bar</a:t>
            </a:r>
            <a:r>
              <a:rPr lang="en-US" dirty="0"/>
              <a:t> will probably all result in the terms foo and bar. These terms are what is actually stored in the index. A full text query (not a term query) for </a:t>
            </a:r>
            <a:r>
              <a:rPr lang="en-US" dirty="0" err="1"/>
              <a:t>FoO:bAR</a:t>
            </a:r>
            <a:r>
              <a:rPr lang="en-US" dirty="0"/>
              <a:t> will also be analyzed to the terms </a:t>
            </a:r>
            <a:r>
              <a:rPr lang="en-US" dirty="0" err="1"/>
              <a:t>foo,bar</a:t>
            </a:r>
            <a:r>
              <a:rPr lang="en-US" dirty="0"/>
              <a:t> and will thus match the terms stored in the index. It is this process of analysis (both at index time and at search time) that allows </a:t>
            </a:r>
            <a:r>
              <a:rPr lang="en-US" dirty="0" err="1"/>
              <a:t>elasticsearch</a:t>
            </a:r>
            <a:r>
              <a:rPr lang="en-US" dirty="0"/>
              <a:t> to perform full text queries. Also see text and term.</a:t>
            </a:r>
          </a:p>
          <a:p>
            <a:pPr fontAlgn="base"/>
            <a:endParaRPr lang="en-US" dirty="0"/>
          </a:p>
          <a:p>
            <a:pPr fontAlgn="base"/>
            <a:r>
              <a:rPr lang="en-US" dirty="0"/>
              <a:t>cluster</a:t>
            </a:r>
          </a:p>
          <a:p>
            <a:pPr fontAlgn="base"/>
            <a:r>
              <a:rPr lang="en-US" dirty="0"/>
              <a:t>A cluster consists of one or more nodes which share the same cluster name. Each cluster has a single master node which is chosen automatically by the cluster and which can be replaced if the current master node fails.</a:t>
            </a:r>
          </a:p>
          <a:p>
            <a:pPr fontAlgn="base"/>
            <a:endParaRPr lang="en-US" dirty="0"/>
          </a:p>
          <a:p>
            <a:pPr fontAlgn="base"/>
            <a:r>
              <a:rPr lang="en-US" dirty="0"/>
              <a:t>document</a:t>
            </a:r>
          </a:p>
          <a:p>
            <a:pPr fontAlgn="base"/>
            <a:r>
              <a:rPr lang="en-US" dirty="0"/>
              <a:t>A document is a JSON document which is stored in </a:t>
            </a:r>
            <a:r>
              <a:rPr lang="en-US" dirty="0" err="1"/>
              <a:t>elasticsearch</a:t>
            </a:r>
            <a:r>
              <a:rPr lang="en-US" dirty="0"/>
              <a:t>. It is like a row in a table in a relational database. Each document is stored in an index and has a type and an id. A document is a JSON object (also known in other languages as a hash / </a:t>
            </a:r>
            <a:r>
              <a:rPr lang="en-US" dirty="0" err="1"/>
              <a:t>hashmap</a:t>
            </a:r>
            <a:r>
              <a:rPr lang="en-US" dirty="0"/>
              <a:t> / associative array) which contains zero or more fields, or key-value pairs. The original JSON document that is indexed will be stored in the _source field, which is returned by default when getting or searching for a document.</a:t>
            </a:r>
          </a:p>
          <a:p>
            <a:pPr fontAlgn="base"/>
            <a:endParaRPr lang="en-US" dirty="0"/>
          </a:p>
          <a:p>
            <a:pPr fontAlgn="base"/>
            <a:r>
              <a:rPr lang="en-US" dirty="0"/>
              <a:t>id</a:t>
            </a:r>
          </a:p>
          <a:p>
            <a:pPr fontAlgn="base"/>
            <a:r>
              <a:rPr lang="en-US" dirty="0"/>
              <a:t>The ID of a document identifies a document. The index/type/id of a document must be unique. If no ID is provided, then it will be auto-generated. (also see routing)</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215</a:t>
            </a:fld>
            <a:endParaRPr lang="en-US"/>
          </a:p>
        </p:txBody>
      </p:sp>
    </p:spTree>
    <p:extLst>
      <p:ext uri="{BB962C8B-B14F-4D97-AF65-F5344CB8AC3E}">
        <p14:creationId xmlns:p14="http://schemas.microsoft.com/office/powerpoint/2010/main" val="3136407897"/>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273500"/>
            <a:ext cx="7315200" cy="1154097"/>
          </a:xfrm>
        </p:spPr>
        <p:txBody>
          <a:bodyPr/>
          <a:lstStyle/>
          <a:p>
            <a:r>
              <a:rPr lang="en-US" dirty="0" smtClean="0"/>
              <a:t>Glossary of Terms</a:t>
            </a:r>
            <a:endParaRPr lang="en-US" dirty="0"/>
          </a:p>
        </p:txBody>
      </p:sp>
      <p:sp>
        <p:nvSpPr>
          <p:cNvPr id="7" name="Content Placeholder 6"/>
          <p:cNvSpPr>
            <a:spLocks noGrp="1"/>
          </p:cNvSpPr>
          <p:nvPr>
            <p:ph idx="1"/>
          </p:nvPr>
        </p:nvSpPr>
        <p:spPr>
          <a:xfrm>
            <a:off x="381000" y="1439954"/>
            <a:ext cx="8305800" cy="5189446"/>
          </a:xfrm>
        </p:spPr>
        <p:txBody>
          <a:bodyPr>
            <a:normAutofit fontScale="85000" lnSpcReduction="10000"/>
          </a:bodyPr>
          <a:lstStyle/>
          <a:p>
            <a:pPr fontAlgn="base"/>
            <a:r>
              <a:rPr lang="en-US" dirty="0"/>
              <a:t>field</a:t>
            </a:r>
          </a:p>
          <a:p>
            <a:pPr fontAlgn="base"/>
            <a:r>
              <a:rPr lang="en-US" dirty="0"/>
              <a:t>A document contains a list of fields, or key-value pairs. The value can be a simple (scalar) value (</a:t>
            </a:r>
            <a:r>
              <a:rPr lang="en-US" dirty="0" err="1"/>
              <a:t>eg</a:t>
            </a:r>
            <a:r>
              <a:rPr lang="en-US" dirty="0"/>
              <a:t> a string, integer, date), or a nested structure like an array or an object. A field is similar to a column in a table in a relational database. The mapping for each field has a field type (not to be confused with document type) which indicates the type of data that can be stored in that field, </a:t>
            </a:r>
            <a:r>
              <a:rPr lang="en-US" dirty="0" err="1"/>
              <a:t>eg</a:t>
            </a:r>
            <a:r>
              <a:rPr lang="en-US" dirty="0"/>
              <a:t> integer, string, object. The mapping also allows you to define (amongst other things) how the value for a field should be analyzed.</a:t>
            </a:r>
          </a:p>
          <a:p>
            <a:pPr fontAlgn="base"/>
            <a:endParaRPr lang="en-US" dirty="0"/>
          </a:p>
          <a:p>
            <a:pPr fontAlgn="base"/>
            <a:r>
              <a:rPr lang="en-US" dirty="0"/>
              <a:t>index</a:t>
            </a:r>
          </a:p>
          <a:p>
            <a:pPr fontAlgn="base"/>
            <a:r>
              <a:rPr lang="en-US" dirty="0"/>
              <a:t>An index is like a database in a relational database. It has a mapping which defines multiple types. An index is a logical namespace which maps to one or more primary shards and can have zero or more replica shards.</a:t>
            </a:r>
          </a:p>
          <a:p>
            <a:pPr fontAlgn="base"/>
            <a:endParaRPr lang="en-US" dirty="0"/>
          </a:p>
          <a:p>
            <a:pPr fontAlgn="base"/>
            <a:r>
              <a:rPr lang="en-US" dirty="0"/>
              <a:t>mapping</a:t>
            </a:r>
          </a:p>
          <a:p>
            <a:pPr fontAlgn="base"/>
            <a:r>
              <a:rPr lang="en-US" dirty="0"/>
              <a:t>A mapping is like a schema definition in a relational database. Each index has a mapping, which defines each type within the index, plus a number of index-wide settings. A mapping can either be defined explicitly, or it will be generated automatically when a document is indexed.</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216</a:t>
            </a:fld>
            <a:endParaRPr lang="en-US"/>
          </a:p>
        </p:txBody>
      </p:sp>
    </p:spTree>
    <p:extLst>
      <p:ext uri="{BB962C8B-B14F-4D97-AF65-F5344CB8AC3E}">
        <p14:creationId xmlns:p14="http://schemas.microsoft.com/office/powerpoint/2010/main" val="1884885042"/>
      </p:ext>
    </p:extLst>
  </p:cSld>
  <p:clrMapOvr>
    <a:masterClrMapping/>
  </p:clrMapOvr>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273500"/>
            <a:ext cx="7315200" cy="1154097"/>
          </a:xfrm>
        </p:spPr>
        <p:txBody>
          <a:bodyPr/>
          <a:lstStyle/>
          <a:p>
            <a:r>
              <a:rPr lang="en-US" dirty="0" smtClean="0"/>
              <a:t>Glossary of Terms</a:t>
            </a:r>
            <a:endParaRPr lang="en-US" dirty="0"/>
          </a:p>
        </p:txBody>
      </p:sp>
      <p:sp>
        <p:nvSpPr>
          <p:cNvPr id="7" name="Content Placeholder 6"/>
          <p:cNvSpPr>
            <a:spLocks noGrp="1"/>
          </p:cNvSpPr>
          <p:nvPr>
            <p:ph idx="1"/>
          </p:nvPr>
        </p:nvSpPr>
        <p:spPr>
          <a:xfrm>
            <a:off x="381000" y="1439954"/>
            <a:ext cx="8305800" cy="5189446"/>
          </a:xfrm>
        </p:spPr>
        <p:txBody>
          <a:bodyPr>
            <a:normAutofit fontScale="77500" lnSpcReduction="20000"/>
          </a:bodyPr>
          <a:lstStyle/>
          <a:p>
            <a:pPr fontAlgn="base"/>
            <a:r>
              <a:rPr lang="en-US" dirty="0"/>
              <a:t>node</a:t>
            </a:r>
          </a:p>
          <a:p>
            <a:pPr fontAlgn="base"/>
            <a:r>
              <a:rPr lang="en-US" dirty="0"/>
              <a:t>A node is a running instance of </a:t>
            </a:r>
            <a:r>
              <a:rPr lang="en-US" dirty="0" err="1"/>
              <a:t>elasticsearch</a:t>
            </a:r>
            <a:r>
              <a:rPr lang="en-US" dirty="0"/>
              <a:t> which belongs to a cluster. Multiple nodes can be started on a single server for testing purposes, but usually you should have one node per server. At startup, a node will use unicast to discover an existing cluster with the same cluster name and will try to join that cluster.</a:t>
            </a:r>
          </a:p>
          <a:p>
            <a:pPr fontAlgn="base"/>
            <a:endParaRPr lang="en-US" dirty="0"/>
          </a:p>
          <a:p>
            <a:pPr fontAlgn="base"/>
            <a:r>
              <a:rPr lang="en-US" dirty="0"/>
              <a:t>primary shard</a:t>
            </a:r>
          </a:p>
          <a:p>
            <a:pPr fontAlgn="base"/>
            <a:r>
              <a:rPr lang="en-US" dirty="0"/>
              <a:t>Each document is stored in a single primary shard. When you index a document, it is indexed first on the primary shard, then on all replicas of the primary shard. By default, an index has 5 primary shards. You can specify fewer or more primary shards to scale the number of documents that your index can handle. You cannot change the number of primary shards in an index, once the index is created. See also routing</a:t>
            </a:r>
          </a:p>
          <a:p>
            <a:pPr fontAlgn="base"/>
            <a:endParaRPr lang="en-US" dirty="0"/>
          </a:p>
          <a:p>
            <a:pPr fontAlgn="base"/>
            <a:r>
              <a:rPr lang="en-US" dirty="0"/>
              <a:t>replica shard</a:t>
            </a:r>
          </a:p>
          <a:p>
            <a:pPr fontAlgn="base"/>
            <a:r>
              <a:rPr lang="en-US" dirty="0"/>
              <a:t>Each primary shard can have zero or more replicas. A replica is a copy of the primary shard, and has two purposes:</a:t>
            </a:r>
          </a:p>
          <a:p>
            <a:pPr fontAlgn="base"/>
            <a:endParaRPr lang="en-US" dirty="0"/>
          </a:p>
          <a:p>
            <a:pPr lvl="1" fontAlgn="base"/>
            <a:r>
              <a:rPr lang="en-US" dirty="0"/>
              <a:t>increase failover: a replica shard can be promoted to a primary shard if the primary fails</a:t>
            </a:r>
          </a:p>
          <a:p>
            <a:pPr lvl="1" fontAlgn="base"/>
            <a:r>
              <a:rPr lang="en-US" dirty="0"/>
              <a:t>increase performance: get and search requests can be handled by primary or replica shards. By default, each primary shard has one replica, but the number of replicas can be changed dynamically on an existing index. A replica shard will never be started on the same node as its primary shard.</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217</a:t>
            </a:fld>
            <a:endParaRPr lang="en-US"/>
          </a:p>
        </p:txBody>
      </p:sp>
    </p:spTree>
    <p:extLst>
      <p:ext uri="{BB962C8B-B14F-4D97-AF65-F5344CB8AC3E}">
        <p14:creationId xmlns:p14="http://schemas.microsoft.com/office/powerpoint/2010/main" val="152942594"/>
      </p:ext>
    </p:extLst>
  </p:cSld>
  <p:clrMapOvr>
    <a:masterClrMapping/>
  </p:clrMapOvr>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273500"/>
            <a:ext cx="7315200" cy="1154097"/>
          </a:xfrm>
        </p:spPr>
        <p:txBody>
          <a:bodyPr/>
          <a:lstStyle/>
          <a:p>
            <a:r>
              <a:rPr lang="en-US" dirty="0" smtClean="0"/>
              <a:t>Glossary of Terms</a:t>
            </a:r>
            <a:endParaRPr lang="en-US" dirty="0"/>
          </a:p>
        </p:txBody>
      </p:sp>
      <p:sp>
        <p:nvSpPr>
          <p:cNvPr id="7" name="Content Placeholder 6"/>
          <p:cNvSpPr>
            <a:spLocks noGrp="1"/>
          </p:cNvSpPr>
          <p:nvPr>
            <p:ph idx="1"/>
          </p:nvPr>
        </p:nvSpPr>
        <p:spPr>
          <a:xfrm>
            <a:off x="381000" y="1439954"/>
            <a:ext cx="8305800" cy="5189446"/>
          </a:xfrm>
        </p:spPr>
        <p:txBody>
          <a:bodyPr>
            <a:normAutofit fontScale="77500" lnSpcReduction="20000"/>
          </a:bodyPr>
          <a:lstStyle/>
          <a:p>
            <a:pPr fontAlgn="base"/>
            <a:r>
              <a:rPr lang="en-US" dirty="0"/>
              <a:t>routing</a:t>
            </a:r>
          </a:p>
          <a:p>
            <a:pPr fontAlgn="base"/>
            <a:r>
              <a:rPr lang="en-US" dirty="0"/>
              <a:t>When you index a document, it is stored on a single primary shard. That shard is chosen by hashing the routing value. By default, the routing value is derived from the ID of the document or, if the document has a specified parent document, from the ID of the parent document (to ensure that child and parent documents are stored on the same shard). This value can be overridden by specifying a routing value at index time, or a routing field in the mapping.</a:t>
            </a:r>
          </a:p>
          <a:p>
            <a:pPr fontAlgn="base"/>
            <a:endParaRPr lang="en-US" dirty="0"/>
          </a:p>
          <a:p>
            <a:pPr fontAlgn="base"/>
            <a:r>
              <a:rPr lang="en-US" dirty="0"/>
              <a:t>shard</a:t>
            </a:r>
          </a:p>
          <a:p>
            <a:pPr fontAlgn="base"/>
            <a:r>
              <a:rPr lang="en-US" dirty="0"/>
              <a:t>A shard is a single Lucene instance. It is a low-level “worker” unit which is managed automatically by </a:t>
            </a:r>
            <a:r>
              <a:rPr lang="en-US" dirty="0" err="1"/>
              <a:t>elasticsearch</a:t>
            </a:r>
            <a:r>
              <a:rPr lang="en-US" dirty="0"/>
              <a:t>. An index is a logical namespace which points to primary and replica shards. Other than defining the number of primary and replica shards that an index should have, you never need to refer to shards directly. Instead, your code should deal only with an index. Elasticsearch distributes shards amongst all nodes in the cluster, and can move shards automatically from one node to another in the case of node failure, or the addition of new nodes.</a:t>
            </a:r>
          </a:p>
          <a:p>
            <a:pPr fontAlgn="base"/>
            <a:endParaRPr lang="en-US" dirty="0"/>
          </a:p>
          <a:p>
            <a:pPr fontAlgn="base"/>
            <a:r>
              <a:rPr lang="en-US" dirty="0"/>
              <a:t>source field</a:t>
            </a:r>
          </a:p>
          <a:p>
            <a:pPr fontAlgn="base"/>
            <a:r>
              <a:rPr lang="en-US" dirty="0"/>
              <a:t>By default, the JSON document that you index will be stored in the _source field and will be returned by all get and search requests. This allows you access to the original object directly from search results, rather than requiring a second step to retrieve the object from an ID. Note: the exact JSON string that you indexed will be returned to you, even if it contains invalid JSON. The contents of this field do not indicate anything about how the data in the object has been indexed.</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218</a:t>
            </a:fld>
            <a:endParaRPr lang="en-US"/>
          </a:p>
        </p:txBody>
      </p:sp>
    </p:spTree>
    <p:extLst>
      <p:ext uri="{BB962C8B-B14F-4D97-AF65-F5344CB8AC3E}">
        <p14:creationId xmlns:p14="http://schemas.microsoft.com/office/powerpoint/2010/main" val="3744515203"/>
      </p:ext>
    </p:extLst>
  </p:cSld>
  <p:clrMapOvr>
    <a:masterClrMapping/>
  </p:clrMapOvr>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273500"/>
            <a:ext cx="7315200" cy="1154097"/>
          </a:xfrm>
        </p:spPr>
        <p:txBody>
          <a:bodyPr/>
          <a:lstStyle/>
          <a:p>
            <a:r>
              <a:rPr lang="en-US" dirty="0" smtClean="0"/>
              <a:t>Glossary of Terms</a:t>
            </a:r>
            <a:endParaRPr lang="en-US" dirty="0"/>
          </a:p>
        </p:txBody>
      </p:sp>
      <p:sp>
        <p:nvSpPr>
          <p:cNvPr id="7" name="Content Placeholder 6"/>
          <p:cNvSpPr>
            <a:spLocks noGrp="1"/>
          </p:cNvSpPr>
          <p:nvPr>
            <p:ph idx="1"/>
          </p:nvPr>
        </p:nvSpPr>
        <p:spPr>
          <a:xfrm>
            <a:off x="381000" y="1439954"/>
            <a:ext cx="8305800" cy="5189446"/>
          </a:xfrm>
        </p:spPr>
        <p:txBody>
          <a:bodyPr>
            <a:normAutofit fontScale="92500" lnSpcReduction="10000"/>
          </a:bodyPr>
          <a:lstStyle/>
          <a:p>
            <a:pPr fontAlgn="base"/>
            <a:r>
              <a:rPr lang="en-US" dirty="0"/>
              <a:t>term</a:t>
            </a:r>
          </a:p>
          <a:p>
            <a:pPr fontAlgn="base"/>
            <a:r>
              <a:rPr lang="en-US" dirty="0"/>
              <a:t>A term is an exact value that is indexed in </a:t>
            </a:r>
            <a:r>
              <a:rPr lang="en-US" dirty="0" err="1"/>
              <a:t>elasticsearch</a:t>
            </a:r>
            <a:r>
              <a:rPr lang="en-US" dirty="0"/>
              <a:t>. The terms foo, Foo, FOO are NOT equivalent. Terms (i.e. exact values) can be searched for using term queries. See also text and analysis.</a:t>
            </a:r>
          </a:p>
          <a:p>
            <a:pPr fontAlgn="base"/>
            <a:endParaRPr lang="en-US" dirty="0"/>
          </a:p>
          <a:p>
            <a:pPr fontAlgn="base"/>
            <a:r>
              <a:rPr lang="en-US" dirty="0"/>
              <a:t>text</a:t>
            </a:r>
          </a:p>
          <a:p>
            <a:pPr fontAlgn="base"/>
            <a:r>
              <a:rPr lang="en-US" dirty="0"/>
              <a:t>Text (or full text) is ordinary unstructured text, such as this paragraph. By default, text will be analyzed into terms, which is what is actually stored in the index. Text fields need to be analyzed at index time in order to be searchable as full text, and keywords in full text queries must be analyzed at search time to produce (and search for) the same terms that were generated at index time. See also term and analysis.</a:t>
            </a:r>
          </a:p>
          <a:p>
            <a:pPr fontAlgn="base"/>
            <a:endParaRPr lang="en-US" dirty="0"/>
          </a:p>
          <a:p>
            <a:pPr fontAlgn="base"/>
            <a:r>
              <a:rPr lang="en-US" dirty="0"/>
              <a:t>type</a:t>
            </a:r>
          </a:p>
          <a:p>
            <a:pPr fontAlgn="base"/>
            <a:r>
              <a:rPr lang="en-US" dirty="0"/>
              <a:t>A type is like a table in a relational database. Each type has a list of fields that can be specified for documents of that type. The mapping defines how each field in the document is analyzed.</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219</a:t>
            </a:fld>
            <a:endParaRPr lang="en-US"/>
          </a:p>
        </p:txBody>
      </p:sp>
    </p:spTree>
    <p:extLst>
      <p:ext uri="{BB962C8B-B14F-4D97-AF65-F5344CB8AC3E}">
        <p14:creationId xmlns:p14="http://schemas.microsoft.com/office/powerpoint/2010/main" val="16549397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7772400" cy="808969"/>
          </a:xfrm>
        </p:spPr>
        <p:txBody>
          <a:bodyPr>
            <a:normAutofit fontScale="90000"/>
          </a:bodyPr>
          <a:lstStyle/>
          <a:p>
            <a:pPr algn="r"/>
            <a:r>
              <a:rPr lang="en-US" sz="3600" dirty="0" smtClean="0"/>
              <a:t>Where are things installed – deb and rpm</a:t>
            </a:r>
            <a:endParaRPr lang="en-US" sz="3600"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22</a:t>
            </a:fld>
            <a:endParaRPr lang="en-US"/>
          </a:p>
        </p:txBody>
      </p:sp>
      <p:pic>
        <p:nvPicPr>
          <p:cNvPr id="8" name="Picture 7"/>
          <p:cNvPicPr>
            <a:picLocks noChangeAspect="1"/>
          </p:cNvPicPr>
          <p:nvPr/>
        </p:nvPicPr>
        <p:blipFill>
          <a:blip r:embed="rId2"/>
          <a:stretch>
            <a:fillRect/>
          </a:stretch>
        </p:blipFill>
        <p:spPr>
          <a:xfrm>
            <a:off x="1368976" y="1295400"/>
            <a:ext cx="6400800" cy="5133975"/>
          </a:xfrm>
          <a:prstGeom prst="rect">
            <a:avLst/>
          </a:prstGeom>
        </p:spPr>
      </p:pic>
    </p:spTree>
    <p:extLst>
      <p:ext uri="{BB962C8B-B14F-4D97-AF65-F5344CB8AC3E}">
        <p14:creationId xmlns:p14="http://schemas.microsoft.com/office/powerpoint/2010/main" val="3189156839"/>
      </p:ext>
    </p:extLst>
  </p:cSld>
  <p:clrMapOvr>
    <a:masterClrMapping/>
  </p:clrMapOvr>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smtClean="0"/>
              <a:t>Module 1 Summary</a:t>
            </a:r>
            <a:endParaRPr lang="en-US" dirty="0"/>
          </a:p>
        </p:txBody>
      </p:sp>
      <p:sp>
        <p:nvSpPr>
          <p:cNvPr id="3" name="Content Placeholder 2"/>
          <p:cNvSpPr>
            <a:spLocks noGrp="1"/>
          </p:cNvSpPr>
          <p:nvPr>
            <p:ph idx="1"/>
          </p:nvPr>
        </p:nvSpPr>
        <p:spPr>
          <a:xfrm>
            <a:off x="762000" y="2407468"/>
            <a:ext cx="7315200" cy="3539527"/>
          </a:xfrm>
        </p:spPr>
        <p:txBody>
          <a:bodyPr>
            <a:normAutofit/>
          </a:bodyPr>
          <a:lstStyle/>
          <a:p>
            <a:r>
              <a:rPr lang="en-US" dirty="0" err="1"/>
              <a:t>Elasticsearch</a:t>
            </a:r>
            <a:r>
              <a:rPr lang="en-US" dirty="0"/>
              <a:t> is an open-source, broadly-distributable, readily-scalable, enterprise-grade search </a:t>
            </a:r>
            <a:r>
              <a:rPr lang="en-US" dirty="0" smtClean="0"/>
              <a:t>engine</a:t>
            </a:r>
          </a:p>
          <a:p>
            <a:r>
              <a:rPr lang="en-US" dirty="0" smtClean="0"/>
              <a:t>Managed through an HTTP RESTful API</a:t>
            </a:r>
          </a:p>
          <a:p>
            <a:r>
              <a:rPr lang="en-US" dirty="0" smtClean="0"/>
              <a:t>Schema less with a data driven schema</a:t>
            </a:r>
          </a:p>
          <a:p>
            <a:r>
              <a:rPr lang="en-US" dirty="0" smtClean="0"/>
              <a:t>Written in Java and backed by Apache Lucene</a:t>
            </a:r>
          </a:p>
          <a:p>
            <a:r>
              <a:rPr lang="en-US" dirty="0" smtClean="0"/>
              <a:t>Used by many major tech players in the market</a:t>
            </a:r>
          </a:p>
          <a:p>
            <a:r>
              <a:rPr lang="en-US" dirty="0" smtClean="0"/>
              <a:t>Near Real Time Search</a:t>
            </a:r>
          </a:p>
          <a:p>
            <a:r>
              <a:rPr lang="en-US" dirty="0" smtClean="0"/>
              <a:t>Runs supported on Windows and Linux in production, but on anything that runs in a JVM.</a:t>
            </a:r>
          </a:p>
          <a:p>
            <a:endParaRPr lang="en-US" dirty="0" smtClean="0"/>
          </a:p>
          <a:p>
            <a:endParaRPr lang="en-US" dirty="0" smtClean="0"/>
          </a:p>
          <a:p>
            <a:endParaRPr lang="en-US" dirty="0" smtClean="0"/>
          </a:p>
          <a:p>
            <a:endParaRPr lang="en-US" dirty="0"/>
          </a:p>
          <a:p>
            <a:endParaRPr lang="en-US" dirty="0" smtClean="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220</a:t>
            </a:fld>
            <a:endParaRPr lang="en-US"/>
          </a:p>
        </p:txBody>
      </p:sp>
      <p:pic>
        <p:nvPicPr>
          <p:cNvPr id="6" name="Picture 5"/>
          <p:cNvPicPr>
            <a:picLocks noChangeAspect="1"/>
          </p:cNvPicPr>
          <p:nvPr/>
        </p:nvPicPr>
        <p:blipFill>
          <a:blip r:embed="rId2"/>
          <a:stretch>
            <a:fillRect/>
          </a:stretch>
        </p:blipFill>
        <p:spPr>
          <a:xfrm>
            <a:off x="4472850" y="5410201"/>
            <a:ext cx="4484793" cy="1321102"/>
          </a:xfrm>
          <a:prstGeom prst="rect">
            <a:avLst/>
          </a:prstGeom>
        </p:spPr>
      </p:pic>
    </p:spTree>
    <p:extLst>
      <p:ext uri="{BB962C8B-B14F-4D97-AF65-F5344CB8AC3E}">
        <p14:creationId xmlns:p14="http://schemas.microsoft.com/office/powerpoint/2010/main" val="3357943965"/>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180"/>
            <a:ext cx="7315200" cy="1154097"/>
          </a:xfrm>
        </p:spPr>
        <p:txBody>
          <a:bodyPr/>
          <a:lstStyle/>
          <a:p>
            <a:r>
              <a:rPr lang="en-US" dirty="0" smtClean="0"/>
              <a:t>Module 2 Summary</a:t>
            </a:r>
            <a:endParaRPr lang="en-US" dirty="0"/>
          </a:p>
        </p:txBody>
      </p:sp>
      <p:sp>
        <p:nvSpPr>
          <p:cNvPr id="3" name="Content Placeholder 2"/>
          <p:cNvSpPr>
            <a:spLocks noGrp="1"/>
          </p:cNvSpPr>
          <p:nvPr>
            <p:ph idx="1"/>
          </p:nvPr>
        </p:nvSpPr>
        <p:spPr>
          <a:xfrm>
            <a:off x="762000" y="1321393"/>
            <a:ext cx="7315200" cy="3539527"/>
          </a:xfrm>
        </p:spPr>
        <p:txBody>
          <a:bodyPr>
            <a:normAutofit/>
          </a:bodyPr>
          <a:lstStyle/>
          <a:p>
            <a:r>
              <a:rPr lang="en-US" dirty="0" smtClean="0"/>
              <a:t>Index, documents, fields, and mappings make up core data components of </a:t>
            </a:r>
            <a:r>
              <a:rPr lang="en-US" dirty="0" err="1" smtClean="0"/>
              <a:t>ElasticSearch</a:t>
            </a:r>
            <a:endParaRPr lang="en-US" dirty="0" smtClean="0"/>
          </a:p>
          <a:p>
            <a:r>
              <a:rPr lang="en-US" dirty="0" smtClean="0"/>
              <a:t>The roles of ES servers are either data, master, or client nodes.</a:t>
            </a:r>
            <a:endParaRPr lang="en-US" dirty="0"/>
          </a:p>
          <a:p>
            <a:r>
              <a:rPr lang="en-US" dirty="0" smtClean="0"/>
              <a:t>Clusters are collections of nodes</a:t>
            </a:r>
          </a:p>
          <a:p>
            <a:r>
              <a:rPr lang="en-US" dirty="0" smtClean="0"/>
              <a:t>Shards are data segments dedicated to one or more nodes.</a:t>
            </a:r>
          </a:p>
          <a:p>
            <a:r>
              <a:rPr lang="en-US" dirty="0" smtClean="0"/>
              <a:t>Indexing is a way of grouping key terms to enable search</a:t>
            </a:r>
          </a:p>
          <a:p>
            <a:endParaRPr lang="en-US" dirty="0" smtClean="0"/>
          </a:p>
          <a:p>
            <a:endParaRPr lang="en-US" dirty="0" smtClean="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221</a:t>
            </a:fld>
            <a:endParaRPr lang="en-US"/>
          </a:p>
        </p:txBody>
      </p:sp>
      <p:pic>
        <p:nvPicPr>
          <p:cNvPr id="6" name="Picture 5"/>
          <p:cNvPicPr>
            <a:picLocks noChangeAspect="1"/>
          </p:cNvPicPr>
          <p:nvPr/>
        </p:nvPicPr>
        <p:blipFill>
          <a:blip r:embed="rId2"/>
          <a:stretch>
            <a:fillRect/>
          </a:stretch>
        </p:blipFill>
        <p:spPr>
          <a:xfrm>
            <a:off x="1143000" y="3962400"/>
            <a:ext cx="6352583" cy="2712955"/>
          </a:xfrm>
          <a:prstGeom prst="rect">
            <a:avLst/>
          </a:prstGeom>
        </p:spPr>
      </p:pic>
    </p:spTree>
    <p:extLst>
      <p:ext uri="{BB962C8B-B14F-4D97-AF65-F5344CB8AC3E}">
        <p14:creationId xmlns:p14="http://schemas.microsoft.com/office/powerpoint/2010/main" val="3801582310"/>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smtClean="0"/>
              <a:t>Module 3 Summary</a:t>
            </a:r>
            <a:endParaRPr lang="en-US" dirty="0"/>
          </a:p>
        </p:txBody>
      </p:sp>
      <p:sp>
        <p:nvSpPr>
          <p:cNvPr id="3" name="Content Placeholder 2"/>
          <p:cNvSpPr>
            <a:spLocks noGrp="1"/>
          </p:cNvSpPr>
          <p:nvPr>
            <p:ph idx="1"/>
          </p:nvPr>
        </p:nvSpPr>
        <p:spPr>
          <a:xfrm>
            <a:off x="762000" y="2407468"/>
            <a:ext cx="7315200" cy="3539527"/>
          </a:xfrm>
        </p:spPr>
        <p:txBody>
          <a:bodyPr>
            <a:normAutofit/>
          </a:bodyPr>
          <a:lstStyle/>
          <a:p>
            <a:r>
              <a:rPr lang="en-US" dirty="0" smtClean="0"/>
              <a:t>We explored the REST API with various endpoint for </a:t>
            </a:r>
            <a:r>
              <a:rPr lang="en-US" dirty="0" err="1" smtClean="0"/>
              <a:t>mananging</a:t>
            </a:r>
            <a:r>
              <a:rPr lang="en-US" dirty="0" smtClean="0"/>
              <a:t> </a:t>
            </a:r>
            <a:r>
              <a:rPr lang="en-US" dirty="0" err="1" smtClean="0"/>
              <a:t>ElasticSearch</a:t>
            </a:r>
            <a:endParaRPr lang="en-US" dirty="0" smtClean="0"/>
          </a:p>
          <a:p>
            <a:r>
              <a:rPr lang="en-US" dirty="0" smtClean="0"/>
              <a:t>Performed Create, Replace, Update, and Delete actions using the RESTful API</a:t>
            </a:r>
            <a:endParaRPr lang="en-US" dirty="0"/>
          </a:p>
          <a:p>
            <a:r>
              <a:rPr lang="en-US" dirty="0" smtClean="0"/>
              <a:t>Documents can be partial updated or ‘</a:t>
            </a:r>
            <a:r>
              <a:rPr lang="en-US" dirty="0" err="1" smtClean="0"/>
              <a:t>upsert’ed</a:t>
            </a:r>
            <a:r>
              <a:rPr lang="en-US" dirty="0" smtClean="0"/>
              <a:t> if they don’t’ already exist.</a:t>
            </a:r>
          </a:p>
          <a:p>
            <a:r>
              <a:rPr lang="en-US" dirty="0" smtClean="0"/>
              <a:t>Documents are automatically versioned, but can be externally and manually versioned. </a:t>
            </a:r>
          </a:p>
          <a:p>
            <a:r>
              <a:rPr lang="en-US" dirty="0" smtClean="0"/>
              <a:t>Touched on Bulk Creation and Updates. </a:t>
            </a:r>
          </a:p>
          <a:p>
            <a:endParaRPr lang="en-US" dirty="0" smtClean="0"/>
          </a:p>
          <a:p>
            <a:endParaRPr lang="en-US" dirty="0" smtClean="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222</a:t>
            </a:fld>
            <a:endParaRPr lang="en-US"/>
          </a:p>
        </p:txBody>
      </p:sp>
      <p:pic>
        <p:nvPicPr>
          <p:cNvPr id="6" name="Picture 5"/>
          <p:cNvPicPr>
            <a:picLocks noChangeAspect="1"/>
          </p:cNvPicPr>
          <p:nvPr/>
        </p:nvPicPr>
        <p:blipFill>
          <a:blip r:embed="rId2"/>
          <a:stretch>
            <a:fillRect/>
          </a:stretch>
        </p:blipFill>
        <p:spPr>
          <a:xfrm>
            <a:off x="5715000" y="4876800"/>
            <a:ext cx="3146099" cy="1789344"/>
          </a:xfrm>
          <a:prstGeom prst="rect">
            <a:avLst/>
          </a:prstGeom>
        </p:spPr>
      </p:pic>
    </p:spTree>
    <p:extLst>
      <p:ext uri="{BB962C8B-B14F-4D97-AF65-F5344CB8AC3E}">
        <p14:creationId xmlns:p14="http://schemas.microsoft.com/office/powerpoint/2010/main" val="590945459"/>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smtClean="0"/>
              <a:t>Module 4 Summary</a:t>
            </a:r>
            <a:endParaRPr lang="en-US" dirty="0"/>
          </a:p>
        </p:txBody>
      </p:sp>
      <p:sp>
        <p:nvSpPr>
          <p:cNvPr id="3" name="Content Placeholder 2"/>
          <p:cNvSpPr>
            <a:spLocks noGrp="1"/>
          </p:cNvSpPr>
          <p:nvPr>
            <p:ph idx="1"/>
          </p:nvPr>
        </p:nvSpPr>
        <p:spPr>
          <a:xfrm>
            <a:off x="762000" y="2407468"/>
            <a:ext cx="7315200" cy="3539527"/>
          </a:xfrm>
        </p:spPr>
        <p:txBody>
          <a:bodyPr>
            <a:normAutofit/>
          </a:bodyPr>
          <a:lstStyle/>
          <a:p>
            <a:r>
              <a:rPr lang="en-US" dirty="0" smtClean="0"/>
              <a:t>Executed basic search</a:t>
            </a:r>
          </a:p>
          <a:p>
            <a:r>
              <a:rPr lang="en-US" dirty="0" smtClean="0"/>
              <a:t>Explored the basic URI search with terms</a:t>
            </a:r>
          </a:p>
          <a:p>
            <a:r>
              <a:rPr lang="en-US" dirty="0" smtClean="0"/>
              <a:t>Examined a number of Query terms</a:t>
            </a:r>
          </a:p>
          <a:p>
            <a:r>
              <a:rPr lang="en-US" dirty="0" smtClean="0"/>
              <a:t>Looked at Phrase Search</a:t>
            </a:r>
          </a:p>
          <a:p>
            <a:r>
              <a:rPr lang="en-US" dirty="0" smtClean="0"/>
              <a:t>Showcased Full-Text Search</a:t>
            </a:r>
          </a:p>
          <a:p>
            <a:r>
              <a:rPr lang="en-US" dirty="0" smtClean="0"/>
              <a:t>Touched on Complicated Search</a:t>
            </a:r>
          </a:p>
          <a:p>
            <a:endParaRPr lang="en-US" dirty="0" smtClean="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223</a:t>
            </a:fld>
            <a:endParaRPr lang="en-US"/>
          </a:p>
        </p:txBody>
      </p:sp>
      <p:pic>
        <p:nvPicPr>
          <p:cNvPr id="6" name="Picture 5"/>
          <p:cNvPicPr>
            <a:picLocks noChangeAspect="1"/>
          </p:cNvPicPr>
          <p:nvPr/>
        </p:nvPicPr>
        <p:blipFill>
          <a:blip r:embed="rId2"/>
          <a:stretch>
            <a:fillRect/>
          </a:stretch>
        </p:blipFill>
        <p:spPr>
          <a:xfrm>
            <a:off x="4800600" y="3805978"/>
            <a:ext cx="4069651" cy="2829915"/>
          </a:xfrm>
          <a:prstGeom prst="rect">
            <a:avLst/>
          </a:prstGeom>
        </p:spPr>
      </p:pic>
    </p:spTree>
    <p:extLst>
      <p:ext uri="{BB962C8B-B14F-4D97-AF65-F5344CB8AC3E}">
        <p14:creationId xmlns:p14="http://schemas.microsoft.com/office/powerpoint/2010/main" val="2464673933"/>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smtClean="0"/>
              <a:t>Module 5 Summary</a:t>
            </a:r>
            <a:endParaRPr lang="en-US" dirty="0"/>
          </a:p>
        </p:txBody>
      </p:sp>
      <p:sp>
        <p:nvSpPr>
          <p:cNvPr id="3" name="Content Placeholder 2"/>
          <p:cNvSpPr>
            <a:spLocks noGrp="1"/>
          </p:cNvSpPr>
          <p:nvPr>
            <p:ph idx="1"/>
          </p:nvPr>
        </p:nvSpPr>
        <p:spPr>
          <a:xfrm>
            <a:off x="762000" y="2407468"/>
            <a:ext cx="7315200" cy="3539527"/>
          </a:xfrm>
        </p:spPr>
        <p:txBody>
          <a:bodyPr>
            <a:normAutofit/>
          </a:bodyPr>
          <a:lstStyle/>
          <a:p>
            <a:r>
              <a:rPr lang="en-US" dirty="0" smtClean="0"/>
              <a:t>Deep Dive into the three components of analysis: character filters, tokenization, and token filtering</a:t>
            </a:r>
          </a:p>
          <a:p>
            <a:r>
              <a:rPr lang="en-US" dirty="0" smtClean="0"/>
              <a:t>The different built-in analyzers: standard, stop, simple, keyword, and more</a:t>
            </a:r>
            <a:endParaRPr lang="en-US" dirty="0"/>
          </a:p>
          <a:p>
            <a:r>
              <a:rPr lang="en-US" dirty="0" smtClean="0"/>
              <a:t>Analyzers can be tested by specifying them</a:t>
            </a:r>
          </a:p>
          <a:p>
            <a:r>
              <a:rPr lang="en-US" dirty="0" smtClean="0"/>
              <a:t>You can create custom analyzers with different combinations of token filters, char filters, and tokenizers.</a:t>
            </a:r>
          </a:p>
          <a:p>
            <a:endParaRPr lang="en-US" dirty="0" smtClean="0"/>
          </a:p>
          <a:p>
            <a:endParaRPr lang="en-US" dirty="0" smtClean="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224</a:t>
            </a:fld>
            <a:endParaRPr lang="en-US"/>
          </a:p>
        </p:txBody>
      </p:sp>
      <p:pic>
        <p:nvPicPr>
          <p:cNvPr id="6" name="Picture 5"/>
          <p:cNvPicPr>
            <a:picLocks noChangeAspect="1"/>
          </p:cNvPicPr>
          <p:nvPr/>
        </p:nvPicPr>
        <p:blipFill>
          <a:blip r:embed="rId2"/>
          <a:stretch>
            <a:fillRect/>
          </a:stretch>
        </p:blipFill>
        <p:spPr>
          <a:xfrm>
            <a:off x="2362200" y="5029200"/>
            <a:ext cx="3872985" cy="1374727"/>
          </a:xfrm>
          <a:prstGeom prst="rect">
            <a:avLst/>
          </a:prstGeom>
        </p:spPr>
      </p:pic>
    </p:spTree>
    <p:extLst>
      <p:ext uri="{BB962C8B-B14F-4D97-AF65-F5344CB8AC3E}">
        <p14:creationId xmlns:p14="http://schemas.microsoft.com/office/powerpoint/2010/main" val="4272859755"/>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smtClean="0"/>
              <a:t>Module 6 Summary</a:t>
            </a:r>
            <a:endParaRPr lang="en-US" dirty="0"/>
          </a:p>
        </p:txBody>
      </p:sp>
      <p:sp>
        <p:nvSpPr>
          <p:cNvPr id="3" name="Content Placeholder 2"/>
          <p:cNvSpPr>
            <a:spLocks noGrp="1"/>
          </p:cNvSpPr>
          <p:nvPr>
            <p:ph idx="1"/>
          </p:nvPr>
        </p:nvSpPr>
        <p:spPr>
          <a:xfrm>
            <a:off x="762000" y="2407468"/>
            <a:ext cx="7315200" cy="3539527"/>
          </a:xfrm>
        </p:spPr>
        <p:txBody>
          <a:bodyPr>
            <a:normAutofit/>
          </a:bodyPr>
          <a:lstStyle/>
          <a:p>
            <a:r>
              <a:rPr lang="en-US" dirty="0" smtClean="0"/>
              <a:t>Index, documents, fields, and mappings make up core data components of </a:t>
            </a:r>
            <a:r>
              <a:rPr lang="en-US" dirty="0" err="1" smtClean="0"/>
              <a:t>ElasticSearch</a:t>
            </a:r>
            <a:endParaRPr lang="en-US" dirty="0" smtClean="0"/>
          </a:p>
          <a:p>
            <a:r>
              <a:rPr lang="en-US" dirty="0" smtClean="0"/>
              <a:t>The roles of ES servers are either data, master, or client nodes.</a:t>
            </a:r>
            <a:endParaRPr lang="en-US" dirty="0"/>
          </a:p>
          <a:p>
            <a:r>
              <a:rPr lang="en-US" dirty="0" smtClean="0"/>
              <a:t>Clusters are collections of nodes</a:t>
            </a:r>
          </a:p>
          <a:p>
            <a:r>
              <a:rPr lang="en-US" dirty="0" smtClean="0"/>
              <a:t>Shards are data segments dedicated to one or more nodes.</a:t>
            </a:r>
          </a:p>
          <a:p>
            <a:r>
              <a:rPr lang="en-US" dirty="0" smtClean="0"/>
              <a:t>Indexing is a way of grouping key terms to enable search</a:t>
            </a:r>
          </a:p>
          <a:p>
            <a:endParaRPr lang="en-US" dirty="0" smtClean="0"/>
          </a:p>
          <a:p>
            <a:endParaRPr lang="en-US" dirty="0" smtClean="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225</a:t>
            </a:fld>
            <a:endParaRPr lang="en-US"/>
          </a:p>
        </p:txBody>
      </p:sp>
      <p:pic>
        <p:nvPicPr>
          <p:cNvPr id="6" name="Picture 5"/>
          <p:cNvPicPr>
            <a:picLocks noChangeAspect="1"/>
          </p:cNvPicPr>
          <p:nvPr/>
        </p:nvPicPr>
        <p:blipFill>
          <a:blip r:embed="rId2"/>
          <a:stretch>
            <a:fillRect/>
          </a:stretch>
        </p:blipFill>
        <p:spPr>
          <a:xfrm>
            <a:off x="2590800" y="4953000"/>
            <a:ext cx="4216577" cy="1754096"/>
          </a:xfrm>
          <a:prstGeom prst="rect">
            <a:avLst/>
          </a:prstGeom>
        </p:spPr>
      </p:pic>
    </p:spTree>
    <p:extLst>
      <p:ext uri="{BB962C8B-B14F-4D97-AF65-F5344CB8AC3E}">
        <p14:creationId xmlns:p14="http://schemas.microsoft.com/office/powerpoint/2010/main" val="134684922"/>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smtClean="0"/>
              <a:t>Module 7 Summary</a:t>
            </a:r>
            <a:endParaRPr lang="en-US" dirty="0"/>
          </a:p>
        </p:txBody>
      </p:sp>
      <p:sp>
        <p:nvSpPr>
          <p:cNvPr id="3" name="Content Placeholder 2"/>
          <p:cNvSpPr>
            <a:spLocks noGrp="1"/>
          </p:cNvSpPr>
          <p:nvPr>
            <p:ph idx="1"/>
          </p:nvPr>
        </p:nvSpPr>
        <p:spPr>
          <a:xfrm>
            <a:off x="762000" y="2407468"/>
            <a:ext cx="7315200" cy="3539527"/>
          </a:xfrm>
        </p:spPr>
        <p:txBody>
          <a:bodyPr>
            <a:normAutofit/>
          </a:bodyPr>
          <a:lstStyle/>
          <a:p>
            <a:r>
              <a:rPr lang="en-US" dirty="0" smtClean="0"/>
              <a:t>Review of match, </a:t>
            </a:r>
            <a:r>
              <a:rPr lang="en-US" dirty="0" err="1" smtClean="0"/>
              <a:t>match_all</a:t>
            </a:r>
            <a:r>
              <a:rPr lang="en-US" dirty="0" smtClean="0"/>
              <a:t> queries</a:t>
            </a:r>
          </a:p>
          <a:p>
            <a:r>
              <a:rPr lang="en-US" dirty="0" smtClean="0"/>
              <a:t>Discussed _all field and its use in </a:t>
            </a:r>
            <a:r>
              <a:rPr lang="en-US" dirty="0" err="1" smtClean="0"/>
              <a:t>query_string</a:t>
            </a:r>
            <a:r>
              <a:rPr lang="en-US" dirty="0" smtClean="0"/>
              <a:t> and </a:t>
            </a:r>
            <a:r>
              <a:rPr lang="en-US" dirty="0" err="1" smtClean="0"/>
              <a:t>simple_query_string</a:t>
            </a:r>
            <a:endParaRPr lang="en-US" dirty="0"/>
          </a:p>
          <a:p>
            <a:r>
              <a:rPr lang="en-US" dirty="0" smtClean="0"/>
              <a:t>Explored simple query string parameters</a:t>
            </a:r>
          </a:p>
          <a:p>
            <a:r>
              <a:rPr lang="en-US" dirty="0" smtClean="0"/>
              <a:t>Covered various types of compound queries</a:t>
            </a:r>
          </a:p>
          <a:p>
            <a:r>
              <a:rPr lang="en-US" dirty="0" smtClean="0"/>
              <a:t>Mentioned the power of Span queries </a:t>
            </a:r>
          </a:p>
          <a:p>
            <a:endParaRPr lang="en-US" dirty="0" smtClean="0"/>
          </a:p>
          <a:p>
            <a:endParaRPr lang="en-US" dirty="0" smtClean="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226</a:t>
            </a:fld>
            <a:endParaRPr lang="en-US"/>
          </a:p>
        </p:txBody>
      </p:sp>
      <p:pic>
        <p:nvPicPr>
          <p:cNvPr id="6" name="Picture 5"/>
          <p:cNvPicPr>
            <a:picLocks noChangeAspect="1"/>
          </p:cNvPicPr>
          <p:nvPr/>
        </p:nvPicPr>
        <p:blipFill>
          <a:blip r:embed="rId2"/>
          <a:stretch>
            <a:fillRect/>
          </a:stretch>
        </p:blipFill>
        <p:spPr>
          <a:xfrm>
            <a:off x="2514600" y="4648200"/>
            <a:ext cx="3581690" cy="2012259"/>
          </a:xfrm>
          <a:prstGeom prst="rect">
            <a:avLst/>
          </a:prstGeom>
        </p:spPr>
      </p:pic>
    </p:spTree>
    <p:extLst>
      <p:ext uri="{BB962C8B-B14F-4D97-AF65-F5344CB8AC3E}">
        <p14:creationId xmlns:p14="http://schemas.microsoft.com/office/powerpoint/2010/main" val="585500742"/>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smtClean="0"/>
              <a:t>Module 8 Summary</a:t>
            </a:r>
            <a:endParaRPr lang="en-US" dirty="0"/>
          </a:p>
        </p:txBody>
      </p:sp>
      <p:sp>
        <p:nvSpPr>
          <p:cNvPr id="3" name="Content Placeholder 2"/>
          <p:cNvSpPr>
            <a:spLocks noGrp="1"/>
          </p:cNvSpPr>
          <p:nvPr>
            <p:ph idx="1"/>
          </p:nvPr>
        </p:nvSpPr>
        <p:spPr>
          <a:xfrm>
            <a:off x="762000" y="2407468"/>
            <a:ext cx="7315200" cy="3539527"/>
          </a:xfrm>
        </p:spPr>
        <p:txBody>
          <a:bodyPr>
            <a:normAutofit/>
          </a:bodyPr>
          <a:lstStyle/>
          <a:p>
            <a:r>
              <a:rPr lang="en-US" dirty="0" smtClean="0"/>
              <a:t>The different types of Suggesters namely term, phrase, completion, and context, were explored</a:t>
            </a:r>
          </a:p>
          <a:p>
            <a:r>
              <a:rPr lang="en-US" dirty="0" smtClean="0"/>
              <a:t>The term suggester is used to suggest corrections to terms</a:t>
            </a:r>
          </a:p>
          <a:p>
            <a:r>
              <a:rPr lang="en-US" dirty="0" smtClean="0"/>
              <a:t>The phrase suggester is similar to the term suggesters, but with phrase logic added in to suggest corrections to phrases</a:t>
            </a:r>
            <a:endParaRPr lang="en-US" dirty="0"/>
          </a:p>
          <a:p>
            <a:r>
              <a:rPr lang="en-US" dirty="0" smtClean="0"/>
              <a:t>Completion is used to autocomplete partially input words and phrases.</a:t>
            </a:r>
          </a:p>
          <a:p>
            <a:r>
              <a:rPr lang="en-US" dirty="0" smtClean="0"/>
              <a:t>Context is an older suggester from ES 2.1 and prior.</a:t>
            </a:r>
          </a:p>
          <a:p>
            <a:endParaRPr lang="en-US" dirty="0" smtClean="0"/>
          </a:p>
          <a:p>
            <a:endParaRPr lang="en-US" dirty="0" smtClean="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227</a:t>
            </a:fld>
            <a:endParaRPr lang="en-US"/>
          </a:p>
        </p:txBody>
      </p:sp>
      <p:pic>
        <p:nvPicPr>
          <p:cNvPr id="6" name="Picture 5"/>
          <p:cNvPicPr>
            <a:picLocks noChangeAspect="1"/>
          </p:cNvPicPr>
          <p:nvPr/>
        </p:nvPicPr>
        <p:blipFill>
          <a:blip r:embed="rId3"/>
          <a:stretch>
            <a:fillRect/>
          </a:stretch>
        </p:blipFill>
        <p:spPr>
          <a:xfrm>
            <a:off x="1815603" y="5404696"/>
            <a:ext cx="5318388" cy="1226639"/>
          </a:xfrm>
          <a:prstGeom prst="rect">
            <a:avLst/>
          </a:prstGeom>
        </p:spPr>
      </p:pic>
    </p:spTree>
    <p:extLst>
      <p:ext uri="{BB962C8B-B14F-4D97-AF65-F5344CB8AC3E}">
        <p14:creationId xmlns:p14="http://schemas.microsoft.com/office/powerpoint/2010/main" val="2336734018"/>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smtClean="0"/>
              <a:t>Module 9 Summary</a:t>
            </a:r>
            <a:endParaRPr lang="en-US" dirty="0"/>
          </a:p>
        </p:txBody>
      </p:sp>
      <p:sp>
        <p:nvSpPr>
          <p:cNvPr id="3" name="Content Placeholder 2"/>
          <p:cNvSpPr>
            <a:spLocks noGrp="1"/>
          </p:cNvSpPr>
          <p:nvPr>
            <p:ph idx="1"/>
          </p:nvPr>
        </p:nvSpPr>
        <p:spPr>
          <a:xfrm>
            <a:off x="762000" y="2407468"/>
            <a:ext cx="7315200" cy="3539527"/>
          </a:xfrm>
        </p:spPr>
        <p:txBody>
          <a:bodyPr>
            <a:normAutofit fontScale="92500" lnSpcReduction="10000"/>
          </a:bodyPr>
          <a:lstStyle/>
          <a:p>
            <a:r>
              <a:rPr lang="en-US" dirty="0" smtClean="0"/>
              <a:t>We learned that there are three major types of aggregations: metrics, bucket, and pipeline</a:t>
            </a:r>
          </a:p>
          <a:p>
            <a:r>
              <a:rPr lang="en-US" dirty="0"/>
              <a:t>The metrics aggregations return a metric, just like the stats aggregation we used for the stats field. </a:t>
            </a:r>
            <a:endParaRPr lang="en-US" dirty="0" smtClean="0"/>
          </a:p>
          <a:p>
            <a:r>
              <a:rPr lang="en-US" dirty="0" smtClean="0"/>
              <a:t>The </a:t>
            </a:r>
            <a:r>
              <a:rPr lang="en-US" dirty="0"/>
              <a:t>bucket aggregations return buckets, the key and the number of documents sharing the same values, ranges, and so on, just like the terms aggregation we used for the copies field. </a:t>
            </a:r>
            <a:endParaRPr lang="en-US" dirty="0" smtClean="0"/>
          </a:p>
          <a:p>
            <a:r>
              <a:rPr lang="en-US" dirty="0"/>
              <a:t>T</a:t>
            </a:r>
            <a:r>
              <a:rPr lang="en-US" dirty="0" smtClean="0"/>
              <a:t>he </a:t>
            </a:r>
            <a:r>
              <a:rPr lang="en-US" dirty="0"/>
              <a:t>pipeline aggregations introduced in Elasticsearch 2.0 aggregate the output of the other aggregations and their metrics, which allows us to do even more sophisticated data analysis</a:t>
            </a:r>
            <a:r>
              <a:rPr lang="en-US" dirty="0" smtClean="0"/>
              <a:t>.</a:t>
            </a:r>
          </a:p>
          <a:p>
            <a:r>
              <a:rPr lang="en-US" dirty="0" smtClean="0"/>
              <a:t>The pipeline aggregations are experimental and may be retired in future releases.</a:t>
            </a:r>
          </a:p>
          <a:p>
            <a:endParaRPr lang="en-US" dirty="0" smtClean="0"/>
          </a:p>
          <a:p>
            <a:endParaRPr lang="en-US" dirty="0" smtClean="0"/>
          </a:p>
          <a:p>
            <a:endParaRPr lang="en-US" dirty="0" smtClean="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228</a:t>
            </a:fld>
            <a:endParaRPr lang="en-US"/>
          </a:p>
        </p:txBody>
      </p:sp>
      <p:pic>
        <p:nvPicPr>
          <p:cNvPr id="6" name="Picture 5"/>
          <p:cNvPicPr>
            <a:picLocks noChangeAspect="1"/>
          </p:cNvPicPr>
          <p:nvPr/>
        </p:nvPicPr>
        <p:blipFill>
          <a:blip r:embed="rId2"/>
          <a:stretch>
            <a:fillRect/>
          </a:stretch>
        </p:blipFill>
        <p:spPr>
          <a:xfrm>
            <a:off x="6270987" y="5638800"/>
            <a:ext cx="1984190" cy="1116107"/>
          </a:xfrm>
          <a:prstGeom prst="rect">
            <a:avLst/>
          </a:prstGeom>
        </p:spPr>
      </p:pic>
    </p:spTree>
    <p:extLst>
      <p:ext uri="{BB962C8B-B14F-4D97-AF65-F5344CB8AC3E}">
        <p14:creationId xmlns:p14="http://schemas.microsoft.com/office/powerpoint/2010/main" val="489055963"/>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20292"/>
            <a:ext cx="7315200" cy="736891"/>
          </a:xfrm>
        </p:spPr>
        <p:txBody>
          <a:bodyPr/>
          <a:lstStyle/>
          <a:p>
            <a:r>
              <a:rPr lang="en-US" dirty="0" smtClean="0"/>
              <a:t>Best Practices</a:t>
            </a:r>
            <a:endParaRPr lang="en-US" dirty="0"/>
          </a:p>
        </p:txBody>
      </p:sp>
      <p:sp>
        <p:nvSpPr>
          <p:cNvPr id="3" name="Content Placeholder 2"/>
          <p:cNvSpPr>
            <a:spLocks noGrp="1"/>
          </p:cNvSpPr>
          <p:nvPr>
            <p:ph idx="1"/>
          </p:nvPr>
        </p:nvSpPr>
        <p:spPr>
          <a:xfrm>
            <a:off x="304800" y="1371600"/>
            <a:ext cx="7772400" cy="4575395"/>
          </a:xfrm>
        </p:spPr>
        <p:txBody>
          <a:bodyPr>
            <a:normAutofit/>
          </a:bodyPr>
          <a:lstStyle/>
          <a:p>
            <a:r>
              <a:rPr lang="en-US" dirty="0" smtClean="0"/>
              <a:t>A Test cluster is essential</a:t>
            </a:r>
          </a:p>
          <a:p>
            <a:r>
              <a:rPr lang="en-US" dirty="0" smtClean="0"/>
              <a:t>Choose the right number of primary shards</a:t>
            </a:r>
          </a:p>
          <a:p>
            <a:r>
              <a:rPr lang="en-US" dirty="0" smtClean="0"/>
              <a:t>Size your cluster carefully</a:t>
            </a:r>
          </a:p>
          <a:p>
            <a:r>
              <a:rPr lang="en-US" dirty="0" smtClean="0"/>
              <a:t>Be generous with memory</a:t>
            </a:r>
          </a:p>
          <a:p>
            <a:r>
              <a:rPr lang="en-US" dirty="0" smtClean="0"/>
              <a:t>Pay attention to your queries and </a:t>
            </a:r>
            <a:r>
              <a:rPr lang="en-US" dirty="0" err="1" smtClean="0"/>
              <a:t>aggs</a:t>
            </a:r>
            <a:endParaRPr lang="en-US" dirty="0" smtClean="0"/>
          </a:p>
          <a:p>
            <a:r>
              <a:rPr lang="en-US" dirty="0" smtClean="0"/>
              <a:t>Use visual tools/plugins</a:t>
            </a:r>
          </a:p>
          <a:p>
            <a:r>
              <a:rPr lang="en-US" dirty="0" smtClean="0"/>
              <a:t>Practice failure scenarios</a:t>
            </a:r>
          </a:p>
          <a:p>
            <a:r>
              <a:rPr lang="en-US" dirty="0" smtClean="0"/>
              <a:t>Avoid complicated routing and jurying rigging</a:t>
            </a:r>
          </a:p>
          <a:p>
            <a:endParaRPr lang="en-US" dirty="0" smtClean="0"/>
          </a:p>
          <a:p>
            <a:endParaRPr lang="en-US" dirty="0" smtClean="0"/>
          </a:p>
          <a:p>
            <a:endParaRPr lang="en-US" dirty="0" smtClean="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229</a:t>
            </a:fld>
            <a:endParaRPr lang="en-US"/>
          </a:p>
        </p:txBody>
      </p:sp>
    </p:spTree>
    <p:extLst>
      <p:ext uri="{BB962C8B-B14F-4D97-AF65-F5344CB8AC3E}">
        <p14:creationId xmlns:p14="http://schemas.microsoft.com/office/powerpoint/2010/main" val="221846268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7696200" cy="808969"/>
          </a:xfrm>
        </p:spPr>
        <p:txBody>
          <a:bodyPr>
            <a:normAutofit fontScale="90000"/>
          </a:bodyPr>
          <a:lstStyle/>
          <a:p>
            <a:pPr algn="r"/>
            <a:r>
              <a:rPr lang="en-US" sz="3600" dirty="0" smtClean="0"/>
              <a:t>Where are things installed – deb and rpm</a:t>
            </a:r>
            <a:endParaRPr lang="en-US" sz="3600"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23</a:t>
            </a:fld>
            <a:endParaRPr lang="en-US"/>
          </a:p>
        </p:txBody>
      </p:sp>
      <p:pic>
        <p:nvPicPr>
          <p:cNvPr id="3" name="Picture 2"/>
          <p:cNvPicPr>
            <a:picLocks noChangeAspect="1"/>
          </p:cNvPicPr>
          <p:nvPr/>
        </p:nvPicPr>
        <p:blipFill>
          <a:blip r:embed="rId2"/>
          <a:stretch>
            <a:fillRect/>
          </a:stretch>
        </p:blipFill>
        <p:spPr>
          <a:xfrm>
            <a:off x="977335" y="1295400"/>
            <a:ext cx="6896100" cy="2724150"/>
          </a:xfrm>
          <a:prstGeom prst="rect">
            <a:avLst/>
          </a:prstGeom>
        </p:spPr>
      </p:pic>
    </p:spTree>
    <p:extLst>
      <p:ext uri="{BB962C8B-B14F-4D97-AF65-F5344CB8AC3E}">
        <p14:creationId xmlns:p14="http://schemas.microsoft.com/office/powerpoint/2010/main" val="1326670950"/>
      </p:ext>
    </p:extLst>
  </p:cSld>
  <p:clrMapOvr>
    <a:masterClrMapping/>
  </p:clrMapOvr>
  <p:timing>
    <p:tnLst>
      <p:par>
        <p:cTn xmlns:p14="http://schemas.microsoft.com/office/powerpoint/2010/mai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20292"/>
            <a:ext cx="7315200" cy="736891"/>
          </a:xfrm>
        </p:spPr>
        <p:txBody>
          <a:bodyPr/>
          <a:lstStyle/>
          <a:p>
            <a:r>
              <a:rPr lang="en-US" dirty="0" smtClean="0"/>
              <a:t>Search, Search, Search</a:t>
            </a:r>
            <a:endParaRPr lang="en-US" dirty="0"/>
          </a:p>
        </p:txBody>
      </p:sp>
      <p:sp>
        <p:nvSpPr>
          <p:cNvPr id="3" name="Content Placeholder 2"/>
          <p:cNvSpPr>
            <a:spLocks noGrp="1"/>
          </p:cNvSpPr>
          <p:nvPr>
            <p:ph idx="1"/>
          </p:nvPr>
        </p:nvSpPr>
        <p:spPr>
          <a:xfrm>
            <a:off x="304800" y="1371600"/>
            <a:ext cx="7772400" cy="4575395"/>
          </a:xfrm>
        </p:spPr>
        <p:txBody>
          <a:bodyPr>
            <a:normAutofit/>
          </a:bodyPr>
          <a:lstStyle/>
          <a:p>
            <a:r>
              <a:rPr lang="en-US" dirty="0" smtClean="0"/>
              <a:t>Search much</a:t>
            </a:r>
          </a:p>
          <a:p>
            <a:r>
              <a:rPr lang="en-US" dirty="0" smtClean="0"/>
              <a:t>Search often</a:t>
            </a:r>
          </a:p>
          <a:p>
            <a:r>
              <a:rPr lang="en-US" dirty="0" smtClean="0"/>
              <a:t>Misspell your </a:t>
            </a:r>
            <a:r>
              <a:rPr lang="en-US" dirty="0" err="1" smtClean="0"/>
              <a:t>searchesx</a:t>
            </a:r>
            <a:endParaRPr lang="en-US" dirty="0" smtClean="0"/>
          </a:p>
          <a:p>
            <a:r>
              <a:rPr lang="en-US" dirty="0" smtClean="0"/>
              <a:t>Search </a:t>
            </a:r>
            <a:r>
              <a:rPr lang="en-US" dirty="0" err="1" smtClean="0"/>
              <a:t>HigH</a:t>
            </a:r>
            <a:endParaRPr lang="en-US" dirty="0" smtClean="0"/>
          </a:p>
          <a:p>
            <a:r>
              <a:rPr lang="en-US" dirty="0" smtClean="0"/>
              <a:t>Search </a:t>
            </a:r>
            <a:r>
              <a:rPr lang="en-US" dirty="0" err="1" smtClean="0"/>
              <a:t>lOw</a:t>
            </a:r>
            <a:endParaRPr lang="en-US" dirty="0" smtClean="0"/>
          </a:p>
          <a:p>
            <a:r>
              <a:rPr lang="en-US" dirty="0" smtClean="0"/>
              <a:t>Suggest your searches</a:t>
            </a:r>
          </a:p>
          <a:p>
            <a:r>
              <a:rPr lang="en-US" dirty="0" smtClean="0"/>
              <a:t>Aggregate your searches</a:t>
            </a:r>
          </a:p>
          <a:p>
            <a:r>
              <a:rPr lang="en-US" dirty="0" smtClean="0"/>
              <a:t>Map your searches</a:t>
            </a:r>
          </a:p>
          <a:p>
            <a:r>
              <a:rPr lang="en-US" dirty="0" smtClean="0"/>
              <a:t>Monitor your cluster</a:t>
            </a:r>
          </a:p>
          <a:p>
            <a:endParaRPr lang="en-US" dirty="0" smtClean="0"/>
          </a:p>
          <a:p>
            <a:endParaRPr lang="en-US" dirty="0" smtClean="0"/>
          </a:p>
          <a:p>
            <a:endParaRPr lang="en-US" dirty="0" smtClean="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230</a:t>
            </a:fld>
            <a:endParaRPr lang="en-US"/>
          </a:p>
        </p:txBody>
      </p:sp>
    </p:spTree>
    <p:extLst>
      <p:ext uri="{BB962C8B-B14F-4D97-AF65-F5344CB8AC3E}">
        <p14:creationId xmlns:p14="http://schemas.microsoft.com/office/powerpoint/2010/main" val="3783534145"/>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20292"/>
            <a:ext cx="7315200" cy="736891"/>
          </a:xfrm>
        </p:spPr>
        <p:txBody>
          <a:bodyPr/>
          <a:lstStyle/>
          <a:p>
            <a:r>
              <a:rPr lang="en-US" dirty="0" smtClean="0"/>
              <a:t>Learning Resources</a:t>
            </a:r>
            <a:endParaRPr lang="en-US" dirty="0"/>
          </a:p>
        </p:txBody>
      </p:sp>
      <p:sp>
        <p:nvSpPr>
          <p:cNvPr id="3" name="Content Placeholder 2"/>
          <p:cNvSpPr>
            <a:spLocks noGrp="1"/>
          </p:cNvSpPr>
          <p:nvPr>
            <p:ph idx="1"/>
          </p:nvPr>
        </p:nvSpPr>
        <p:spPr>
          <a:xfrm>
            <a:off x="304800" y="1371600"/>
            <a:ext cx="7772400" cy="4575395"/>
          </a:xfrm>
        </p:spPr>
        <p:txBody>
          <a:bodyPr>
            <a:normAutofit/>
          </a:bodyPr>
          <a:lstStyle/>
          <a:p>
            <a:r>
              <a:rPr lang="en-US" dirty="0" smtClean="0"/>
              <a:t>At the end of this slide deck</a:t>
            </a:r>
          </a:p>
          <a:p>
            <a:r>
              <a:rPr lang="en-US" dirty="0" smtClean="0"/>
              <a:t>Covers articles</a:t>
            </a:r>
          </a:p>
          <a:p>
            <a:r>
              <a:rPr lang="en-US" dirty="0" smtClean="0"/>
              <a:t>Books</a:t>
            </a:r>
          </a:p>
          <a:p>
            <a:r>
              <a:rPr lang="en-US" dirty="0" smtClean="0"/>
              <a:t>Be mindful of 2.x versus older content.  2.x came out in October of 2015 so keep that in mind</a:t>
            </a:r>
          </a:p>
          <a:p>
            <a:r>
              <a:rPr lang="en-US" dirty="0" smtClean="0"/>
              <a:t>Glossary of Terms</a:t>
            </a:r>
          </a:p>
          <a:p>
            <a:endParaRPr lang="en-US" dirty="0" smtClean="0"/>
          </a:p>
          <a:p>
            <a:endParaRPr lang="en-US" dirty="0" smtClean="0"/>
          </a:p>
          <a:p>
            <a:endParaRPr lang="en-US" dirty="0" smtClean="0"/>
          </a:p>
          <a:p>
            <a:endParaRPr lang="en-US" dirty="0" smtClean="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231</a:t>
            </a:fld>
            <a:endParaRPr lang="en-US"/>
          </a:p>
        </p:txBody>
      </p:sp>
    </p:spTree>
    <p:extLst>
      <p:ext uri="{BB962C8B-B14F-4D97-AF65-F5344CB8AC3E}">
        <p14:creationId xmlns:p14="http://schemas.microsoft.com/office/powerpoint/2010/main" val="296594722"/>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20292"/>
            <a:ext cx="7315200" cy="736891"/>
          </a:xfrm>
        </p:spPr>
        <p:txBody>
          <a:bodyPr/>
          <a:lstStyle/>
          <a:p>
            <a:r>
              <a:rPr lang="en-US" dirty="0" smtClean="0"/>
              <a:t>Next Steps to Learn</a:t>
            </a:r>
            <a:endParaRPr lang="en-US" dirty="0"/>
          </a:p>
        </p:txBody>
      </p:sp>
      <p:sp>
        <p:nvSpPr>
          <p:cNvPr id="3" name="Content Placeholder 2"/>
          <p:cNvSpPr>
            <a:spLocks noGrp="1"/>
          </p:cNvSpPr>
          <p:nvPr>
            <p:ph idx="1"/>
          </p:nvPr>
        </p:nvSpPr>
        <p:spPr>
          <a:xfrm>
            <a:off x="304800" y="1371600"/>
            <a:ext cx="7772400" cy="4575395"/>
          </a:xfrm>
        </p:spPr>
        <p:txBody>
          <a:bodyPr>
            <a:normAutofit/>
          </a:bodyPr>
          <a:lstStyle/>
          <a:p>
            <a:r>
              <a:rPr lang="en-US" dirty="0" smtClean="0"/>
              <a:t>Set up a test cluster</a:t>
            </a:r>
          </a:p>
          <a:p>
            <a:r>
              <a:rPr lang="en-US" dirty="0" smtClean="0"/>
              <a:t>ES Training?</a:t>
            </a:r>
          </a:p>
          <a:p>
            <a:endParaRPr lang="en-US" dirty="0" smtClean="0"/>
          </a:p>
          <a:p>
            <a:endParaRPr lang="en-US" dirty="0" smtClean="0"/>
          </a:p>
          <a:p>
            <a:endParaRPr lang="en-US" dirty="0" smtClean="0"/>
          </a:p>
          <a:p>
            <a:endParaRPr lang="en-US" dirty="0" smtClean="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232</a:t>
            </a:fld>
            <a:endParaRPr lang="en-US"/>
          </a:p>
        </p:txBody>
      </p:sp>
    </p:spTree>
    <p:extLst>
      <p:ext uri="{BB962C8B-B14F-4D97-AF65-F5344CB8AC3E}">
        <p14:creationId xmlns:p14="http://schemas.microsoft.com/office/powerpoint/2010/main" val="2869175358"/>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End</a:t>
            </a:r>
            <a:endParaRPr lang="en-US" dirty="0"/>
          </a:p>
        </p:txBody>
      </p:sp>
      <p:sp>
        <p:nvSpPr>
          <p:cNvPr id="3" name="Content Placeholder 2"/>
          <p:cNvSpPr>
            <a:spLocks noGrp="1"/>
          </p:cNvSpPr>
          <p:nvPr>
            <p:ph idx="1"/>
          </p:nvPr>
        </p:nvSpPr>
        <p:spPr/>
        <p:txBody>
          <a:bodyPr/>
          <a:lstStyle/>
          <a:p>
            <a:pPr marL="45720" indent="0">
              <a:buNone/>
            </a:pPr>
            <a:r>
              <a:rPr lang="en-US" dirty="0" smtClean="0"/>
              <a:t>Many thanks for attending!</a:t>
            </a:r>
          </a:p>
          <a:p>
            <a:pPr marL="45720" indent="0">
              <a:buNone/>
            </a:pPr>
            <a:endParaRPr lang="en-US" dirty="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233</a:t>
            </a:fld>
            <a:endParaRPr lang="en-US"/>
          </a:p>
        </p:txBody>
      </p:sp>
    </p:spTree>
    <p:extLst>
      <p:ext uri="{BB962C8B-B14F-4D97-AF65-F5344CB8AC3E}">
        <p14:creationId xmlns:p14="http://schemas.microsoft.com/office/powerpoint/2010/main" val="3682156723"/>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a:t>
            </a:r>
            <a:endParaRPr lang="en-US" dirty="0"/>
          </a:p>
        </p:txBody>
      </p:sp>
      <p:sp>
        <p:nvSpPr>
          <p:cNvPr id="3" name="Content Placeholder 2"/>
          <p:cNvSpPr>
            <a:spLocks noGrp="1"/>
          </p:cNvSpPr>
          <p:nvPr>
            <p:ph idx="1"/>
          </p:nvPr>
        </p:nvSpPr>
        <p:spPr/>
        <p:txBody>
          <a:bodyPr/>
          <a:lstStyle/>
          <a:p>
            <a:r>
              <a:rPr lang="en-US" dirty="0" smtClean="0"/>
              <a:t>Additional topics of interest for reference</a:t>
            </a:r>
          </a:p>
          <a:p>
            <a:pPr lvl="1"/>
            <a:r>
              <a:rPr lang="en-US" dirty="0" smtClean="0"/>
              <a:t>Links</a:t>
            </a:r>
          </a:p>
          <a:p>
            <a:pPr lvl="1"/>
            <a:r>
              <a:rPr lang="en-US" dirty="0" smtClean="0"/>
              <a:t>Books</a:t>
            </a:r>
          </a:p>
          <a:p>
            <a:pPr lvl="1"/>
            <a:r>
              <a:rPr lang="en-US" dirty="0" smtClean="0"/>
              <a:t>APIs</a:t>
            </a:r>
          </a:p>
          <a:p>
            <a:pPr lvl="1"/>
            <a:r>
              <a:rPr lang="en-US" dirty="0" smtClean="0"/>
              <a:t>GUIs</a:t>
            </a:r>
          </a:p>
          <a:p>
            <a:pPr lvl="1"/>
            <a:r>
              <a:rPr lang="en-US" dirty="0" smtClean="0"/>
              <a:t>Other topics</a:t>
            </a:r>
            <a:endParaRPr lang="en-US" dirty="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234</a:t>
            </a:fld>
            <a:endParaRPr lang="en-US"/>
          </a:p>
        </p:txBody>
      </p:sp>
    </p:spTree>
    <p:extLst>
      <p:ext uri="{BB962C8B-B14F-4D97-AF65-F5344CB8AC3E}">
        <p14:creationId xmlns:p14="http://schemas.microsoft.com/office/powerpoint/2010/main" val="923504518"/>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3187" y="548797"/>
            <a:ext cx="7315200" cy="703556"/>
          </a:xfrm>
        </p:spPr>
        <p:txBody>
          <a:bodyPr/>
          <a:lstStyle/>
          <a:p>
            <a:r>
              <a:rPr lang="en-US" dirty="0" smtClean="0"/>
              <a:t>Links</a:t>
            </a:r>
            <a:endParaRPr lang="en-US" dirty="0"/>
          </a:p>
        </p:txBody>
      </p:sp>
      <p:sp>
        <p:nvSpPr>
          <p:cNvPr id="3" name="Content Placeholder 2"/>
          <p:cNvSpPr>
            <a:spLocks noGrp="1"/>
          </p:cNvSpPr>
          <p:nvPr>
            <p:ph idx="1"/>
          </p:nvPr>
        </p:nvSpPr>
        <p:spPr>
          <a:xfrm>
            <a:off x="543186" y="1524000"/>
            <a:ext cx="8219813" cy="4214784"/>
          </a:xfrm>
        </p:spPr>
        <p:txBody>
          <a:bodyPr>
            <a:normAutofit/>
          </a:bodyPr>
          <a:lstStyle/>
          <a:p>
            <a:r>
              <a:rPr lang="en-US" dirty="0"/>
              <a:t> </a:t>
            </a:r>
            <a:r>
              <a:rPr lang="en-US" b="1" u="sng" dirty="0">
                <a:hlinkClick r:id="rId2"/>
              </a:rPr>
              <a:t>Optimizing Elasticsearch: How Many Shards per Index</a:t>
            </a:r>
            <a:r>
              <a:rPr lang="en-US" b="1" u="sng" dirty="0" smtClean="0">
                <a:hlinkClick r:id="rId2"/>
              </a:rPr>
              <a:t>?</a:t>
            </a:r>
            <a:r>
              <a:rPr lang="en-US" dirty="0" smtClean="0"/>
              <a:t>.</a:t>
            </a:r>
          </a:p>
          <a:p>
            <a:r>
              <a:rPr lang="en-US" b="1" u="sng" dirty="0">
                <a:hlinkClick r:id="rId3"/>
              </a:rPr>
              <a:t>Super-easy Cluster </a:t>
            </a:r>
            <a:r>
              <a:rPr lang="en-US" b="1" u="sng" dirty="0" smtClean="0">
                <a:hlinkClick r:id="rId3"/>
              </a:rPr>
              <a:t>Provisioning</a:t>
            </a:r>
            <a:endParaRPr lang="en-US" b="1" u="sng" dirty="0" smtClean="0"/>
          </a:p>
          <a:p>
            <a:r>
              <a:rPr lang="en-US" b="1" u="sng" dirty="0">
                <a:hlinkClick r:id="rId4"/>
              </a:rPr>
              <a:t>Thoughts on Launching and Scaling Elasticsearc</a:t>
            </a:r>
            <a:r>
              <a:rPr lang="en-US" b="1" dirty="0">
                <a:hlinkClick r:id="rId4"/>
              </a:rPr>
              <a:t>h</a:t>
            </a:r>
            <a:r>
              <a:rPr lang="en-US" dirty="0" smtClean="0"/>
              <a:t>.</a:t>
            </a:r>
          </a:p>
          <a:p>
            <a:r>
              <a:rPr lang="en-US" b="1" u="sng" dirty="0">
                <a:hlinkClick r:id="rId5"/>
              </a:rPr>
              <a:t>How-to: Quick-and-Easy Resizing of your Elasticsearch Cluste</a:t>
            </a:r>
            <a:r>
              <a:rPr lang="en-US" b="1" dirty="0">
                <a:hlinkClick r:id="rId5"/>
              </a:rPr>
              <a:t>r</a:t>
            </a:r>
            <a:endParaRPr lang="en-US" dirty="0"/>
          </a:p>
          <a:p>
            <a:r>
              <a:rPr lang="en-US" b="1" u="sng" dirty="0">
                <a:hlinkClick r:id="rId6"/>
              </a:rPr>
              <a:t>Choosing a Size for Your Nodes</a:t>
            </a:r>
            <a:endParaRPr lang="en-US" dirty="0"/>
          </a:p>
          <a:p>
            <a:endParaRPr lang="en-US" dirty="0"/>
          </a:p>
        </p:txBody>
      </p:sp>
      <p:sp>
        <p:nvSpPr>
          <p:cNvPr id="4" name="Footer Placeholder 3"/>
          <p:cNvSpPr>
            <a:spLocks noGrp="1"/>
          </p:cNvSpPr>
          <p:nvPr>
            <p:ph type="ftr" sz="quarter" idx="11"/>
          </p:nvPr>
        </p:nvSpPr>
        <p:spPr>
          <a:xfrm>
            <a:off x="6008430" y="929936"/>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235</a:t>
            </a:fld>
            <a:endParaRPr lang="en-US"/>
          </a:p>
        </p:txBody>
      </p:sp>
    </p:spTree>
    <p:extLst>
      <p:ext uri="{BB962C8B-B14F-4D97-AF65-F5344CB8AC3E}">
        <p14:creationId xmlns:p14="http://schemas.microsoft.com/office/powerpoint/2010/main" val="1286576611"/>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018377"/>
            <a:ext cx="7315200" cy="703556"/>
          </a:xfrm>
        </p:spPr>
        <p:txBody>
          <a:bodyPr/>
          <a:lstStyle/>
          <a:p>
            <a:r>
              <a:rPr lang="en-US" dirty="0" smtClean="0"/>
              <a:t>Books</a:t>
            </a:r>
            <a:endParaRPr lang="en-US" dirty="0"/>
          </a:p>
        </p:txBody>
      </p:sp>
      <p:sp>
        <p:nvSpPr>
          <p:cNvPr id="3" name="Content Placeholder 2"/>
          <p:cNvSpPr>
            <a:spLocks noGrp="1"/>
          </p:cNvSpPr>
          <p:nvPr>
            <p:ph idx="1"/>
          </p:nvPr>
        </p:nvSpPr>
        <p:spPr>
          <a:xfrm>
            <a:off x="609600" y="2286000"/>
            <a:ext cx="7841460" cy="2971799"/>
          </a:xfrm>
        </p:spPr>
        <p:txBody>
          <a:bodyPr>
            <a:normAutofit/>
          </a:bodyPr>
          <a:lstStyle/>
          <a:p>
            <a:r>
              <a:rPr lang="en-US" sz="1600" dirty="0" smtClean="0"/>
              <a:t>Book 1</a:t>
            </a:r>
          </a:p>
          <a:p>
            <a:r>
              <a:rPr lang="en-US" sz="1600" dirty="0" smtClean="0"/>
              <a:t>Book 2</a:t>
            </a:r>
            <a:endParaRPr lang="en-US" sz="1400" dirty="0"/>
          </a:p>
        </p:txBody>
      </p:sp>
      <p:sp>
        <p:nvSpPr>
          <p:cNvPr id="4" name="Footer Placeholder 3"/>
          <p:cNvSpPr>
            <a:spLocks noGrp="1"/>
          </p:cNvSpPr>
          <p:nvPr>
            <p:ph type="ftr" sz="quarter" idx="11"/>
          </p:nvPr>
        </p:nvSpPr>
        <p:spPr>
          <a:xfrm>
            <a:off x="6009129" y="952608"/>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236</a:t>
            </a:fld>
            <a:endParaRPr lang="en-US"/>
          </a:p>
        </p:txBody>
      </p:sp>
    </p:spTree>
    <p:extLst>
      <p:ext uri="{BB962C8B-B14F-4D97-AF65-F5344CB8AC3E}">
        <p14:creationId xmlns:p14="http://schemas.microsoft.com/office/powerpoint/2010/main" val="241388668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6629400" cy="808969"/>
          </a:xfrm>
        </p:spPr>
        <p:txBody>
          <a:bodyPr>
            <a:normAutofit/>
          </a:bodyPr>
          <a:lstStyle/>
          <a:p>
            <a:pPr algn="r"/>
            <a:r>
              <a:rPr lang="en-US" sz="3600" dirty="0" smtClean="0"/>
              <a:t>Where are things installed - zip</a:t>
            </a:r>
            <a:endParaRPr lang="en-US" sz="3600"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24</a:t>
            </a:fld>
            <a:endParaRPr lang="en-US"/>
          </a:p>
        </p:txBody>
      </p:sp>
      <p:pic>
        <p:nvPicPr>
          <p:cNvPr id="6" name="Picture 5"/>
          <p:cNvPicPr>
            <a:picLocks noChangeAspect="1"/>
          </p:cNvPicPr>
          <p:nvPr/>
        </p:nvPicPr>
        <p:blipFill>
          <a:blip r:embed="rId2"/>
          <a:stretch>
            <a:fillRect/>
          </a:stretch>
        </p:blipFill>
        <p:spPr>
          <a:xfrm>
            <a:off x="1219200" y="1600200"/>
            <a:ext cx="6772275" cy="4610100"/>
          </a:xfrm>
          <a:prstGeom prst="rect">
            <a:avLst/>
          </a:prstGeom>
        </p:spPr>
      </p:pic>
    </p:spTree>
    <p:extLst>
      <p:ext uri="{BB962C8B-B14F-4D97-AF65-F5344CB8AC3E}">
        <p14:creationId xmlns:p14="http://schemas.microsoft.com/office/powerpoint/2010/main" val="69697626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6629400" cy="808969"/>
          </a:xfrm>
        </p:spPr>
        <p:txBody>
          <a:bodyPr>
            <a:normAutofit/>
          </a:bodyPr>
          <a:lstStyle/>
          <a:p>
            <a:pPr algn="r"/>
            <a:r>
              <a:rPr lang="en-US" sz="3600" dirty="0" smtClean="0"/>
              <a:t> Configuration Files </a:t>
            </a:r>
            <a:endParaRPr lang="en-US" sz="3600" dirty="0"/>
          </a:p>
        </p:txBody>
      </p:sp>
      <p:sp>
        <p:nvSpPr>
          <p:cNvPr id="3" name="Content Placeholder 2"/>
          <p:cNvSpPr>
            <a:spLocks noGrp="1"/>
          </p:cNvSpPr>
          <p:nvPr>
            <p:ph idx="1"/>
          </p:nvPr>
        </p:nvSpPr>
        <p:spPr>
          <a:xfrm>
            <a:off x="4953000" y="1143000"/>
            <a:ext cx="3733801" cy="5638799"/>
          </a:xfrm>
        </p:spPr>
        <p:txBody>
          <a:bodyPr>
            <a:normAutofit lnSpcReduction="10000"/>
          </a:bodyPr>
          <a:lstStyle/>
          <a:p>
            <a:r>
              <a:rPr lang="en-US" dirty="0" smtClean="0"/>
              <a:t>Found in the “</a:t>
            </a:r>
            <a:r>
              <a:rPr lang="en-US" dirty="0" err="1" smtClean="0"/>
              <a:t>config</a:t>
            </a:r>
            <a:r>
              <a:rPr lang="en-US" dirty="0" smtClean="0"/>
              <a:t>” directory of your installation (i.e. /</a:t>
            </a:r>
            <a:r>
              <a:rPr lang="en-US" dirty="0" err="1" smtClean="0"/>
              <a:t>etc</a:t>
            </a:r>
            <a:r>
              <a:rPr lang="en-US" dirty="0" smtClean="0"/>
              <a:t>/</a:t>
            </a:r>
            <a:r>
              <a:rPr lang="en-US" dirty="0" err="1" smtClean="0"/>
              <a:t>elasticsearch</a:t>
            </a:r>
            <a:r>
              <a:rPr lang="en-US" dirty="0" smtClean="0"/>
              <a:t>, </a:t>
            </a:r>
            <a:r>
              <a:rPr lang="en-US" dirty="0" err="1" smtClean="0"/>
              <a:t>config</a:t>
            </a:r>
            <a:r>
              <a:rPr lang="en-US" dirty="0" smtClean="0"/>
              <a:t>, </a:t>
            </a:r>
            <a:r>
              <a:rPr lang="en-US" dirty="0" err="1" smtClean="0"/>
              <a:t>etc</a:t>
            </a:r>
            <a:r>
              <a:rPr lang="en-US" dirty="0" smtClean="0"/>
              <a:t>)</a:t>
            </a:r>
          </a:p>
          <a:p>
            <a:r>
              <a:rPr lang="en-US" dirty="0" err="1" smtClean="0"/>
              <a:t>Elasticsearch.yml</a:t>
            </a:r>
            <a:endParaRPr lang="en-US" dirty="0" smtClean="0"/>
          </a:p>
          <a:p>
            <a:pPr lvl="1"/>
            <a:r>
              <a:rPr lang="en-US" dirty="0"/>
              <a:t> </a:t>
            </a:r>
            <a:r>
              <a:rPr lang="en-US" dirty="0" smtClean="0"/>
              <a:t>Can define node name, cluster name, master nodes, </a:t>
            </a:r>
            <a:r>
              <a:rPr lang="en-US" dirty="0" err="1" smtClean="0"/>
              <a:t>etc</a:t>
            </a:r>
            <a:endParaRPr lang="en-US" dirty="0" smtClean="0"/>
          </a:p>
          <a:p>
            <a:r>
              <a:rPr lang="en-US" dirty="0" err="1" smtClean="0"/>
              <a:t>Logging.yml</a:t>
            </a:r>
            <a:endParaRPr lang="en-US" dirty="0" smtClean="0"/>
          </a:p>
          <a:p>
            <a:pPr lvl="1"/>
            <a:r>
              <a:rPr lang="en-US" dirty="0" smtClean="0"/>
              <a:t>Logs with Log4j (java) and controls logging level, detail, etc.</a:t>
            </a:r>
          </a:p>
          <a:p>
            <a:r>
              <a:rPr lang="en-US" dirty="0" smtClean="0"/>
              <a:t>Values declared inside these files are permanent versus transient.</a:t>
            </a:r>
          </a:p>
          <a:p>
            <a:r>
              <a:rPr lang="en-US" dirty="0" smtClean="0"/>
              <a:t>Once configuration is set; start up your cluster for management even if it is one node</a:t>
            </a:r>
          </a:p>
          <a:p>
            <a:pPr lvl="1"/>
            <a:endParaRPr lang="en-US" dirty="0" smtClean="0"/>
          </a:p>
          <a:p>
            <a:endParaRPr lang="en-US" dirty="0" smtClean="0"/>
          </a:p>
          <a:p>
            <a:pPr lvl="1"/>
            <a:endParaRPr lang="en-US" dirty="0" smtClean="0"/>
          </a:p>
          <a:p>
            <a:pPr lvl="1"/>
            <a:endParaRPr lang="en-US" dirty="0"/>
          </a:p>
          <a:p>
            <a:pPr marL="45720" indent="0">
              <a:buNone/>
            </a:pPr>
            <a:endParaRPr lang="en-US" baseline="30000" dirty="0" smtClean="0"/>
          </a:p>
          <a:p>
            <a:pPr marL="45720" indent="0">
              <a:buNone/>
            </a:pPr>
            <a:endParaRPr lang="en-US" baseline="30000" dirty="0" smtClean="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25</a:t>
            </a:fld>
            <a:endParaRPr lang="en-US"/>
          </a:p>
        </p:txBody>
      </p:sp>
      <p:pic>
        <p:nvPicPr>
          <p:cNvPr id="6" name="Picture 5"/>
          <p:cNvPicPr>
            <a:picLocks noChangeAspect="1"/>
          </p:cNvPicPr>
          <p:nvPr/>
        </p:nvPicPr>
        <p:blipFill>
          <a:blip r:embed="rId2"/>
          <a:stretch>
            <a:fillRect/>
          </a:stretch>
        </p:blipFill>
        <p:spPr>
          <a:xfrm>
            <a:off x="304800" y="1035907"/>
            <a:ext cx="4207548" cy="5715000"/>
          </a:xfrm>
          <a:prstGeom prst="rect">
            <a:avLst/>
          </a:prstGeom>
        </p:spPr>
      </p:pic>
    </p:spTree>
    <p:extLst>
      <p:ext uri="{BB962C8B-B14F-4D97-AF65-F5344CB8AC3E}">
        <p14:creationId xmlns:p14="http://schemas.microsoft.com/office/powerpoint/2010/main" val="163050423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6629400" cy="808969"/>
          </a:xfrm>
        </p:spPr>
        <p:txBody>
          <a:bodyPr>
            <a:normAutofit/>
          </a:bodyPr>
          <a:lstStyle/>
          <a:p>
            <a:pPr algn="r"/>
            <a:r>
              <a:rPr lang="en-US" sz="3600" dirty="0" smtClean="0"/>
              <a:t> Exploring your Cluster</a:t>
            </a:r>
            <a:endParaRPr lang="en-US" sz="3600" dirty="0"/>
          </a:p>
        </p:txBody>
      </p:sp>
      <p:sp>
        <p:nvSpPr>
          <p:cNvPr id="3" name="Content Placeholder 2"/>
          <p:cNvSpPr>
            <a:spLocks noGrp="1"/>
          </p:cNvSpPr>
          <p:nvPr>
            <p:ph idx="1"/>
          </p:nvPr>
        </p:nvSpPr>
        <p:spPr>
          <a:xfrm>
            <a:off x="533400" y="1143001"/>
            <a:ext cx="8153401" cy="3352800"/>
          </a:xfrm>
        </p:spPr>
        <p:txBody>
          <a:bodyPr>
            <a:normAutofit fontScale="92500" lnSpcReduction="20000"/>
          </a:bodyPr>
          <a:lstStyle/>
          <a:p>
            <a:r>
              <a:rPr lang="en-US" dirty="0"/>
              <a:t>The REST </a:t>
            </a:r>
            <a:r>
              <a:rPr lang="en-US" dirty="0" smtClean="0"/>
              <a:t>API</a:t>
            </a:r>
            <a:endParaRPr lang="en-US" dirty="0"/>
          </a:p>
          <a:p>
            <a:r>
              <a:rPr lang="en-US" dirty="0"/>
              <a:t>Now that we have our node (and cluster) up and running, the next step is to understand how to communicate with it. Fortunately, </a:t>
            </a:r>
            <a:r>
              <a:rPr lang="en-US" dirty="0" err="1"/>
              <a:t>Elasticsearch</a:t>
            </a:r>
            <a:r>
              <a:rPr lang="en-US" dirty="0"/>
              <a:t> provides a very comprehensive and powerful REST API that you can use to interact with your cluster. Among the few things that can be done with the API are as follows:</a:t>
            </a:r>
          </a:p>
          <a:p>
            <a:r>
              <a:rPr lang="en-US" dirty="0"/>
              <a:t>Check your cluster, node, and index health, status, and statistics</a:t>
            </a:r>
          </a:p>
          <a:p>
            <a:r>
              <a:rPr lang="en-US" dirty="0"/>
              <a:t>Administer your cluster, node, and index data and metadata</a:t>
            </a:r>
          </a:p>
          <a:p>
            <a:r>
              <a:rPr lang="en-US" dirty="0"/>
              <a:t>Perform CRUD (Create, Read, Update, and Delete) and search operations against your indexes</a:t>
            </a:r>
          </a:p>
          <a:p>
            <a:r>
              <a:rPr lang="en-US" dirty="0"/>
              <a:t>Execute advanced search operations such as paging, sorting, filtering, scripting, aggregations, and many </a:t>
            </a:r>
            <a:r>
              <a:rPr lang="en-US" dirty="0" smtClean="0"/>
              <a:t>others</a:t>
            </a:r>
          </a:p>
          <a:p>
            <a:endParaRPr lang="en-US" dirty="0"/>
          </a:p>
          <a:p>
            <a:pPr lvl="1"/>
            <a:endParaRPr lang="en-US" dirty="0" smtClean="0"/>
          </a:p>
          <a:p>
            <a:endParaRPr lang="en-US" dirty="0" smtClean="0"/>
          </a:p>
          <a:p>
            <a:pPr lvl="1"/>
            <a:endParaRPr lang="en-US" dirty="0" smtClean="0"/>
          </a:p>
          <a:p>
            <a:pPr lvl="1"/>
            <a:endParaRPr lang="en-US" dirty="0"/>
          </a:p>
          <a:p>
            <a:pPr marL="45720" indent="0">
              <a:buNone/>
            </a:pPr>
            <a:endParaRPr lang="en-US" baseline="30000" dirty="0" smtClean="0"/>
          </a:p>
          <a:p>
            <a:pPr marL="45720" indent="0">
              <a:buNone/>
            </a:pPr>
            <a:endParaRPr lang="en-US" baseline="30000" dirty="0" smtClean="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26</a:t>
            </a:fld>
            <a:endParaRPr lang="en-US"/>
          </a:p>
        </p:txBody>
      </p:sp>
      <p:pic>
        <p:nvPicPr>
          <p:cNvPr id="6" name="Picture 5"/>
          <p:cNvPicPr>
            <a:picLocks noChangeAspect="1"/>
          </p:cNvPicPr>
          <p:nvPr/>
        </p:nvPicPr>
        <p:blipFill>
          <a:blip r:embed="rId3"/>
          <a:stretch>
            <a:fillRect/>
          </a:stretch>
        </p:blipFill>
        <p:spPr>
          <a:xfrm>
            <a:off x="1066800" y="4648200"/>
            <a:ext cx="6553200" cy="428625"/>
          </a:xfrm>
          <a:prstGeom prst="rect">
            <a:avLst/>
          </a:prstGeom>
        </p:spPr>
      </p:pic>
      <p:pic>
        <p:nvPicPr>
          <p:cNvPr id="7" name="Picture 6"/>
          <p:cNvPicPr>
            <a:picLocks noChangeAspect="1"/>
          </p:cNvPicPr>
          <p:nvPr/>
        </p:nvPicPr>
        <p:blipFill>
          <a:blip r:embed="rId4"/>
          <a:stretch>
            <a:fillRect/>
          </a:stretch>
        </p:blipFill>
        <p:spPr>
          <a:xfrm>
            <a:off x="1090612" y="5257800"/>
            <a:ext cx="6505575" cy="781050"/>
          </a:xfrm>
          <a:prstGeom prst="rect">
            <a:avLst/>
          </a:prstGeom>
        </p:spPr>
      </p:pic>
    </p:spTree>
    <p:extLst>
      <p:ext uri="{BB962C8B-B14F-4D97-AF65-F5344CB8AC3E}">
        <p14:creationId xmlns:p14="http://schemas.microsoft.com/office/powerpoint/2010/main" val="361691724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smtClean="0"/>
              <a:t>Summary</a:t>
            </a:r>
            <a:endParaRPr lang="en-US" dirty="0"/>
          </a:p>
        </p:txBody>
      </p:sp>
      <p:sp>
        <p:nvSpPr>
          <p:cNvPr id="3" name="Content Placeholder 2"/>
          <p:cNvSpPr>
            <a:spLocks noGrp="1"/>
          </p:cNvSpPr>
          <p:nvPr>
            <p:ph idx="1"/>
          </p:nvPr>
        </p:nvSpPr>
        <p:spPr>
          <a:xfrm>
            <a:off x="762000" y="2407468"/>
            <a:ext cx="7315200" cy="3539527"/>
          </a:xfrm>
        </p:spPr>
        <p:txBody>
          <a:bodyPr>
            <a:normAutofit/>
          </a:bodyPr>
          <a:lstStyle/>
          <a:p>
            <a:r>
              <a:rPr lang="en-US" dirty="0" err="1"/>
              <a:t>Elasticsearch</a:t>
            </a:r>
            <a:r>
              <a:rPr lang="en-US" dirty="0"/>
              <a:t> is an open-source, broadly-distributable, readily-scalable, enterprise-grade search </a:t>
            </a:r>
            <a:r>
              <a:rPr lang="en-US" dirty="0" smtClean="0"/>
              <a:t>engine</a:t>
            </a:r>
          </a:p>
          <a:p>
            <a:r>
              <a:rPr lang="en-US" dirty="0" smtClean="0"/>
              <a:t>Managed through an HTTP RESTful API</a:t>
            </a:r>
          </a:p>
          <a:p>
            <a:r>
              <a:rPr lang="en-US" dirty="0" smtClean="0"/>
              <a:t>Schema less with a data driven schema</a:t>
            </a:r>
          </a:p>
          <a:p>
            <a:r>
              <a:rPr lang="en-US" dirty="0" smtClean="0"/>
              <a:t>Written in Java and backed by Apache Lucene</a:t>
            </a:r>
          </a:p>
          <a:p>
            <a:r>
              <a:rPr lang="en-US" dirty="0" smtClean="0"/>
              <a:t>Used by many major tech players in the market</a:t>
            </a:r>
          </a:p>
          <a:p>
            <a:r>
              <a:rPr lang="en-US" dirty="0" smtClean="0"/>
              <a:t>Near Real Time Search</a:t>
            </a:r>
          </a:p>
          <a:p>
            <a:r>
              <a:rPr lang="en-US" dirty="0" smtClean="0"/>
              <a:t>Runs supported on Windows and Linux in production, but on anything that runs in a JVM.</a:t>
            </a:r>
          </a:p>
          <a:p>
            <a:endParaRPr lang="en-US" dirty="0" smtClean="0"/>
          </a:p>
          <a:p>
            <a:endParaRPr lang="en-US" dirty="0" smtClean="0"/>
          </a:p>
          <a:p>
            <a:endParaRPr lang="en-US" dirty="0" smtClean="0"/>
          </a:p>
          <a:p>
            <a:endParaRPr lang="en-US" dirty="0"/>
          </a:p>
          <a:p>
            <a:endParaRPr lang="en-US" dirty="0" smtClean="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27</a:t>
            </a:fld>
            <a:endParaRPr lang="en-US"/>
          </a:p>
        </p:txBody>
      </p:sp>
    </p:spTree>
    <p:extLst>
      <p:ext uri="{BB962C8B-B14F-4D97-AF65-F5344CB8AC3E}">
        <p14:creationId xmlns:p14="http://schemas.microsoft.com/office/powerpoint/2010/main" val="114725867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1371600"/>
            <a:ext cx="7315200" cy="1293592"/>
          </a:xfrm>
        </p:spPr>
        <p:txBody>
          <a:bodyPr>
            <a:normAutofit fontScale="90000"/>
          </a:bodyPr>
          <a:lstStyle/>
          <a:p>
            <a:r>
              <a:rPr lang="en-US" dirty="0" smtClean="0"/>
              <a:t>Module 2: Architecture and Components</a:t>
            </a:r>
            <a:endParaRPr lang="en-US" dirty="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28</a:t>
            </a:fld>
            <a:endParaRPr lang="en-US"/>
          </a:p>
        </p:txBody>
      </p:sp>
      <p:pic>
        <p:nvPicPr>
          <p:cNvPr id="1026" name="Picture 2" descr="http://2.bp.blogspot.com/-Dp-ku9QlMlo/VZodWxRshsI/AAAAAAAABm4/hQicPHjC7Kc/s1600/comparison%2BSOlr%2Bvs%2BCloudSearch%2Bvs%2Belasticsearch%2B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066" y="2842539"/>
            <a:ext cx="6346825" cy="2712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22338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93618" y="1006569"/>
            <a:ext cx="7315200" cy="1154097"/>
          </a:xfrm>
        </p:spPr>
        <p:txBody>
          <a:bodyPr/>
          <a:lstStyle/>
          <a:p>
            <a:r>
              <a:rPr lang="en-US" dirty="0" smtClean="0"/>
              <a:t>Objectives</a:t>
            </a:r>
            <a:endParaRPr lang="en-US" dirty="0"/>
          </a:p>
        </p:txBody>
      </p:sp>
      <p:sp>
        <p:nvSpPr>
          <p:cNvPr id="7" name="Content Placeholder 6"/>
          <p:cNvSpPr>
            <a:spLocks noGrp="1"/>
          </p:cNvSpPr>
          <p:nvPr>
            <p:ph idx="1"/>
          </p:nvPr>
        </p:nvSpPr>
        <p:spPr>
          <a:xfrm>
            <a:off x="381000" y="2282447"/>
            <a:ext cx="7315200" cy="3998081"/>
          </a:xfrm>
        </p:spPr>
        <p:txBody>
          <a:bodyPr>
            <a:normAutofit/>
          </a:bodyPr>
          <a:lstStyle/>
          <a:p>
            <a:endParaRPr lang="en-US" dirty="0"/>
          </a:p>
          <a:p>
            <a:pPr lvl="2" fontAlgn="base"/>
            <a:r>
              <a:rPr lang="en-US" dirty="0" smtClean="0"/>
              <a:t>Key Concepts of </a:t>
            </a:r>
            <a:r>
              <a:rPr lang="en-US" dirty="0" err="1" smtClean="0"/>
              <a:t>Elasticsearch</a:t>
            </a:r>
            <a:endParaRPr lang="en-US" dirty="0" smtClean="0"/>
          </a:p>
          <a:p>
            <a:pPr lvl="2" fontAlgn="base"/>
            <a:r>
              <a:rPr lang="en-US" dirty="0" smtClean="0"/>
              <a:t>Key Components of </a:t>
            </a:r>
            <a:r>
              <a:rPr lang="en-US" dirty="0" err="1" smtClean="0"/>
              <a:t>Elasticsearch</a:t>
            </a:r>
            <a:r>
              <a:rPr lang="en-US" dirty="0" smtClean="0"/>
              <a:t> Architecture</a:t>
            </a:r>
            <a:endParaRPr lang="en-US" dirty="0"/>
          </a:p>
          <a:p>
            <a:pPr lvl="2" fontAlgn="base"/>
            <a:r>
              <a:rPr lang="en-US" dirty="0" smtClean="0"/>
              <a:t>Clustering</a:t>
            </a:r>
          </a:p>
          <a:p>
            <a:pPr lvl="2" fontAlgn="base"/>
            <a:r>
              <a:rPr lang="en-US" dirty="0" smtClean="0"/>
              <a:t>Indexes</a:t>
            </a:r>
            <a:endParaRPr lang="en-US" dirty="0"/>
          </a:p>
          <a:p>
            <a:pPr lvl="2" fontAlgn="base"/>
            <a:endParaRPr lang="en-US" dirty="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29</a:t>
            </a:fld>
            <a:endParaRPr lang="en-US"/>
          </a:p>
        </p:txBody>
      </p:sp>
    </p:spTree>
    <p:extLst>
      <p:ext uri="{BB962C8B-B14F-4D97-AF65-F5344CB8AC3E}">
        <p14:creationId xmlns:p14="http://schemas.microsoft.com/office/powerpoint/2010/main" val="424961631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48797"/>
            <a:ext cx="7315200" cy="1154097"/>
          </a:xfrm>
        </p:spPr>
        <p:txBody>
          <a:bodyPr/>
          <a:lstStyle/>
          <a:p>
            <a:r>
              <a:rPr lang="en-US" dirty="0" smtClean="0"/>
              <a:t>Administrative Info</a:t>
            </a:r>
            <a:endParaRPr lang="en-US" dirty="0"/>
          </a:p>
        </p:txBody>
      </p:sp>
      <p:sp>
        <p:nvSpPr>
          <p:cNvPr id="3" name="Content Placeholder 2"/>
          <p:cNvSpPr>
            <a:spLocks noGrp="1"/>
          </p:cNvSpPr>
          <p:nvPr>
            <p:ph idx="1"/>
          </p:nvPr>
        </p:nvSpPr>
        <p:spPr>
          <a:xfrm>
            <a:off x="533400" y="1905000"/>
            <a:ext cx="8153400" cy="4404361"/>
          </a:xfrm>
        </p:spPr>
        <p:txBody>
          <a:bodyPr>
            <a:normAutofit/>
          </a:bodyPr>
          <a:lstStyle/>
          <a:p>
            <a:r>
              <a:rPr lang="en-US" dirty="0"/>
              <a:t>Course:	</a:t>
            </a:r>
            <a:r>
              <a:rPr lang="en-US" dirty="0" smtClean="0"/>
              <a:t>Introduction to </a:t>
            </a:r>
            <a:r>
              <a:rPr lang="en-US" dirty="0" err="1" smtClean="0"/>
              <a:t>Elasticsearch</a:t>
            </a:r>
            <a:endParaRPr lang="en-US" dirty="0"/>
          </a:p>
          <a:p>
            <a:r>
              <a:rPr lang="en-US" dirty="0" smtClean="0"/>
              <a:t>Length</a:t>
            </a:r>
            <a:r>
              <a:rPr lang="en-US" dirty="0"/>
              <a:t>: 	</a:t>
            </a:r>
            <a:r>
              <a:rPr lang="en-US" dirty="0" smtClean="0"/>
              <a:t>2 </a:t>
            </a:r>
            <a:r>
              <a:rPr lang="en-US" dirty="0"/>
              <a:t>Days</a:t>
            </a:r>
          </a:p>
          <a:p>
            <a:r>
              <a:rPr lang="en-US" dirty="0"/>
              <a:t>Format: 	Lecture/Labs/Discussion</a:t>
            </a:r>
          </a:p>
          <a:p>
            <a:r>
              <a:rPr lang="en-US" dirty="0"/>
              <a:t>Schedule:	</a:t>
            </a:r>
            <a:r>
              <a:rPr lang="en-US" dirty="0" smtClean="0"/>
              <a:t>9:00AM </a:t>
            </a:r>
            <a:r>
              <a:rPr lang="en-US" dirty="0"/>
              <a:t>– </a:t>
            </a:r>
            <a:r>
              <a:rPr lang="en-US" dirty="0" smtClean="0"/>
              <a:t>5:00PM</a:t>
            </a:r>
            <a:r>
              <a:rPr lang="en-US" dirty="0"/>
              <a:t/>
            </a:r>
            <a:br>
              <a:rPr lang="en-US" dirty="0"/>
            </a:br>
            <a:r>
              <a:rPr lang="en-US" dirty="0"/>
              <a:t>		15 minute break, AM &amp; PM</a:t>
            </a:r>
            <a:br>
              <a:rPr lang="en-US" dirty="0"/>
            </a:br>
            <a:r>
              <a:rPr lang="en-US" dirty="0"/>
              <a:t>		1 hour lunch at noon</a:t>
            </a:r>
            <a:br>
              <a:rPr lang="en-US" dirty="0"/>
            </a:br>
            <a:r>
              <a:rPr lang="en-US" dirty="0"/>
              <a:t>		Lab time at the end of each AM and PM session</a:t>
            </a:r>
          </a:p>
          <a:p>
            <a:r>
              <a:rPr lang="en-US" dirty="0"/>
              <a:t>Location:	Fire exits, Restrooms, Security, other </a:t>
            </a:r>
            <a:r>
              <a:rPr lang="en-US" dirty="0" smtClean="0"/>
              <a:t>matters</a:t>
            </a:r>
          </a:p>
          <a:p>
            <a:r>
              <a:rPr lang="en-US" dirty="0" smtClean="0"/>
              <a:t>Attendees:	Name/Role/Experience/Goals for the Course</a:t>
            </a:r>
            <a:endParaRPr lang="en-US" dirty="0"/>
          </a:p>
        </p:txBody>
      </p:sp>
      <p:sp>
        <p:nvSpPr>
          <p:cNvPr id="6" name="Slide Number Placeholder 4"/>
          <p:cNvSpPr>
            <a:spLocks noGrp="1"/>
          </p:cNvSpPr>
          <p:nvPr>
            <p:ph type="sldNum" sz="quarter" idx="12"/>
          </p:nvPr>
        </p:nvSpPr>
        <p:spPr>
          <a:xfrm>
            <a:off x="7314415" y="548797"/>
            <a:ext cx="941203" cy="301752"/>
          </a:xfrm>
        </p:spPr>
        <p:txBody>
          <a:bodyPr/>
          <a:lstStyle/>
          <a:p>
            <a:fld id="{2413AE55-7CCA-47E3-92F9-1680A267B0D2}" type="slidenum">
              <a:rPr lang="en-US" smtClean="0"/>
              <a:t>3</a:t>
            </a:fld>
            <a:endParaRPr lang="en-US"/>
          </a:p>
        </p:txBody>
      </p:sp>
      <p:sp>
        <p:nvSpPr>
          <p:cNvPr id="7" name="Footer Placeholder 3"/>
          <p:cNvSpPr>
            <a:spLocks noGrp="1"/>
          </p:cNvSpPr>
          <p:nvPr>
            <p:ph type="ftr" sz="quarter" idx="11"/>
          </p:nvPr>
        </p:nvSpPr>
        <p:spPr>
          <a:xfrm>
            <a:off x="6008688" y="855956"/>
            <a:ext cx="2246489" cy="301227"/>
          </a:xfrm>
        </p:spPr>
        <p:txBody>
          <a:bodyPr/>
          <a:lstStyle/>
          <a:p>
            <a:pPr algn="r"/>
            <a:r>
              <a:rPr lang="en-US" dirty="0" smtClean="0"/>
              <a:t>Copyright 2013-2016, RX-M LLC</a:t>
            </a:r>
            <a:endParaRPr lang="en-US" dirty="0"/>
          </a:p>
        </p:txBody>
      </p:sp>
    </p:spTree>
    <p:extLst>
      <p:ext uri="{BB962C8B-B14F-4D97-AF65-F5344CB8AC3E}">
        <p14:creationId xmlns:p14="http://schemas.microsoft.com/office/powerpoint/2010/main" val="348320845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7315200" cy="808969"/>
          </a:xfrm>
        </p:spPr>
        <p:txBody>
          <a:bodyPr>
            <a:normAutofit/>
          </a:bodyPr>
          <a:lstStyle/>
          <a:p>
            <a:r>
              <a:rPr lang="en-US" sz="3600" dirty="0" smtClean="0"/>
              <a:t>Index and Indices</a:t>
            </a:r>
            <a:endParaRPr lang="en-US" sz="3600" dirty="0"/>
          </a:p>
        </p:txBody>
      </p:sp>
      <p:sp>
        <p:nvSpPr>
          <p:cNvPr id="3" name="Content Placeholder 2"/>
          <p:cNvSpPr>
            <a:spLocks noGrp="1"/>
          </p:cNvSpPr>
          <p:nvPr>
            <p:ph idx="1"/>
          </p:nvPr>
        </p:nvSpPr>
        <p:spPr>
          <a:xfrm>
            <a:off x="533401" y="1143000"/>
            <a:ext cx="4571999" cy="5333999"/>
          </a:xfrm>
        </p:spPr>
        <p:txBody>
          <a:bodyPr>
            <a:normAutofit fontScale="85000" lnSpcReduction="20000"/>
          </a:bodyPr>
          <a:lstStyle/>
          <a:p>
            <a:r>
              <a:rPr lang="en-US" dirty="0" smtClean="0"/>
              <a:t>Index - An </a:t>
            </a:r>
            <a:r>
              <a:rPr lang="en-US" dirty="0"/>
              <a:t>index is the logical place where </a:t>
            </a:r>
            <a:r>
              <a:rPr lang="en-US" dirty="0" err="1"/>
              <a:t>Elasticsearch</a:t>
            </a:r>
            <a:r>
              <a:rPr lang="en-US" dirty="0"/>
              <a:t> stores the data. Each index can be spread onto multiple </a:t>
            </a:r>
            <a:r>
              <a:rPr lang="en-US" dirty="0" err="1"/>
              <a:t>Elasticsearch</a:t>
            </a:r>
            <a:r>
              <a:rPr lang="en-US" dirty="0"/>
              <a:t> nodes and is divided into one or more smaller pieces called shards that are physically placed on the hard drives. If you are coming from the relational database world, you can think of an index like a table. However, the index structure is prepared for fast and efficient full text searching and, in particular, does not store original values. That structure is called an inverted index (</a:t>
            </a:r>
            <a:r>
              <a:rPr lang="en-US" dirty="0">
                <a:hlinkClick r:id="rId2"/>
              </a:rPr>
              <a:t>https://en.wikipedia.org/wiki/Inverted_index</a:t>
            </a:r>
            <a:r>
              <a:rPr lang="en-US" dirty="0" smtClean="0"/>
              <a:t>).</a:t>
            </a:r>
          </a:p>
          <a:p>
            <a:r>
              <a:rPr lang="en-US" dirty="0"/>
              <a:t>If you know MongoDB, you can think of the </a:t>
            </a:r>
            <a:r>
              <a:rPr lang="en-US" dirty="0" err="1"/>
              <a:t>Elasticsearch</a:t>
            </a:r>
            <a:r>
              <a:rPr lang="en-US" dirty="0"/>
              <a:t> index as a collection in MongoDB. If you are familiar with </a:t>
            </a:r>
            <a:r>
              <a:rPr lang="en-US" dirty="0" err="1"/>
              <a:t>CouchDB</a:t>
            </a:r>
            <a:r>
              <a:rPr lang="en-US" dirty="0"/>
              <a:t>, you can think about an index as you would about the </a:t>
            </a:r>
            <a:r>
              <a:rPr lang="en-US" dirty="0" err="1"/>
              <a:t>CouchDB</a:t>
            </a:r>
            <a:r>
              <a:rPr lang="en-US" dirty="0"/>
              <a:t> database. </a:t>
            </a:r>
            <a:r>
              <a:rPr lang="en-US" dirty="0" err="1"/>
              <a:t>Elasticsearch</a:t>
            </a:r>
            <a:r>
              <a:rPr lang="en-US" dirty="0"/>
              <a:t> can hold many indices located on one machine or spread them over multiple servers. </a:t>
            </a:r>
            <a:r>
              <a:rPr lang="en-US" dirty="0" smtClean="0"/>
              <a:t>Every index </a:t>
            </a:r>
            <a:r>
              <a:rPr lang="en-US" dirty="0"/>
              <a:t>is built of one or more shards, and each shard can have many replicas.</a:t>
            </a:r>
            <a:endParaRPr lang="en-US" dirty="0" smtClean="0"/>
          </a:p>
          <a:p>
            <a:endParaRPr lang="en-US" dirty="0" smtClean="0"/>
          </a:p>
          <a:p>
            <a:pPr lvl="1"/>
            <a:endParaRPr lang="en-US" dirty="0" smtClean="0"/>
          </a:p>
          <a:p>
            <a:pPr lvl="1"/>
            <a:endParaRPr lang="en-US" dirty="0"/>
          </a:p>
          <a:p>
            <a:pPr marL="45720" indent="0">
              <a:buNone/>
            </a:pPr>
            <a:endParaRPr lang="en-US" baseline="30000" dirty="0" smtClean="0"/>
          </a:p>
          <a:p>
            <a:pPr marL="45720" indent="0">
              <a:buNone/>
            </a:pPr>
            <a:endParaRPr lang="en-US" baseline="30000" dirty="0" smtClean="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30</a:t>
            </a:fld>
            <a:endParaRPr lang="en-US" dirty="0"/>
          </a:p>
        </p:txBody>
      </p:sp>
      <p:pic>
        <p:nvPicPr>
          <p:cNvPr id="2050" name="Picture 2" descr="https://i.ytimg.com/vi/bFrO8piASKg/maxresdefaul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6100" y="1157681"/>
            <a:ext cx="4037900" cy="2271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52767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484946"/>
            <a:ext cx="8257214" cy="808969"/>
          </a:xfrm>
        </p:spPr>
        <p:txBody>
          <a:bodyPr>
            <a:normAutofit/>
          </a:bodyPr>
          <a:lstStyle/>
          <a:p>
            <a:r>
              <a:rPr lang="en-US" sz="3600" dirty="0" smtClean="0"/>
              <a:t>Documents</a:t>
            </a:r>
            <a:endParaRPr lang="en-US" sz="3600" dirty="0"/>
          </a:p>
        </p:txBody>
      </p:sp>
      <p:sp>
        <p:nvSpPr>
          <p:cNvPr id="3" name="Content Placeholder 2"/>
          <p:cNvSpPr>
            <a:spLocks noGrp="1"/>
          </p:cNvSpPr>
          <p:nvPr>
            <p:ph idx="1"/>
          </p:nvPr>
        </p:nvSpPr>
        <p:spPr>
          <a:xfrm>
            <a:off x="381000" y="1357766"/>
            <a:ext cx="3657600" cy="5347834"/>
          </a:xfrm>
        </p:spPr>
        <p:txBody>
          <a:bodyPr>
            <a:normAutofit fontScale="55000" lnSpcReduction="20000"/>
          </a:bodyPr>
          <a:lstStyle/>
          <a:p>
            <a:r>
              <a:rPr lang="en-US" b="1" cap="all" dirty="0" smtClean="0"/>
              <a:t>DOCUMENT - </a:t>
            </a:r>
            <a:r>
              <a:rPr lang="en-US" dirty="0" smtClean="0"/>
              <a:t>The </a:t>
            </a:r>
            <a:r>
              <a:rPr lang="en-US" dirty="0"/>
              <a:t>main entity stored in </a:t>
            </a:r>
            <a:r>
              <a:rPr lang="en-US" dirty="0" err="1"/>
              <a:t>Elasticsearch</a:t>
            </a:r>
            <a:r>
              <a:rPr lang="en-US" dirty="0"/>
              <a:t> is a document. A document can have multiple fields, each having its own type and treated differently. Using the analogy to relational databases, a document is a row of data in a database table. </a:t>
            </a:r>
            <a:r>
              <a:rPr lang="en-US" dirty="0" smtClean="0"/>
              <a:t>All </a:t>
            </a:r>
            <a:r>
              <a:rPr lang="en-US" dirty="0"/>
              <a:t>the documents with a field called title need to have the same data type for it, for example, string.</a:t>
            </a:r>
          </a:p>
          <a:p>
            <a:r>
              <a:rPr lang="en-US" dirty="0"/>
              <a:t>Documents consist of fields, and each field may occur several times in a single document (such a field is called </a:t>
            </a:r>
            <a:r>
              <a:rPr lang="en-US" b="1" dirty="0"/>
              <a:t>multivalued</a:t>
            </a:r>
            <a:r>
              <a:rPr lang="en-US" dirty="0"/>
              <a:t>). Each field has a type (text, number, date, and so on). The field types can also be complex—a field can contain other subdocuments or arrays. The field type is important to </a:t>
            </a:r>
            <a:r>
              <a:rPr lang="en-US" dirty="0" err="1"/>
              <a:t>Elasticsearch</a:t>
            </a:r>
            <a:r>
              <a:rPr lang="en-US" dirty="0"/>
              <a:t> because type determines how various operations such as analysis or sorting are performed. </a:t>
            </a:r>
            <a:endParaRPr lang="en-US" dirty="0" smtClean="0"/>
          </a:p>
          <a:p>
            <a:r>
              <a:rPr lang="en-US" dirty="0" smtClean="0"/>
              <a:t>Unlike </a:t>
            </a:r>
            <a:r>
              <a:rPr lang="en-US" dirty="0"/>
              <a:t>the relational databases, documents don't need to have a fixed structure—every document may have a different set of fields, and in addition to this, fields don't have to be known during application development. Of course, one can force a document structure with the use of schema. From the client's point of view, a document is a JSON object (see more about the JSON format at</a:t>
            </a:r>
            <a:r>
              <a:rPr lang="en-US" dirty="0">
                <a:hlinkClick r:id="rId2"/>
              </a:rPr>
              <a:t>https://en.wikipedia.org/wiki/JSON</a:t>
            </a:r>
            <a:r>
              <a:rPr lang="en-US" dirty="0"/>
              <a:t>). Each document is stored in one index and has its own unique identifier, which can be generated automatically by </a:t>
            </a:r>
            <a:r>
              <a:rPr lang="en-US" dirty="0" err="1"/>
              <a:t>Elasticsearch</a:t>
            </a:r>
            <a:r>
              <a:rPr lang="en-US" dirty="0"/>
              <a:t>, and document type. The thing to remember is that the document identifier needs to be unique inside an index and should be for a given type. This means that, in a single index, two documents can have the same unique identifier if they are not of the same type.</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31</a:t>
            </a:fld>
            <a:endParaRPr lang="en-US" dirty="0"/>
          </a:p>
        </p:txBody>
      </p:sp>
      <p:pic>
        <p:nvPicPr>
          <p:cNvPr id="3074" name="Picture 2" descr="http://charuagarwal.com/img/elasticsearch/match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2400" y="1143000"/>
            <a:ext cx="4495800"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71911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484946"/>
            <a:ext cx="8257214" cy="808969"/>
          </a:xfrm>
        </p:spPr>
        <p:txBody>
          <a:bodyPr>
            <a:normAutofit/>
          </a:bodyPr>
          <a:lstStyle/>
          <a:p>
            <a:r>
              <a:rPr lang="en-US" sz="3600" dirty="0" smtClean="0"/>
              <a:t>Document Types</a:t>
            </a:r>
            <a:endParaRPr lang="en-US" sz="3600" dirty="0"/>
          </a:p>
        </p:txBody>
      </p:sp>
      <p:sp>
        <p:nvSpPr>
          <p:cNvPr id="3" name="Content Placeholder 2"/>
          <p:cNvSpPr>
            <a:spLocks noGrp="1"/>
          </p:cNvSpPr>
          <p:nvPr>
            <p:ph idx="1"/>
          </p:nvPr>
        </p:nvSpPr>
        <p:spPr>
          <a:xfrm>
            <a:off x="3429000" y="1357766"/>
            <a:ext cx="5410200" cy="5195434"/>
          </a:xfrm>
        </p:spPr>
        <p:txBody>
          <a:bodyPr>
            <a:normAutofit/>
          </a:bodyPr>
          <a:lstStyle/>
          <a:p>
            <a:r>
              <a:rPr lang="en-US" b="1" cap="all" dirty="0"/>
              <a:t>DOCUMENT </a:t>
            </a:r>
            <a:r>
              <a:rPr lang="en-US" b="1" cap="all" dirty="0" smtClean="0"/>
              <a:t>TYPE - </a:t>
            </a:r>
            <a:r>
              <a:rPr lang="en-US" dirty="0" smtClean="0"/>
              <a:t>In </a:t>
            </a:r>
            <a:r>
              <a:rPr lang="en-US" dirty="0" err="1"/>
              <a:t>Elasticsearch</a:t>
            </a:r>
            <a:r>
              <a:rPr lang="en-US" dirty="0"/>
              <a:t>, one index can store many objects serving different purposes. For example, a blog application can store articles and comments. The document type lets us easily differentiate between the objects in a single index. Every document can have a different structure, but in real-world deployments, dividing documents into types significantly helps in data manipulation. Of course, one needs to keep the limitations in mind. That is, different document types can't set different types for the same property. For example, a field called title must have the same type across all document types in a given index.</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32</a:t>
            </a:fld>
            <a:endParaRPr lang="en-US" dirty="0"/>
          </a:p>
        </p:txBody>
      </p:sp>
      <p:pic>
        <p:nvPicPr>
          <p:cNvPr id="6" name="Picture 5"/>
          <p:cNvPicPr>
            <a:picLocks noChangeAspect="1"/>
          </p:cNvPicPr>
          <p:nvPr/>
        </p:nvPicPr>
        <p:blipFill>
          <a:blip r:embed="rId2"/>
          <a:stretch>
            <a:fillRect/>
          </a:stretch>
        </p:blipFill>
        <p:spPr>
          <a:xfrm>
            <a:off x="76201" y="1447801"/>
            <a:ext cx="3290122" cy="4114800"/>
          </a:xfrm>
          <a:prstGeom prst="rect">
            <a:avLst/>
          </a:prstGeom>
        </p:spPr>
      </p:pic>
    </p:spTree>
    <p:extLst>
      <p:ext uri="{BB962C8B-B14F-4D97-AF65-F5344CB8AC3E}">
        <p14:creationId xmlns:p14="http://schemas.microsoft.com/office/powerpoint/2010/main" val="81226089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484946"/>
            <a:ext cx="8257214" cy="808969"/>
          </a:xfrm>
        </p:spPr>
        <p:txBody>
          <a:bodyPr>
            <a:normAutofit/>
          </a:bodyPr>
          <a:lstStyle/>
          <a:p>
            <a:r>
              <a:rPr lang="en-US" sz="3600" dirty="0" smtClean="0"/>
              <a:t>Analysis</a:t>
            </a:r>
            <a:endParaRPr lang="en-US" sz="3600" dirty="0"/>
          </a:p>
        </p:txBody>
      </p:sp>
      <p:sp>
        <p:nvSpPr>
          <p:cNvPr id="3" name="Content Placeholder 2"/>
          <p:cNvSpPr>
            <a:spLocks noGrp="1"/>
          </p:cNvSpPr>
          <p:nvPr>
            <p:ph idx="1"/>
          </p:nvPr>
        </p:nvSpPr>
        <p:spPr>
          <a:xfrm>
            <a:off x="3429000" y="1357766"/>
            <a:ext cx="5410200" cy="5195434"/>
          </a:xfrm>
        </p:spPr>
        <p:txBody>
          <a:bodyPr>
            <a:normAutofit/>
          </a:bodyPr>
          <a:lstStyle/>
          <a:p>
            <a:r>
              <a:rPr lang="en-US" dirty="0"/>
              <a:t>Analysis is the process of converting full text to terms. Depending on which analyzer is used, these phrases: FOO BAR, Foo-Bar, </a:t>
            </a:r>
            <a:r>
              <a:rPr lang="en-US" dirty="0" err="1"/>
              <a:t>foo,bar</a:t>
            </a:r>
            <a:r>
              <a:rPr lang="en-US" dirty="0"/>
              <a:t> will probably all result in the terms foo and bar. These terms are what is actually stored in the index. A full text query (not a term query) for </a:t>
            </a:r>
            <a:r>
              <a:rPr lang="en-US" dirty="0" err="1"/>
              <a:t>FoO:bAR</a:t>
            </a:r>
            <a:r>
              <a:rPr lang="en-US" dirty="0"/>
              <a:t> will also be analyzed to the terms </a:t>
            </a:r>
            <a:r>
              <a:rPr lang="en-US" dirty="0" err="1"/>
              <a:t>foo,bar</a:t>
            </a:r>
            <a:r>
              <a:rPr lang="en-US" dirty="0"/>
              <a:t> and will thus match the terms stored in the index. It is this process of analysis (both at index time and at search time) that allows </a:t>
            </a:r>
            <a:r>
              <a:rPr lang="en-US" dirty="0" err="1"/>
              <a:t>elasticsearch</a:t>
            </a:r>
            <a:r>
              <a:rPr lang="en-US" dirty="0"/>
              <a:t> to perform full text queries. Also see text and term.</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33</a:t>
            </a:fld>
            <a:endParaRPr lang="en-US" dirty="0"/>
          </a:p>
        </p:txBody>
      </p:sp>
      <p:pic>
        <p:nvPicPr>
          <p:cNvPr id="10" name="Picture 9"/>
          <p:cNvPicPr>
            <a:picLocks noChangeAspect="1"/>
          </p:cNvPicPr>
          <p:nvPr/>
        </p:nvPicPr>
        <p:blipFill>
          <a:blip r:embed="rId2"/>
          <a:stretch>
            <a:fillRect/>
          </a:stretch>
        </p:blipFill>
        <p:spPr>
          <a:xfrm>
            <a:off x="152400" y="1371600"/>
            <a:ext cx="3208721" cy="4267199"/>
          </a:xfrm>
          <a:prstGeom prst="rect">
            <a:avLst/>
          </a:prstGeom>
        </p:spPr>
      </p:pic>
    </p:spTree>
    <p:extLst>
      <p:ext uri="{BB962C8B-B14F-4D97-AF65-F5344CB8AC3E}">
        <p14:creationId xmlns:p14="http://schemas.microsoft.com/office/powerpoint/2010/main" val="132804644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35190"/>
            <a:ext cx="8257214" cy="808969"/>
          </a:xfrm>
        </p:spPr>
        <p:txBody>
          <a:bodyPr>
            <a:normAutofit/>
          </a:bodyPr>
          <a:lstStyle/>
          <a:p>
            <a:r>
              <a:rPr lang="en-US" sz="3600" dirty="0" smtClean="0"/>
              <a:t>Mappings</a:t>
            </a:r>
            <a:endParaRPr lang="en-US" sz="3600" dirty="0"/>
          </a:p>
        </p:txBody>
      </p:sp>
      <p:sp>
        <p:nvSpPr>
          <p:cNvPr id="3" name="Content Placeholder 2"/>
          <p:cNvSpPr>
            <a:spLocks noGrp="1"/>
          </p:cNvSpPr>
          <p:nvPr>
            <p:ph idx="1"/>
          </p:nvPr>
        </p:nvSpPr>
        <p:spPr>
          <a:xfrm>
            <a:off x="3886200" y="1828800"/>
            <a:ext cx="4800601" cy="4648200"/>
          </a:xfrm>
        </p:spPr>
        <p:txBody>
          <a:bodyPr>
            <a:normAutofit lnSpcReduction="10000"/>
          </a:bodyPr>
          <a:lstStyle/>
          <a:p>
            <a:r>
              <a:rPr lang="en-US" dirty="0" smtClean="0"/>
              <a:t>Mapping - Every </a:t>
            </a:r>
            <a:r>
              <a:rPr lang="en-US" dirty="0"/>
              <a:t>field of the document must be properly analyzed depending on its type. For example, a different analysis chain is required for the numeric fields (numbers shouldn't be sorted alphabetically) and for the text fetched from web pages (for example, the first step would require you to omit the HTML tags as it is useless information). To be able to properly analyze at indexing and querying time, </a:t>
            </a:r>
            <a:r>
              <a:rPr lang="en-US" dirty="0" err="1"/>
              <a:t>Elasticsearch</a:t>
            </a:r>
            <a:r>
              <a:rPr lang="en-US" dirty="0"/>
              <a:t> stores the information about the fields of the documents in so-called mappings. Every document type has its own mapping, even if we don't explicitly define it.</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34</a:t>
            </a:fld>
            <a:endParaRPr lang="en-US" dirty="0"/>
          </a:p>
        </p:txBody>
      </p:sp>
      <p:pic>
        <p:nvPicPr>
          <p:cNvPr id="6" name="Picture 5"/>
          <p:cNvPicPr>
            <a:picLocks noChangeAspect="1"/>
          </p:cNvPicPr>
          <p:nvPr/>
        </p:nvPicPr>
        <p:blipFill>
          <a:blip r:embed="rId2"/>
          <a:stretch>
            <a:fillRect/>
          </a:stretch>
        </p:blipFill>
        <p:spPr>
          <a:xfrm>
            <a:off x="212124" y="1744159"/>
            <a:ext cx="3750276" cy="4383818"/>
          </a:xfrm>
          <a:prstGeom prst="rect">
            <a:avLst/>
          </a:prstGeom>
        </p:spPr>
      </p:pic>
    </p:spTree>
    <p:extLst>
      <p:ext uri="{BB962C8B-B14F-4D97-AF65-F5344CB8AC3E}">
        <p14:creationId xmlns:p14="http://schemas.microsoft.com/office/powerpoint/2010/main" val="162353420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35190"/>
            <a:ext cx="8257214" cy="808969"/>
          </a:xfrm>
        </p:spPr>
        <p:txBody>
          <a:bodyPr>
            <a:normAutofit/>
          </a:bodyPr>
          <a:lstStyle/>
          <a:p>
            <a:r>
              <a:rPr lang="en-US" sz="3600" dirty="0" smtClean="0"/>
              <a:t>Nodes and Clusters</a:t>
            </a:r>
            <a:endParaRPr lang="en-US" sz="3600" dirty="0"/>
          </a:p>
        </p:txBody>
      </p:sp>
      <p:sp>
        <p:nvSpPr>
          <p:cNvPr id="3" name="Content Placeholder 2"/>
          <p:cNvSpPr>
            <a:spLocks noGrp="1"/>
          </p:cNvSpPr>
          <p:nvPr>
            <p:ph idx="1"/>
          </p:nvPr>
        </p:nvSpPr>
        <p:spPr>
          <a:xfrm>
            <a:off x="533400" y="1828800"/>
            <a:ext cx="8458199" cy="2743200"/>
          </a:xfrm>
        </p:spPr>
        <p:txBody>
          <a:bodyPr>
            <a:normAutofit/>
          </a:bodyPr>
          <a:lstStyle/>
          <a:p>
            <a:r>
              <a:rPr lang="en-US" dirty="0"/>
              <a:t>Nodes and </a:t>
            </a:r>
            <a:r>
              <a:rPr lang="en-US" dirty="0" smtClean="0"/>
              <a:t>clusters- </a:t>
            </a:r>
            <a:r>
              <a:rPr lang="en-US" dirty="0" err="1" smtClean="0"/>
              <a:t>Elasticsearch</a:t>
            </a:r>
            <a:r>
              <a:rPr lang="en-US" dirty="0" smtClean="0"/>
              <a:t> </a:t>
            </a:r>
            <a:r>
              <a:rPr lang="en-US" dirty="0"/>
              <a:t>can work as a standalone, single-search server. Nevertheless, to be able to process large sets of data and to achieve fault tolerance and high availability, </a:t>
            </a:r>
            <a:r>
              <a:rPr lang="en-US" dirty="0" err="1"/>
              <a:t>Elasticsearch</a:t>
            </a:r>
            <a:r>
              <a:rPr lang="en-US" dirty="0"/>
              <a:t> can be run on many cooperating servers. Collectively, these servers connected together are called a cluster and each server forming a cluster is called a node.</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35</a:t>
            </a:fld>
            <a:endParaRPr lang="en-US" dirty="0"/>
          </a:p>
        </p:txBody>
      </p:sp>
      <p:pic>
        <p:nvPicPr>
          <p:cNvPr id="6" name="Picture 2" descr="http://2.bp.blogspot.com/-Dp-ku9QlMlo/VZodWxRshsI/AAAAAAAABm4/hQicPHjC7Kc/s1600/comparison%2BSOlr%2Bvs%2BCloudSearch%2Bvs%2Belasticsearch%2B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4038600"/>
            <a:ext cx="6346825" cy="2712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22581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35190"/>
            <a:ext cx="8257214" cy="808969"/>
          </a:xfrm>
        </p:spPr>
        <p:txBody>
          <a:bodyPr>
            <a:normAutofit/>
          </a:bodyPr>
          <a:lstStyle/>
          <a:p>
            <a:r>
              <a:rPr lang="en-US" sz="3600" dirty="0" smtClean="0"/>
              <a:t>Shards</a:t>
            </a:r>
            <a:endParaRPr lang="en-US" sz="3600" dirty="0"/>
          </a:p>
        </p:txBody>
      </p:sp>
      <p:sp>
        <p:nvSpPr>
          <p:cNvPr id="3" name="Content Placeholder 2"/>
          <p:cNvSpPr>
            <a:spLocks noGrp="1"/>
          </p:cNvSpPr>
          <p:nvPr>
            <p:ph idx="1"/>
          </p:nvPr>
        </p:nvSpPr>
        <p:spPr>
          <a:xfrm>
            <a:off x="457200" y="1828800"/>
            <a:ext cx="8229601" cy="1828800"/>
          </a:xfrm>
        </p:spPr>
        <p:txBody>
          <a:bodyPr>
            <a:normAutofit fontScale="70000" lnSpcReduction="20000"/>
          </a:bodyPr>
          <a:lstStyle/>
          <a:p>
            <a:r>
              <a:rPr lang="en-US" b="1" cap="all" dirty="0" smtClean="0"/>
              <a:t>SHARDS - </a:t>
            </a:r>
            <a:r>
              <a:rPr lang="en-US" dirty="0" smtClean="0"/>
              <a:t>When </a:t>
            </a:r>
            <a:r>
              <a:rPr lang="en-US" dirty="0"/>
              <a:t>we have a large number of documents, we may come to a point where a single node may not be enough—for example, because of RAM limitations, hard disk capacity, insufficient processing power, and an inability to respond to client requests fast enough. In such cases, an index (and the data in it) can be divided into smaller parts called </a:t>
            </a:r>
            <a:r>
              <a:rPr lang="en-US" b="1" dirty="0"/>
              <a:t>shards</a:t>
            </a:r>
            <a:r>
              <a:rPr lang="en-US" dirty="0"/>
              <a:t> (where each shard is a separate Apache Lucene index). Each shard can be placed on a different server, and thus your data can be spread among the cluster nodes. When you query an index that is built from multiple shards, </a:t>
            </a:r>
            <a:r>
              <a:rPr lang="en-US" dirty="0" err="1"/>
              <a:t>Elasticsearch</a:t>
            </a:r>
            <a:r>
              <a:rPr lang="en-US" dirty="0"/>
              <a:t> sends the query to each relevant shard and merges the result in such a way that your application doesn't know about the shards. In addition to this, having multiple shards can speed up indexing, because documents end up in different shards and thus the indexing operation is parallelized</a:t>
            </a:r>
            <a:r>
              <a:rPr lang="en-US" dirty="0" smtClean="0"/>
              <a:t>.</a:t>
            </a:r>
            <a:endParaRPr lang="en-US"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36</a:t>
            </a:fld>
            <a:endParaRPr lang="en-US" dirty="0"/>
          </a:p>
        </p:txBody>
      </p:sp>
      <p:pic>
        <p:nvPicPr>
          <p:cNvPr id="6" name="Picture 5"/>
          <p:cNvPicPr>
            <a:picLocks noChangeAspect="1"/>
          </p:cNvPicPr>
          <p:nvPr/>
        </p:nvPicPr>
        <p:blipFill>
          <a:blip r:embed="rId2"/>
          <a:stretch>
            <a:fillRect/>
          </a:stretch>
        </p:blipFill>
        <p:spPr>
          <a:xfrm>
            <a:off x="1295400" y="3752538"/>
            <a:ext cx="6581775" cy="2847975"/>
          </a:xfrm>
          <a:prstGeom prst="rect">
            <a:avLst/>
          </a:prstGeom>
        </p:spPr>
      </p:pic>
    </p:spTree>
    <p:extLst>
      <p:ext uri="{BB962C8B-B14F-4D97-AF65-F5344CB8AC3E}">
        <p14:creationId xmlns:p14="http://schemas.microsoft.com/office/powerpoint/2010/main" val="314547205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35190"/>
            <a:ext cx="8257214" cy="808969"/>
          </a:xfrm>
        </p:spPr>
        <p:txBody>
          <a:bodyPr>
            <a:normAutofit/>
          </a:bodyPr>
          <a:lstStyle/>
          <a:p>
            <a:r>
              <a:rPr lang="en-US" sz="3600" dirty="0" smtClean="0"/>
              <a:t>Primary Shards</a:t>
            </a:r>
            <a:endParaRPr lang="en-US" sz="3600" dirty="0"/>
          </a:p>
        </p:txBody>
      </p:sp>
      <p:sp>
        <p:nvSpPr>
          <p:cNvPr id="3" name="Content Placeholder 2"/>
          <p:cNvSpPr>
            <a:spLocks noGrp="1"/>
          </p:cNvSpPr>
          <p:nvPr>
            <p:ph idx="1"/>
          </p:nvPr>
        </p:nvSpPr>
        <p:spPr>
          <a:xfrm>
            <a:off x="228600" y="1744159"/>
            <a:ext cx="8458200" cy="2904041"/>
          </a:xfrm>
        </p:spPr>
        <p:txBody>
          <a:bodyPr>
            <a:normAutofit/>
          </a:bodyPr>
          <a:lstStyle/>
          <a:p>
            <a:r>
              <a:rPr lang="en-US" dirty="0"/>
              <a:t>Each document is stored in a single primary </a:t>
            </a:r>
            <a:r>
              <a:rPr lang="en-US" dirty="0">
                <a:hlinkClick r:id="rId2"/>
              </a:rPr>
              <a:t>shard</a:t>
            </a:r>
            <a:r>
              <a:rPr lang="en-US" dirty="0"/>
              <a:t>. When you index a document, it is indexed first on the primary shard, then on all </a:t>
            </a:r>
            <a:r>
              <a:rPr lang="en-US" dirty="0">
                <a:hlinkClick r:id="rId3"/>
              </a:rPr>
              <a:t>replicas</a:t>
            </a:r>
            <a:r>
              <a:rPr lang="en-US" dirty="0"/>
              <a:t> of the primary shard. By default, an </a:t>
            </a:r>
            <a:r>
              <a:rPr lang="en-US" dirty="0">
                <a:hlinkClick r:id="rId4"/>
              </a:rPr>
              <a:t>index</a:t>
            </a:r>
            <a:r>
              <a:rPr lang="en-US" dirty="0"/>
              <a:t> has 5 primary shards. You can specify fewer or more primary shards to scale the number </a:t>
            </a:r>
            <a:r>
              <a:rPr lang="en-US" dirty="0" smtClean="0"/>
              <a:t>of </a:t>
            </a:r>
            <a:r>
              <a:rPr lang="en-US" dirty="0" smtClean="0">
                <a:hlinkClick r:id="rId5"/>
              </a:rPr>
              <a:t>documents</a:t>
            </a:r>
            <a:r>
              <a:rPr lang="en-US" dirty="0"/>
              <a:t> that your index can handle. You cannot change the number of primary shards in an index, once the index is created. See also </a:t>
            </a:r>
            <a:r>
              <a:rPr lang="en-US" dirty="0">
                <a:hlinkClick r:id="rId6"/>
              </a:rPr>
              <a:t>routing</a:t>
            </a:r>
            <a:endParaRPr lang="en-US"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37</a:t>
            </a:fld>
            <a:endParaRPr lang="en-US" dirty="0"/>
          </a:p>
        </p:txBody>
      </p:sp>
      <p:pic>
        <p:nvPicPr>
          <p:cNvPr id="6" name="Picture 5"/>
          <p:cNvPicPr>
            <a:picLocks noChangeAspect="1"/>
          </p:cNvPicPr>
          <p:nvPr/>
        </p:nvPicPr>
        <p:blipFill>
          <a:blip r:embed="rId7"/>
          <a:stretch>
            <a:fillRect/>
          </a:stretch>
        </p:blipFill>
        <p:spPr>
          <a:xfrm>
            <a:off x="1219200" y="3983252"/>
            <a:ext cx="6581775" cy="2847975"/>
          </a:xfrm>
          <a:prstGeom prst="rect">
            <a:avLst/>
          </a:prstGeom>
        </p:spPr>
      </p:pic>
    </p:spTree>
    <p:extLst>
      <p:ext uri="{BB962C8B-B14F-4D97-AF65-F5344CB8AC3E}">
        <p14:creationId xmlns:p14="http://schemas.microsoft.com/office/powerpoint/2010/main" val="258678843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35190"/>
            <a:ext cx="8257214" cy="808969"/>
          </a:xfrm>
        </p:spPr>
        <p:txBody>
          <a:bodyPr>
            <a:normAutofit/>
          </a:bodyPr>
          <a:lstStyle/>
          <a:p>
            <a:r>
              <a:rPr lang="en-US" sz="3600" dirty="0" smtClean="0"/>
              <a:t>Replica Shards</a:t>
            </a:r>
            <a:endParaRPr lang="en-US" sz="3600" dirty="0"/>
          </a:p>
        </p:txBody>
      </p:sp>
      <p:sp>
        <p:nvSpPr>
          <p:cNvPr id="3" name="Content Placeholder 2"/>
          <p:cNvSpPr>
            <a:spLocks noGrp="1"/>
          </p:cNvSpPr>
          <p:nvPr>
            <p:ph idx="1"/>
          </p:nvPr>
        </p:nvSpPr>
        <p:spPr>
          <a:xfrm>
            <a:off x="381000" y="1828800"/>
            <a:ext cx="8381999" cy="1828800"/>
          </a:xfrm>
        </p:spPr>
        <p:txBody>
          <a:bodyPr>
            <a:normAutofit fontScale="77500" lnSpcReduction="20000"/>
          </a:bodyPr>
          <a:lstStyle/>
          <a:p>
            <a:r>
              <a:rPr lang="en-US" dirty="0"/>
              <a:t>Each </a:t>
            </a:r>
            <a:r>
              <a:rPr lang="en-US" dirty="0">
                <a:hlinkClick r:id="rId2"/>
              </a:rPr>
              <a:t>primary shard</a:t>
            </a:r>
            <a:r>
              <a:rPr lang="en-US" dirty="0"/>
              <a:t> can have zero or more replicas. A replica is a copy of the primary shard, and has two purposes:</a:t>
            </a:r>
          </a:p>
          <a:p>
            <a:r>
              <a:rPr lang="en-US" dirty="0"/>
              <a:t>increase failover: a replica shard can be promoted to a primary shard if the primary fails</a:t>
            </a:r>
          </a:p>
          <a:p>
            <a:r>
              <a:rPr lang="en-US" dirty="0"/>
              <a:t>increase performance: get and search requests can be handled by primary or replica shards. By default, each primary shard has one replica, but the number of replicas can be changed dynamically on an existing index. A replica shard will never be started on the same node as its primary shard.</a:t>
            </a:r>
          </a:p>
          <a:p>
            <a:endParaRPr lang="en-US"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38</a:t>
            </a:fld>
            <a:endParaRPr lang="en-US" dirty="0"/>
          </a:p>
        </p:txBody>
      </p:sp>
      <p:pic>
        <p:nvPicPr>
          <p:cNvPr id="6" name="Picture 5"/>
          <p:cNvPicPr>
            <a:picLocks noChangeAspect="1"/>
          </p:cNvPicPr>
          <p:nvPr/>
        </p:nvPicPr>
        <p:blipFill>
          <a:blip r:embed="rId3"/>
          <a:stretch>
            <a:fillRect/>
          </a:stretch>
        </p:blipFill>
        <p:spPr>
          <a:xfrm>
            <a:off x="1295400" y="3752538"/>
            <a:ext cx="6581775" cy="2847975"/>
          </a:xfrm>
          <a:prstGeom prst="rect">
            <a:avLst/>
          </a:prstGeom>
        </p:spPr>
      </p:pic>
    </p:spTree>
    <p:extLst>
      <p:ext uri="{BB962C8B-B14F-4D97-AF65-F5344CB8AC3E}">
        <p14:creationId xmlns:p14="http://schemas.microsoft.com/office/powerpoint/2010/main" val="365524806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35190"/>
            <a:ext cx="8257214" cy="808969"/>
          </a:xfrm>
        </p:spPr>
        <p:txBody>
          <a:bodyPr>
            <a:normAutofit/>
          </a:bodyPr>
          <a:lstStyle/>
          <a:p>
            <a:r>
              <a:rPr lang="en-US" sz="3600" dirty="0" smtClean="0"/>
              <a:t>Clustering – Overview</a:t>
            </a:r>
            <a:endParaRPr lang="en-US" sz="3600"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39</a:t>
            </a:fld>
            <a:endParaRPr lang="en-US" dirty="0"/>
          </a:p>
        </p:txBody>
      </p:sp>
      <p:pic>
        <p:nvPicPr>
          <p:cNvPr id="6" name="Picture 5"/>
          <p:cNvPicPr>
            <a:picLocks noChangeAspect="1"/>
          </p:cNvPicPr>
          <p:nvPr/>
        </p:nvPicPr>
        <p:blipFill>
          <a:blip r:embed="rId2"/>
          <a:stretch>
            <a:fillRect/>
          </a:stretch>
        </p:blipFill>
        <p:spPr>
          <a:xfrm>
            <a:off x="4057650" y="1905000"/>
            <a:ext cx="5086350" cy="5038725"/>
          </a:xfrm>
          <a:prstGeom prst="rect">
            <a:avLst/>
          </a:prstGeom>
        </p:spPr>
      </p:pic>
      <p:sp>
        <p:nvSpPr>
          <p:cNvPr id="7" name="TextBox 6"/>
          <p:cNvSpPr txBox="1"/>
          <p:nvPr/>
        </p:nvSpPr>
        <p:spPr>
          <a:xfrm>
            <a:off x="228600" y="1981200"/>
            <a:ext cx="3657600" cy="3416320"/>
          </a:xfrm>
          <a:prstGeom prst="rect">
            <a:avLst/>
          </a:prstGeom>
          <a:noFill/>
        </p:spPr>
        <p:txBody>
          <a:bodyPr wrap="square" rtlCol="0">
            <a:spAutoFit/>
          </a:bodyPr>
          <a:lstStyle/>
          <a:p>
            <a:r>
              <a:rPr lang="en-US" dirty="0"/>
              <a:t>A cluster consists of one or more </a:t>
            </a:r>
            <a:r>
              <a:rPr lang="en-US" dirty="0">
                <a:hlinkClick r:id="rId3"/>
              </a:rPr>
              <a:t>nodes</a:t>
            </a:r>
            <a:r>
              <a:rPr lang="en-US" dirty="0"/>
              <a:t> which share the same cluster name. </a:t>
            </a:r>
            <a:r>
              <a:rPr lang="en-US" dirty="0" smtClean="0"/>
              <a:t>The cluster acts as a team with the purpose of managing, accepting, and providing ES data. Each </a:t>
            </a:r>
            <a:r>
              <a:rPr lang="en-US" dirty="0"/>
              <a:t>cluster </a:t>
            </a:r>
            <a:r>
              <a:rPr lang="en-US" dirty="0" smtClean="0"/>
              <a:t>is comprised of separate servers (virtual or physical) and has </a:t>
            </a:r>
            <a:r>
              <a:rPr lang="en-US" dirty="0"/>
              <a:t>a single master node which is chosen automatically by the cluster and which can be replaced if the current master node fails.</a:t>
            </a:r>
          </a:p>
        </p:txBody>
      </p:sp>
    </p:spTree>
    <p:extLst>
      <p:ext uri="{BB962C8B-B14F-4D97-AF65-F5344CB8AC3E}">
        <p14:creationId xmlns:p14="http://schemas.microsoft.com/office/powerpoint/2010/main" val="84280364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48797"/>
            <a:ext cx="7315200" cy="1154097"/>
          </a:xfrm>
        </p:spPr>
        <p:txBody>
          <a:bodyPr/>
          <a:lstStyle/>
          <a:p>
            <a:r>
              <a:rPr lang="en-US" dirty="0" smtClean="0"/>
              <a:t>Administrative Info</a:t>
            </a:r>
            <a:endParaRPr lang="en-US" dirty="0"/>
          </a:p>
        </p:txBody>
      </p:sp>
      <p:sp>
        <p:nvSpPr>
          <p:cNvPr id="3" name="Content Placeholder 2"/>
          <p:cNvSpPr>
            <a:spLocks noGrp="1"/>
          </p:cNvSpPr>
          <p:nvPr>
            <p:ph idx="1"/>
          </p:nvPr>
        </p:nvSpPr>
        <p:spPr>
          <a:xfrm>
            <a:off x="533400" y="1905000"/>
            <a:ext cx="8153400" cy="4404361"/>
          </a:xfrm>
        </p:spPr>
        <p:txBody>
          <a:bodyPr>
            <a:normAutofit lnSpcReduction="10000"/>
          </a:bodyPr>
          <a:lstStyle/>
          <a:p>
            <a:r>
              <a:rPr lang="en-US" dirty="0" smtClean="0"/>
              <a:t>Location</a:t>
            </a:r>
            <a:r>
              <a:rPr lang="en-US" dirty="0"/>
              <a:t>:	Fire exits, Restrooms, Security, other </a:t>
            </a:r>
            <a:r>
              <a:rPr lang="en-US" dirty="0" smtClean="0"/>
              <a:t>matters</a:t>
            </a:r>
          </a:p>
          <a:p>
            <a:r>
              <a:rPr lang="en-US" dirty="0" smtClean="0"/>
              <a:t>Attendees:	</a:t>
            </a:r>
            <a:r>
              <a:rPr lang="en-US" dirty="0"/>
              <a:t>This intensive two day hands on course is designed to help working </a:t>
            </a:r>
            <a:r>
              <a:rPr lang="en-US" dirty="0" smtClean="0"/>
              <a:t>technology </a:t>
            </a:r>
            <a:r>
              <a:rPr lang="en-US" dirty="0"/>
              <a:t>professionals master the essential aspects and operations of </a:t>
            </a:r>
            <a:r>
              <a:rPr lang="en-US" dirty="0" err="1" smtClean="0"/>
              <a:t>Elasticsearch</a:t>
            </a:r>
            <a:r>
              <a:rPr lang="en-US" dirty="0"/>
              <a:t>. </a:t>
            </a:r>
            <a:r>
              <a:rPr lang="en-US" dirty="0" smtClean="0"/>
              <a:t>The course </a:t>
            </a:r>
            <a:r>
              <a:rPr lang="en-US" dirty="0"/>
              <a:t>covers all of the key concepts and administrative tasks necessary to </a:t>
            </a:r>
            <a:r>
              <a:rPr lang="en-US" dirty="0" smtClean="0"/>
              <a:t>deploy </a:t>
            </a:r>
            <a:r>
              <a:rPr lang="en-US" dirty="0"/>
              <a:t>and use a production </a:t>
            </a:r>
            <a:r>
              <a:rPr lang="en-US" dirty="0" err="1"/>
              <a:t>Elasticsearch</a:t>
            </a:r>
            <a:r>
              <a:rPr lang="en-US" dirty="0"/>
              <a:t> system. Attendees will learn how to </a:t>
            </a:r>
            <a:r>
              <a:rPr lang="en-US" dirty="0" smtClean="0"/>
              <a:t>search</a:t>
            </a:r>
            <a:r>
              <a:rPr lang="en-US" dirty="0"/>
              <a:t>, aggregate and analyze large volumes of real-time data using </a:t>
            </a:r>
            <a:r>
              <a:rPr lang="en-US" dirty="0" err="1" smtClean="0"/>
              <a:t>Elasticsearch’s</a:t>
            </a:r>
            <a:r>
              <a:rPr lang="en-US" dirty="0" smtClean="0"/>
              <a:t> </a:t>
            </a:r>
            <a:r>
              <a:rPr lang="en-US" dirty="0"/>
              <a:t>highly available schema-less platform. The </a:t>
            </a:r>
            <a:r>
              <a:rPr lang="en-US" dirty="0" smtClean="0"/>
              <a:t>distributed horizontally </a:t>
            </a:r>
            <a:r>
              <a:rPr lang="en-US" dirty="0"/>
              <a:t>scaled architecture of </a:t>
            </a:r>
            <a:r>
              <a:rPr lang="en-US" dirty="0" err="1"/>
              <a:t>Elasticsearch</a:t>
            </a:r>
            <a:r>
              <a:rPr lang="en-US" dirty="0"/>
              <a:t> is covered along with </a:t>
            </a:r>
            <a:r>
              <a:rPr lang="en-US" dirty="0" smtClean="0"/>
              <a:t>best practice deployment </a:t>
            </a:r>
            <a:r>
              <a:rPr lang="en-US" dirty="0"/>
              <a:t>and operations patterns. Students will gain familiarity with </a:t>
            </a:r>
            <a:r>
              <a:rPr lang="en-US" dirty="0" smtClean="0"/>
              <a:t>the </a:t>
            </a:r>
            <a:r>
              <a:rPr lang="en-US" dirty="0" err="1"/>
              <a:t>Elasticsearch</a:t>
            </a:r>
            <a:r>
              <a:rPr lang="en-US" dirty="0"/>
              <a:t> query DSL and various APIs including Document, Search </a:t>
            </a:r>
            <a:r>
              <a:rPr lang="en-US" dirty="0" smtClean="0"/>
              <a:t>and </a:t>
            </a:r>
            <a:r>
              <a:rPr lang="en-US" dirty="0"/>
              <a:t>Indices. Attendees will leave with a clear understanding of </a:t>
            </a:r>
            <a:r>
              <a:rPr lang="en-US" dirty="0" err="1"/>
              <a:t>Elasticsearch</a:t>
            </a:r>
            <a:r>
              <a:rPr lang="en-US" dirty="0"/>
              <a:t> </a:t>
            </a:r>
            <a:r>
              <a:rPr lang="en-US" dirty="0" smtClean="0"/>
              <a:t>and </a:t>
            </a:r>
            <a:r>
              <a:rPr lang="en-US" dirty="0"/>
              <a:t>how to use it to extract high value data insights over large scale </a:t>
            </a:r>
            <a:r>
              <a:rPr lang="en-US" dirty="0" smtClean="0"/>
              <a:t>streaming </a:t>
            </a:r>
            <a:r>
              <a:rPr lang="en-US" dirty="0"/>
              <a:t>datasets in real-time.</a:t>
            </a:r>
          </a:p>
        </p:txBody>
      </p:sp>
      <p:sp>
        <p:nvSpPr>
          <p:cNvPr id="6" name="Slide Number Placeholder 4"/>
          <p:cNvSpPr>
            <a:spLocks noGrp="1"/>
          </p:cNvSpPr>
          <p:nvPr>
            <p:ph type="sldNum" sz="quarter" idx="12"/>
          </p:nvPr>
        </p:nvSpPr>
        <p:spPr>
          <a:xfrm>
            <a:off x="7314415" y="548797"/>
            <a:ext cx="941203" cy="301752"/>
          </a:xfrm>
        </p:spPr>
        <p:txBody>
          <a:bodyPr/>
          <a:lstStyle/>
          <a:p>
            <a:fld id="{2413AE55-7CCA-47E3-92F9-1680A267B0D2}" type="slidenum">
              <a:rPr lang="en-US" smtClean="0"/>
              <a:t>4</a:t>
            </a:fld>
            <a:endParaRPr lang="en-US"/>
          </a:p>
        </p:txBody>
      </p:sp>
      <p:sp>
        <p:nvSpPr>
          <p:cNvPr id="7" name="Footer Placeholder 3"/>
          <p:cNvSpPr>
            <a:spLocks noGrp="1"/>
          </p:cNvSpPr>
          <p:nvPr>
            <p:ph type="ftr" sz="quarter" idx="11"/>
          </p:nvPr>
        </p:nvSpPr>
        <p:spPr>
          <a:xfrm>
            <a:off x="6008688" y="855956"/>
            <a:ext cx="2246489" cy="301227"/>
          </a:xfrm>
        </p:spPr>
        <p:txBody>
          <a:bodyPr/>
          <a:lstStyle/>
          <a:p>
            <a:pPr algn="r"/>
            <a:r>
              <a:rPr lang="en-US" dirty="0" smtClean="0"/>
              <a:t>Copyright 2013-2016, RX-M LLC</a:t>
            </a:r>
            <a:endParaRPr lang="en-US" dirty="0"/>
          </a:p>
        </p:txBody>
      </p:sp>
    </p:spTree>
    <p:extLst>
      <p:ext uri="{BB962C8B-B14F-4D97-AF65-F5344CB8AC3E}">
        <p14:creationId xmlns:p14="http://schemas.microsoft.com/office/powerpoint/2010/main" val="210620311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46064"/>
            <a:ext cx="8257214" cy="808969"/>
          </a:xfrm>
        </p:spPr>
        <p:txBody>
          <a:bodyPr>
            <a:normAutofit/>
          </a:bodyPr>
          <a:lstStyle/>
          <a:p>
            <a:r>
              <a:rPr lang="en-US" sz="3600" dirty="0" smtClean="0"/>
              <a:t>Shard Allocation</a:t>
            </a:r>
            <a:endParaRPr lang="en-US" sz="3600"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40</a:t>
            </a:fld>
            <a:endParaRPr lang="en-US" dirty="0"/>
          </a:p>
        </p:txBody>
      </p:sp>
      <p:pic>
        <p:nvPicPr>
          <p:cNvPr id="1026" name="Picture 2" descr="https://files.readme.io/37qyng8pSBCHjJMEHIZw_reduce-shards0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1343276"/>
            <a:ext cx="7873231" cy="43434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57200" y="5943600"/>
            <a:ext cx="8534400"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Note again that every shard contains a set of data from an index.</a:t>
            </a:r>
          </a:p>
          <a:p>
            <a:pPr marL="285750" indent="-285750">
              <a:buFont typeface="Arial" panose="020B0604020202020204" pitchFamily="34" charset="0"/>
              <a:buChar char="•"/>
            </a:pPr>
            <a:r>
              <a:rPr lang="en-US" dirty="0" smtClean="0"/>
              <a:t>Read Replicas are set copies of primary shards that are read-only.</a:t>
            </a:r>
          </a:p>
          <a:p>
            <a:pPr marL="285750" indent="-285750">
              <a:buFont typeface="Arial" panose="020B0604020202020204" pitchFamily="34" charset="0"/>
              <a:buChar char="•"/>
            </a:pPr>
            <a:r>
              <a:rPr lang="en-US" dirty="0" smtClean="0"/>
              <a:t>Read Replicas can be promoted to primary if a primary fails.  </a:t>
            </a:r>
            <a:endParaRPr lang="en-US" dirty="0"/>
          </a:p>
        </p:txBody>
      </p:sp>
    </p:spTree>
    <p:extLst>
      <p:ext uri="{BB962C8B-B14F-4D97-AF65-F5344CB8AC3E}">
        <p14:creationId xmlns:p14="http://schemas.microsoft.com/office/powerpoint/2010/main" val="364389599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35190"/>
            <a:ext cx="8257214" cy="808969"/>
          </a:xfrm>
        </p:spPr>
        <p:txBody>
          <a:bodyPr>
            <a:normAutofit/>
          </a:bodyPr>
          <a:lstStyle/>
          <a:p>
            <a:r>
              <a:rPr lang="en-US" sz="3600" dirty="0" smtClean="0"/>
              <a:t>Node Roles</a:t>
            </a:r>
            <a:endParaRPr lang="en-US" sz="3600"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41</a:t>
            </a:fld>
            <a:endParaRPr lang="en-US" dirty="0"/>
          </a:p>
        </p:txBody>
      </p:sp>
      <p:sp>
        <p:nvSpPr>
          <p:cNvPr id="6" name="Content Placeholder 5"/>
          <p:cNvSpPr>
            <a:spLocks noGrp="1"/>
          </p:cNvSpPr>
          <p:nvPr>
            <p:ph idx="1"/>
          </p:nvPr>
        </p:nvSpPr>
        <p:spPr>
          <a:xfrm>
            <a:off x="381000" y="1744159"/>
            <a:ext cx="8610600" cy="2523041"/>
          </a:xfrm>
        </p:spPr>
        <p:txBody>
          <a:bodyPr>
            <a:normAutofit fontScale="85000" lnSpcReduction="10000"/>
          </a:bodyPr>
          <a:lstStyle/>
          <a:p>
            <a:r>
              <a:rPr lang="en-US" b="1" dirty="0"/>
              <a:t>Node </a:t>
            </a:r>
            <a:r>
              <a:rPr lang="en-US" b="1" dirty="0" smtClean="0"/>
              <a:t>roles - </a:t>
            </a:r>
            <a:r>
              <a:rPr lang="en-US" dirty="0" err="1" smtClean="0"/>
              <a:t>Elasticsearch</a:t>
            </a:r>
            <a:r>
              <a:rPr lang="en-US" dirty="0" smtClean="0"/>
              <a:t> </a:t>
            </a:r>
            <a:r>
              <a:rPr lang="en-US" dirty="0"/>
              <a:t>nodes can be configured to work in one of the following roles:</a:t>
            </a:r>
          </a:p>
          <a:p>
            <a:pPr lvl="1"/>
            <a:r>
              <a:rPr lang="en-US" b="1" dirty="0"/>
              <a:t>Master</a:t>
            </a:r>
            <a:r>
              <a:rPr lang="en-US" dirty="0"/>
              <a:t>: The node responsible for maintaining the global cluster state, changing it depending on the needs, and handling the addition and removal of nodes. There can only be a single master node active in a single cluster.</a:t>
            </a:r>
          </a:p>
          <a:p>
            <a:pPr lvl="1"/>
            <a:r>
              <a:rPr lang="en-US" b="1" dirty="0"/>
              <a:t>Data</a:t>
            </a:r>
            <a:r>
              <a:rPr lang="en-US" dirty="0"/>
              <a:t>: The node responsible for holding the data and executing data related operations (indexation and searching) on the shards that are present locally for the node.</a:t>
            </a:r>
          </a:p>
          <a:p>
            <a:pPr lvl="1"/>
            <a:r>
              <a:rPr lang="en-US" b="1" dirty="0"/>
              <a:t>Client</a:t>
            </a:r>
            <a:r>
              <a:rPr lang="en-US" dirty="0"/>
              <a:t>: The node responsible for handling requests. For the indexing requests, the client </a:t>
            </a:r>
            <a:r>
              <a:rPr lang="en-US" dirty="0" err="1"/>
              <a:t>nodeforwards</a:t>
            </a:r>
            <a:r>
              <a:rPr lang="en-US" dirty="0"/>
              <a:t> the request to the appropriate primary shard and, for the search requests, it sends it to all the relevant shards and aggregates the results.</a:t>
            </a:r>
          </a:p>
        </p:txBody>
      </p:sp>
      <p:pic>
        <p:nvPicPr>
          <p:cNvPr id="3" name="Picture 2"/>
          <p:cNvPicPr>
            <a:picLocks noChangeAspect="1"/>
          </p:cNvPicPr>
          <p:nvPr/>
        </p:nvPicPr>
        <p:blipFill>
          <a:blip r:embed="rId2"/>
          <a:stretch>
            <a:fillRect/>
          </a:stretch>
        </p:blipFill>
        <p:spPr>
          <a:xfrm>
            <a:off x="495300" y="4248665"/>
            <a:ext cx="8382000" cy="2324100"/>
          </a:xfrm>
          <a:prstGeom prst="rect">
            <a:avLst/>
          </a:prstGeom>
        </p:spPr>
      </p:pic>
    </p:spTree>
    <p:extLst>
      <p:ext uri="{BB962C8B-B14F-4D97-AF65-F5344CB8AC3E}">
        <p14:creationId xmlns:p14="http://schemas.microsoft.com/office/powerpoint/2010/main" val="29233495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48797"/>
            <a:ext cx="8257214" cy="808969"/>
          </a:xfrm>
        </p:spPr>
        <p:txBody>
          <a:bodyPr>
            <a:normAutofit/>
          </a:bodyPr>
          <a:lstStyle/>
          <a:p>
            <a:r>
              <a:rPr lang="en-US" sz="3600" dirty="0" smtClean="0"/>
              <a:t>Master Nodes</a:t>
            </a:r>
            <a:endParaRPr lang="en-US" sz="3600"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42</a:t>
            </a:fld>
            <a:endParaRPr lang="en-US" dirty="0"/>
          </a:p>
        </p:txBody>
      </p:sp>
      <p:sp>
        <p:nvSpPr>
          <p:cNvPr id="6" name="Content Placeholder 5"/>
          <p:cNvSpPr>
            <a:spLocks noGrp="1"/>
          </p:cNvSpPr>
          <p:nvPr>
            <p:ph idx="1"/>
          </p:nvPr>
        </p:nvSpPr>
        <p:spPr/>
        <p:txBody>
          <a:bodyPr/>
          <a:lstStyle/>
          <a:p>
            <a:endParaRPr lang="en-US" dirty="0"/>
          </a:p>
        </p:txBody>
      </p:sp>
      <p:pic>
        <p:nvPicPr>
          <p:cNvPr id="7" name="Picture 6"/>
          <p:cNvPicPr>
            <a:picLocks noChangeAspect="1"/>
          </p:cNvPicPr>
          <p:nvPr/>
        </p:nvPicPr>
        <p:blipFill>
          <a:blip r:embed="rId2"/>
          <a:stretch>
            <a:fillRect/>
          </a:stretch>
        </p:blipFill>
        <p:spPr>
          <a:xfrm>
            <a:off x="228600" y="1446009"/>
            <a:ext cx="8656635" cy="4419600"/>
          </a:xfrm>
          <a:prstGeom prst="rect">
            <a:avLst/>
          </a:prstGeom>
        </p:spPr>
      </p:pic>
      <p:sp>
        <p:nvSpPr>
          <p:cNvPr id="3" name="TextBox 2"/>
          <p:cNvSpPr txBox="1"/>
          <p:nvPr/>
        </p:nvSpPr>
        <p:spPr>
          <a:xfrm>
            <a:off x="617838" y="5953852"/>
            <a:ext cx="8382000"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One node must be elected master in a cluster.  </a:t>
            </a:r>
          </a:p>
          <a:p>
            <a:pPr marL="285750" indent="-285750">
              <a:buFont typeface="Arial" panose="020B0604020202020204" pitchFamily="34" charset="0"/>
              <a:buChar char="•"/>
            </a:pPr>
            <a:r>
              <a:rPr lang="en-US" dirty="0" smtClean="0"/>
              <a:t>You can have more than one master and you must have a quorum for operations to resume/begin.</a:t>
            </a:r>
            <a:endParaRPr lang="en-US" dirty="0"/>
          </a:p>
        </p:txBody>
      </p:sp>
    </p:spTree>
    <p:extLst>
      <p:ext uri="{BB962C8B-B14F-4D97-AF65-F5344CB8AC3E}">
        <p14:creationId xmlns:p14="http://schemas.microsoft.com/office/powerpoint/2010/main" val="407257700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35190"/>
            <a:ext cx="8257214" cy="808969"/>
          </a:xfrm>
        </p:spPr>
        <p:txBody>
          <a:bodyPr>
            <a:normAutofit/>
          </a:bodyPr>
          <a:lstStyle/>
          <a:p>
            <a:r>
              <a:rPr lang="en-US" sz="3600" dirty="0" smtClean="0"/>
              <a:t>Master Election</a:t>
            </a:r>
            <a:endParaRPr lang="en-US" sz="3600"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43</a:t>
            </a:fld>
            <a:endParaRPr lang="en-US" dirty="0"/>
          </a:p>
        </p:txBody>
      </p:sp>
      <p:sp>
        <p:nvSpPr>
          <p:cNvPr id="6" name="Content Placeholder 5"/>
          <p:cNvSpPr>
            <a:spLocks noGrp="1"/>
          </p:cNvSpPr>
          <p:nvPr>
            <p:ph idx="1"/>
          </p:nvPr>
        </p:nvSpPr>
        <p:spPr>
          <a:xfrm>
            <a:off x="381000" y="1905000"/>
            <a:ext cx="4419600" cy="4724400"/>
          </a:xfrm>
        </p:spPr>
        <p:txBody>
          <a:bodyPr>
            <a:normAutofit fontScale="77500" lnSpcReduction="20000"/>
          </a:bodyPr>
          <a:lstStyle/>
          <a:p>
            <a:r>
              <a:rPr lang="en-US" b="1" cap="all" dirty="0"/>
              <a:t>MASTER ELECTION </a:t>
            </a:r>
            <a:r>
              <a:rPr lang="en-US" b="1" cap="all" dirty="0" smtClean="0"/>
              <a:t>CONFIGURATION - </a:t>
            </a:r>
            <a:r>
              <a:rPr lang="en-US" dirty="0" smtClean="0"/>
              <a:t>Imagine </a:t>
            </a:r>
            <a:r>
              <a:rPr lang="en-US" dirty="0"/>
              <a:t>that you have a cluster that is built of 10 nodes. Everything is working fine until one day when your network fails and 3 of your nodes are disconnected from the cluster, but they still see each other. Because of the Zen discovery and master election process, the nodes that got disconnected elect a new master and you end up with two clusters with the same name, with two master nodes. Such a situation is called a split-brain and you must avoid it as much as possible. When split-brain happens, you end up with two (or more) clusters that won't join each other until the network (or any other) problems are fixed. The thing to remember is that split-brain may result in not recoverable errors, such as data conflicts in which you end up with data corruption or partial data loss. That's why it is important to avoid such situations at all costs.</a:t>
            </a:r>
          </a:p>
        </p:txBody>
      </p:sp>
    </p:spTree>
    <p:extLst>
      <p:ext uri="{BB962C8B-B14F-4D97-AF65-F5344CB8AC3E}">
        <p14:creationId xmlns:p14="http://schemas.microsoft.com/office/powerpoint/2010/main" val="353124836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35190"/>
            <a:ext cx="8257214" cy="808969"/>
          </a:xfrm>
        </p:spPr>
        <p:txBody>
          <a:bodyPr>
            <a:normAutofit/>
          </a:bodyPr>
          <a:lstStyle/>
          <a:p>
            <a:r>
              <a:rPr lang="en-US" sz="3600" dirty="0" smtClean="0"/>
              <a:t>Master Election</a:t>
            </a:r>
            <a:endParaRPr lang="en-US" sz="3600"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44</a:t>
            </a:fld>
            <a:endParaRPr lang="en-US" dirty="0"/>
          </a:p>
        </p:txBody>
      </p:sp>
      <p:sp>
        <p:nvSpPr>
          <p:cNvPr id="6" name="Content Placeholder 5"/>
          <p:cNvSpPr>
            <a:spLocks noGrp="1"/>
          </p:cNvSpPr>
          <p:nvPr>
            <p:ph idx="1"/>
          </p:nvPr>
        </p:nvSpPr>
        <p:spPr>
          <a:xfrm>
            <a:off x="381000" y="1905000"/>
            <a:ext cx="4419600" cy="4724400"/>
          </a:xfrm>
        </p:spPr>
        <p:txBody>
          <a:bodyPr>
            <a:normAutofit/>
          </a:bodyPr>
          <a:lstStyle/>
          <a:p>
            <a:r>
              <a:rPr lang="en-US" b="1" cap="all" dirty="0" smtClean="0"/>
              <a:t>Avoiding the split brain problem</a:t>
            </a:r>
            <a:endParaRPr lang="en-US" b="1" cap="all" dirty="0"/>
          </a:p>
          <a:p>
            <a:pPr lvl="1"/>
            <a:r>
              <a:rPr lang="en-US" b="1" cap="all" dirty="0" smtClean="0"/>
              <a:t>Go into your </a:t>
            </a:r>
            <a:r>
              <a:rPr lang="en-US" b="1" cap="all" dirty="0" err="1" smtClean="0"/>
              <a:t>config</a:t>
            </a:r>
            <a:r>
              <a:rPr lang="en-US" b="1" cap="all" dirty="0" smtClean="0"/>
              <a:t> files and utilize this formula with “N” as your # of nodes:</a:t>
            </a:r>
          </a:p>
          <a:p>
            <a:pPr lvl="1"/>
            <a:r>
              <a:rPr lang="en-US" dirty="0" smtClean="0"/>
              <a:t>N/2 + 1</a:t>
            </a:r>
          </a:p>
          <a:p>
            <a:pPr lvl="1"/>
            <a:r>
              <a:rPr lang="en-US" dirty="0" smtClean="0"/>
              <a:t>So if </a:t>
            </a:r>
            <a:r>
              <a:rPr lang="en-US" dirty="0"/>
              <a:t>you have 4 nodes set </a:t>
            </a:r>
            <a:r>
              <a:rPr lang="en-US" dirty="0" err="1" smtClean="0"/>
              <a:t>discovery.zen.minimum_master_nodes</a:t>
            </a:r>
            <a:r>
              <a:rPr lang="en-US" dirty="0" smtClean="0"/>
              <a:t> = 3 (4/2 +1)</a:t>
            </a:r>
            <a:endParaRPr lang="en-US" dirty="0"/>
          </a:p>
        </p:txBody>
      </p:sp>
    </p:spTree>
    <p:extLst>
      <p:ext uri="{BB962C8B-B14F-4D97-AF65-F5344CB8AC3E}">
        <p14:creationId xmlns:p14="http://schemas.microsoft.com/office/powerpoint/2010/main" val="289429975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5708"/>
            <a:ext cx="8257214" cy="808969"/>
          </a:xfrm>
        </p:spPr>
        <p:txBody>
          <a:bodyPr>
            <a:normAutofit/>
          </a:bodyPr>
          <a:lstStyle/>
          <a:p>
            <a:r>
              <a:rPr lang="en-US" sz="3600" dirty="0" smtClean="0"/>
              <a:t>Indexing</a:t>
            </a:r>
            <a:endParaRPr lang="en-US" sz="3600"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45</a:t>
            </a:fld>
            <a:endParaRPr lang="en-US" dirty="0"/>
          </a:p>
        </p:txBody>
      </p:sp>
      <p:sp>
        <p:nvSpPr>
          <p:cNvPr id="7" name="Rectangle 6"/>
          <p:cNvSpPr/>
          <p:nvPr/>
        </p:nvSpPr>
        <p:spPr>
          <a:xfrm>
            <a:off x="304800" y="971743"/>
            <a:ext cx="8382000" cy="2308324"/>
          </a:xfrm>
          <a:prstGeom prst="rect">
            <a:avLst/>
          </a:prstGeom>
        </p:spPr>
        <p:txBody>
          <a:bodyPr wrap="square">
            <a:spAutoFit/>
          </a:bodyPr>
          <a:lstStyle/>
          <a:p>
            <a:r>
              <a:rPr lang="en-US" dirty="0"/>
              <a:t>However, until now we've used </a:t>
            </a:r>
            <a:r>
              <a:rPr lang="en-US" dirty="0" err="1"/>
              <a:t>Elasticsearch</a:t>
            </a:r>
            <a:r>
              <a:rPr lang="en-US" dirty="0"/>
              <a:t> functionality that allows us not to care about indices, shards, and data structure. This is not something that you may be used to when you are coming from the world of SQL databases, where you need the database and the tables with all the columns created upfront. In general, you needed to describe the data structure to be able to put data into the database. </a:t>
            </a:r>
            <a:r>
              <a:rPr lang="en-US" dirty="0" err="1"/>
              <a:t>Elasticsearch</a:t>
            </a:r>
            <a:r>
              <a:rPr lang="en-US" dirty="0"/>
              <a:t> is </a:t>
            </a:r>
            <a:r>
              <a:rPr lang="en-US" dirty="0" smtClean="0"/>
              <a:t>schema-less (data-driven schema) </a:t>
            </a:r>
            <a:r>
              <a:rPr lang="en-US" dirty="0"/>
              <a:t>and by default creates indices automatically and because of that we can just install it and index data without the need of any preparations. </a:t>
            </a:r>
          </a:p>
        </p:txBody>
      </p:sp>
    </p:spTree>
    <p:extLst>
      <p:ext uri="{BB962C8B-B14F-4D97-AF65-F5344CB8AC3E}">
        <p14:creationId xmlns:p14="http://schemas.microsoft.com/office/powerpoint/2010/main" val="38648894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591" y="335707"/>
            <a:ext cx="8257214" cy="808969"/>
          </a:xfrm>
        </p:spPr>
        <p:txBody>
          <a:bodyPr>
            <a:normAutofit/>
          </a:bodyPr>
          <a:lstStyle/>
          <a:p>
            <a:r>
              <a:rPr lang="en-US" sz="3600" dirty="0" smtClean="0"/>
              <a:t>Shard Rehash</a:t>
            </a:r>
            <a:endParaRPr lang="en-US" sz="3600"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46</a:t>
            </a:fld>
            <a:endParaRPr lang="en-US" dirty="0"/>
          </a:p>
        </p:txBody>
      </p:sp>
      <p:sp>
        <p:nvSpPr>
          <p:cNvPr id="7" name="Rectangle 6"/>
          <p:cNvSpPr/>
          <p:nvPr/>
        </p:nvSpPr>
        <p:spPr>
          <a:xfrm>
            <a:off x="337751" y="1232919"/>
            <a:ext cx="8153400" cy="3139321"/>
          </a:xfrm>
          <a:prstGeom prst="rect">
            <a:avLst/>
          </a:prstGeom>
        </p:spPr>
        <p:txBody>
          <a:bodyPr wrap="square">
            <a:spAutoFit/>
          </a:bodyPr>
          <a:lstStyle/>
          <a:p>
            <a:r>
              <a:rPr lang="en-US" dirty="0" smtClean="0"/>
              <a:t>Earlier we </a:t>
            </a:r>
            <a:r>
              <a:rPr lang="en-US" dirty="0"/>
              <a:t>told you that indices in </a:t>
            </a:r>
            <a:r>
              <a:rPr lang="en-US" dirty="0" err="1"/>
              <a:t>Elasticsearch</a:t>
            </a:r>
            <a:r>
              <a:rPr lang="en-US" dirty="0"/>
              <a:t> are built from one or more shards. Each of those shards contains part of the document set and each shard is a separate Lucene index. In addition to that, each shard can have replicas – physical copies of the primary shard itself. When we create an index, we can tell </a:t>
            </a:r>
            <a:r>
              <a:rPr lang="en-US" dirty="0" err="1"/>
              <a:t>Elasticsearch</a:t>
            </a:r>
            <a:r>
              <a:rPr lang="en-US" dirty="0"/>
              <a:t> how many shards it should be built from</a:t>
            </a:r>
            <a:r>
              <a:rPr lang="en-US" dirty="0" smtClean="0"/>
              <a:t>.</a:t>
            </a:r>
          </a:p>
          <a:p>
            <a:endParaRPr lang="en-US" dirty="0"/>
          </a:p>
          <a:p>
            <a:r>
              <a:rPr lang="en-US" dirty="0"/>
              <a:t>When defaults are used, we will end up with five Apache Lucene indices that our </a:t>
            </a:r>
            <a:r>
              <a:rPr lang="en-US" dirty="0" err="1"/>
              <a:t>Elasticsearch</a:t>
            </a:r>
            <a:r>
              <a:rPr lang="en-US" dirty="0"/>
              <a:t> index is built of and one replica for each of those. So, with five shards and one replica, we would actually get 10 shards. This is because each shard would get its own copy, so the total number of shards in the cluster would be 10.</a:t>
            </a:r>
          </a:p>
        </p:txBody>
      </p:sp>
      <p:pic>
        <p:nvPicPr>
          <p:cNvPr id="6" name="Picture 5"/>
          <p:cNvPicPr>
            <a:picLocks noChangeAspect="1"/>
          </p:cNvPicPr>
          <p:nvPr/>
        </p:nvPicPr>
        <p:blipFill>
          <a:blip r:embed="rId2"/>
          <a:stretch>
            <a:fillRect/>
          </a:stretch>
        </p:blipFill>
        <p:spPr>
          <a:xfrm>
            <a:off x="2209800" y="4724400"/>
            <a:ext cx="4752975" cy="2056642"/>
          </a:xfrm>
          <a:prstGeom prst="rect">
            <a:avLst/>
          </a:prstGeom>
        </p:spPr>
      </p:pic>
    </p:spTree>
    <p:extLst>
      <p:ext uri="{BB962C8B-B14F-4D97-AF65-F5344CB8AC3E}">
        <p14:creationId xmlns:p14="http://schemas.microsoft.com/office/powerpoint/2010/main" val="350345761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838" y="446064"/>
            <a:ext cx="8257214" cy="808969"/>
          </a:xfrm>
        </p:spPr>
        <p:txBody>
          <a:bodyPr>
            <a:normAutofit/>
          </a:bodyPr>
          <a:lstStyle/>
          <a:p>
            <a:r>
              <a:rPr lang="en-US" sz="3600" dirty="0" smtClean="0"/>
              <a:t>Key Points about Indexing</a:t>
            </a:r>
            <a:endParaRPr lang="en-US" sz="3600"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47</a:t>
            </a:fld>
            <a:endParaRPr lang="en-US" dirty="0"/>
          </a:p>
        </p:txBody>
      </p:sp>
      <p:sp>
        <p:nvSpPr>
          <p:cNvPr id="7" name="Rectangle 6"/>
          <p:cNvSpPr/>
          <p:nvPr/>
        </p:nvSpPr>
        <p:spPr>
          <a:xfrm>
            <a:off x="0" y="1371600"/>
            <a:ext cx="8991599" cy="3200400"/>
          </a:xfrm>
          <a:prstGeom prst="rect">
            <a:avLst/>
          </a:prstGeom>
        </p:spPr>
        <p:txBody>
          <a:bodyPr wrap="square">
            <a:normAutofit fontScale="85000" lnSpcReduction="10000"/>
          </a:bodyPr>
          <a:lstStyle/>
          <a:p>
            <a:pPr marL="285750" indent="-285750">
              <a:buFont typeface="Arial" panose="020B0604020202020204" pitchFamily="34" charset="0"/>
              <a:buChar char="•"/>
            </a:pPr>
            <a:r>
              <a:rPr lang="en-US" dirty="0"/>
              <a:t>Having more shards in the index allows us to spread the index between more servers and parallelize the indexing operations and thus have better indexing throughput.</a:t>
            </a:r>
          </a:p>
          <a:p>
            <a:pPr marL="285750" indent="-285750">
              <a:buFont typeface="Arial" panose="020B0604020202020204" pitchFamily="34" charset="0"/>
              <a:buChar char="•"/>
            </a:pPr>
            <a:r>
              <a:rPr lang="en-US" dirty="0"/>
              <a:t>Depending on your deployment, having more shards may increase query throughput and lower queries latency – especially in environments that don't have a large number of queries per second.</a:t>
            </a:r>
          </a:p>
          <a:p>
            <a:pPr marL="285750" indent="-285750">
              <a:buFont typeface="Arial" panose="020B0604020202020204" pitchFamily="34" charset="0"/>
              <a:buChar char="•"/>
            </a:pPr>
            <a:r>
              <a:rPr lang="en-US" dirty="0"/>
              <a:t>Having more shards may be slower compared to a single shard query, because </a:t>
            </a:r>
            <a:r>
              <a:rPr lang="en-US" dirty="0" err="1"/>
              <a:t>Elasticsearch</a:t>
            </a:r>
            <a:r>
              <a:rPr lang="en-US" dirty="0"/>
              <a:t> needs to retrieve the data from multiple servers and combine them together in memory, before returning the final query results.</a:t>
            </a:r>
          </a:p>
          <a:p>
            <a:pPr marL="285750" indent="-285750">
              <a:buFont typeface="Arial" panose="020B0604020202020204" pitchFamily="34" charset="0"/>
              <a:buChar char="•"/>
            </a:pPr>
            <a:r>
              <a:rPr lang="en-US" dirty="0"/>
              <a:t>Having more replicas results in a more resilient cluster, because when the primary shard is not available, its copy will take that role. Basically, having a single replica allows us to lose one copy of a shard and still serve the whole data. Having two replicas allows us to lose two copies of the shard and still see the whole data.</a:t>
            </a:r>
          </a:p>
          <a:p>
            <a:pPr marL="285750" indent="-285750">
              <a:buFont typeface="Arial" panose="020B0604020202020204" pitchFamily="34" charset="0"/>
              <a:buChar char="•"/>
            </a:pPr>
            <a:r>
              <a:rPr lang="en-US" dirty="0"/>
              <a:t>The higher the replica count, the higher queries throughput the cluster will have. That's because each replica can serve the data it has independently from all the others.</a:t>
            </a:r>
          </a:p>
          <a:p>
            <a:pPr marL="285750" indent="-285750">
              <a:buFont typeface="Arial" panose="020B0604020202020204" pitchFamily="34" charset="0"/>
              <a:buChar char="•"/>
            </a:pPr>
            <a:r>
              <a:rPr lang="en-US" dirty="0"/>
              <a:t>The higher number of shards (both primary and replicas) will result in more memory needed by </a:t>
            </a:r>
            <a:r>
              <a:rPr lang="en-US" dirty="0" err="1"/>
              <a:t>Elasticsearch</a:t>
            </a:r>
            <a:r>
              <a:rPr lang="en-US" dirty="0"/>
              <a:t>.</a:t>
            </a:r>
          </a:p>
        </p:txBody>
      </p:sp>
      <p:pic>
        <p:nvPicPr>
          <p:cNvPr id="4098" name="Picture 2" descr="http://3.bp.blogspot.com/--LIN4CeyZw0/VZodWpssqII/AAAAAAAABm0/BbATWSDGRD4/s1600/comparison%2BSOlr%2Bvs%2BCloudSearch%2Bvs%2Belasticsearch%2B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55203" y="4572000"/>
            <a:ext cx="5281192" cy="2274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174941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35190"/>
            <a:ext cx="8257214" cy="808969"/>
          </a:xfrm>
        </p:spPr>
        <p:txBody>
          <a:bodyPr>
            <a:normAutofit/>
          </a:bodyPr>
          <a:lstStyle/>
          <a:p>
            <a:r>
              <a:rPr lang="en-US" sz="3600" dirty="0" smtClean="0"/>
              <a:t>Write Consistency</a:t>
            </a:r>
            <a:endParaRPr lang="en-US" sz="3600"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48</a:t>
            </a:fld>
            <a:endParaRPr lang="en-US" dirty="0"/>
          </a:p>
        </p:txBody>
      </p:sp>
      <p:sp>
        <p:nvSpPr>
          <p:cNvPr id="3" name="Rectangle 2"/>
          <p:cNvSpPr/>
          <p:nvPr/>
        </p:nvSpPr>
        <p:spPr>
          <a:xfrm>
            <a:off x="4800600" y="1828800"/>
            <a:ext cx="4447214" cy="4801314"/>
          </a:xfrm>
          <a:prstGeom prst="rect">
            <a:avLst/>
          </a:prstGeom>
        </p:spPr>
        <p:txBody>
          <a:bodyPr wrap="square">
            <a:normAutofit fontScale="85000" lnSpcReduction="10000"/>
          </a:bodyPr>
          <a:lstStyle/>
          <a:p>
            <a:pPr marL="285750" indent="-285750">
              <a:buFont typeface="Arial" panose="020B0604020202020204" pitchFamily="34" charset="0"/>
              <a:buChar char="•"/>
            </a:pPr>
            <a:r>
              <a:rPr lang="en-US" dirty="0" err="1"/>
              <a:t>Elasticsearch</a:t>
            </a:r>
            <a:r>
              <a:rPr lang="en-US" dirty="0"/>
              <a:t> allows us to control the write consistency to prevent writes happening when they should not. By default, </a:t>
            </a:r>
            <a:r>
              <a:rPr lang="en-US" dirty="0" err="1"/>
              <a:t>Elasticsearch</a:t>
            </a:r>
            <a:r>
              <a:rPr lang="en-US" dirty="0"/>
              <a:t> indexing operation is successful when the write is successful on the quorum on active shards – meaning 50% of the active shards plus one. </a:t>
            </a:r>
            <a:endParaRPr lang="en-US" dirty="0" smtClean="0"/>
          </a:p>
          <a:p>
            <a:pPr marL="285750" indent="-285750">
              <a:buFont typeface="Arial" panose="020B0604020202020204" pitchFamily="34" charset="0"/>
              <a:buChar char="•"/>
            </a:pPr>
            <a:r>
              <a:rPr lang="en-US" dirty="0" smtClean="0"/>
              <a:t>We </a:t>
            </a:r>
            <a:r>
              <a:rPr lang="en-US" dirty="0"/>
              <a:t>can control this behavior by adding </a:t>
            </a:r>
            <a:r>
              <a:rPr lang="en-US" dirty="0" err="1"/>
              <a:t>action.write_consitency</a:t>
            </a:r>
            <a:r>
              <a:rPr lang="en-US" dirty="0"/>
              <a:t> to our </a:t>
            </a:r>
            <a:r>
              <a:rPr lang="en-US" dirty="0" err="1"/>
              <a:t>elasticsearch.yml</a:t>
            </a:r>
            <a:r>
              <a:rPr lang="en-US" dirty="0"/>
              <a:t> file or by adding the consistency parameter to our index request. The mentioned properties can take the following values</a:t>
            </a:r>
            <a:r>
              <a:rPr lang="en-US" dirty="0" smtClean="0"/>
              <a:t>:</a:t>
            </a:r>
          </a:p>
          <a:p>
            <a:pPr marL="742950" lvl="1" indent="-285750">
              <a:buFont typeface="Arial" panose="020B0604020202020204" pitchFamily="34" charset="0"/>
              <a:buChar char="•"/>
            </a:pPr>
            <a:r>
              <a:rPr lang="en-US" dirty="0" smtClean="0"/>
              <a:t>quorum</a:t>
            </a:r>
            <a:r>
              <a:rPr lang="en-US" dirty="0"/>
              <a:t>: The default value, requiring 50% plus 1 active shards to be successful for the index operation to </a:t>
            </a:r>
            <a:r>
              <a:rPr lang="en-US" dirty="0" smtClean="0"/>
              <a:t>succeed</a:t>
            </a:r>
          </a:p>
          <a:p>
            <a:pPr marL="742950" lvl="1" indent="-285750">
              <a:buFont typeface="Arial" panose="020B0604020202020204" pitchFamily="34" charset="0"/>
              <a:buChar char="•"/>
            </a:pPr>
            <a:r>
              <a:rPr lang="en-US" dirty="0" smtClean="0"/>
              <a:t>one</a:t>
            </a:r>
            <a:r>
              <a:rPr lang="en-US" dirty="0"/>
              <a:t>: Requires only a single active shard to be successful for the index operation to </a:t>
            </a:r>
            <a:r>
              <a:rPr lang="en-US" dirty="0" smtClean="0"/>
              <a:t>succeed</a:t>
            </a:r>
          </a:p>
          <a:p>
            <a:pPr marL="742950" lvl="1" indent="-285750">
              <a:buFont typeface="Arial" panose="020B0604020202020204" pitchFamily="34" charset="0"/>
              <a:buChar char="•"/>
            </a:pPr>
            <a:r>
              <a:rPr lang="en-US" dirty="0" smtClean="0"/>
              <a:t>all</a:t>
            </a:r>
            <a:r>
              <a:rPr lang="en-US" dirty="0"/>
              <a:t>: Requires all the active shards to be successful for the index operation to succeed</a:t>
            </a:r>
          </a:p>
        </p:txBody>
      </p:sp>
      <p:pic>
        <p:nvPicPr>
          <p:cNvPr id="6" name="Picture 5"/>
          <p:cNvPicPr>
            <a:picLocks noChangeAspect="1"/>
          </p:cNvPicPr>
          <p:nvPr/>
        </p:nvPicPr>
        <p:blipFill>
          <a:blip r:embed="rId2"/>
          <a:stretch>
            <a:fillRect/>
          </a:stretch>
        </p:blipFill>
        <p:spPr>
          <a:xfrm>
            <a:off x="1" y="1742100"/>
            <a:ext cx="4648200" cy="3499463"/>
          </a:xfrm>
          <a:prstGeom prst="rect">
            <a:avLst/>
          </a:prstGeom>
        </p:spPr>
      </p:pic>
    </p:spTree>
    <p:extLst>
      <p:ext uri="{BB962C8B-B14F-4D97-AF65-F5344CB8AC3E}">
        <p14:creationId xmlns:p14="http://schemas.microsoft.com/office/powerpoint/2010/main" val="347839909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180"/>
            <a:ext cx="7315200" cy="1154097"/>
          </a:xfrm>
        </p:spPr>
        <p:txBody>
          <a:bodyPr/>
          <a:lstStyle/>
          <a:p>
            <a:r>
              <a:rPr lang="en-US" dirty="0" smtClean="0"/>
              <a:t>Summary</a:t>
            </a:r>
            <a:endParaRPr lang="en-US" dirty="0"/>
          </a:p>
        </p:txBody>
      </p:sp>
      <p:sp>
        <p:nvSpPr>
          <p:cNvPr id="3" name="Content Placeholder 2"/>
          <p:cNvSpPr>
            <a:spLocks noGrp="1"/>
          </p:cNvSpPr>
          <p:nvPr>
            <p:ph idx="1"/>
          </p:nvPr>
        </p:nvSpPr>
        <p:spPr>
          <a:xfrm>
            <a:off x="762000" y="1321393"/>
            <a:ext cx="7315200" cy="3539527"/>
          </a:xfrm>
        </p:spPr>
        <p:txBody>
          <a:bodyPr>
            <a:normAutofit/>
          </a:bodyPr>
          <a:lstStyle/>
          <a:p>
            <a:r>
              <a:rPr lang="en-US" dirty="0" smtClean="0"/>
              <a:t>Index, documents, fields, and mappings make up core data components of </a:t>
            </a:r>
            <a:r>
              <a:rPr lang="en-US" dirty="0" err="1" smtClean="0"/>
              <a:t>ElasticSearch</a:t>
            </a:r>
            <a:endParaRPr lang="en-US" dirty="0" smtClean="0"/>
          </a:p>
          <a:p>
            <a:r>
              <a:rPr lang="en-US" dirty="0" smtClean="0"/>
              <a:t>The roles of ES servers are either data, master, or client nodes.</a:t>
            </a:r>
            <a:endParaRPr lang="en-US" dirty="0"/>
          </a:p>
          <a:p>
            <a:r>
              <a:rPr lang="en-US" dirty="0" smtClean="0"/>
              <a:t>Clusters are collections of nodes</a:t>
            </a:r>
          </a:p>
          <a:p>
            <a:r>
              <a:rPr lang="en-US" dirty="0" smtClean="0"/>
              <a:t>Shards are data segments dedicated to one or more nodes.</a:t>
            </a:r>
          </a:p>
          <a:p>
            <a:r>
              <a:rPr lang="en-US" dirty="0" smtClean="0"/>
              <a:t>Indexing is a way of grouping key terms to enable search</a:t>
            </a:r>
          </a:p>
          <a:p>
            <a:endParaRPr lang="en-US" dirty="0" smtClean="0"/>
          </a:p>
          <a:p>
            <a:endParaRPr lang="en-US" dirty="0" smtClean="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49</a:t>
            </a:fld>
            <a:endParaRPr lang="en-US"/>
          </a:p>
        </p:txBody>
      </p:sp>
    </p:spTree>
    <p:extLst>
      <p:ext uri="{BB962C8B-B14F-4D97-AF65-F5344CB8AC3E}">
        <p14:creationId xmlns:p14="http://schemas.microsoft.com/office/powerpoint/2010/main" val="112131806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46740"/>
            <a:ext cx="5105400" cy="1154097"/>
          </a:xfrm>
        </p:spPr>
        <p:txBody>
          <a:bodyPr>
            <a:normAutofit/>
          </a:bodyPr>
          <a:lstStyle/>
          <a:p>
            <a:r>
              <a:rPr lang="en-US" dirty="0" smtClean="0"/>
              <a:t>Lecture and Lab</a:t>
            </a:r>
            <a:endParaRPr lang="en-US" dirty="0"/>
          </a:p>
        </p:txBody>
      </p:sp>
      <p:sp>
        <p:nvSpPr>
          <p:cNvPr id="3" name="Content Placeholder 2"/>
          <p:cNvSpPr>
            <a:spLocks noGrp="1"/>
          </p:cNvSpPr>
          <p:nvPr>
            <p:ph idx="1"/>
          </p:nvPr>
        </p:nvSpPr>
        <p:spPr>
          <a:xfrm>
            <a:off x="228600" y="2514600"/>
            <a:ext cx="4779285" cy="3794760"/>
          </a:xfrm>
        </p:spPr>
        <p:txBody>
          <a:bodyPr>
            <a:normAutofit/>
          </a:bodyPr>
          <a:lstStyle/>
          <a:p>
            <a:r>
              <a:rPr lang="en-US" dirty="0" smtClean="0"/>
              <a:t>Our Goals in this class are two fold:</a:t>
            </a:r>
          </a:p>
          <a:p>
            <a:pPr marL="662940" lvl="1" indent="-342900">
              <a:buFont typeface="+mj-lt"/>
              <a:buAutoNum type="arabicPeriod"/>
            </a:pPr>
            <a:r>
              <a:rPr lang="en-US" dirty="0" smtClean="0"/>
              <a:t>Familiarize you with the general concepts and ecosystem surrounding </a:t>
            </a:r>
            <a:r>
              <a:rPr lang="en-US" dirty="0" err="1" smtClean="0"/>
              <a:t>Elasticsearch</a:t>
            </a:r>
            <a:endParaRPr lang="en-US" dirty="0" smtClean="0"/>
          </a:p>
          <a:p>
            <a:pPr marL="662940" lvl="1" indent="-342900">
              <a:buFont typeface="+mj-lt"/>
              <a:buAutoNum type="arabicPeriod"/>
            </a:pPr>
            <a:r>
              <a:rPr lang="en-US" dirty="0" smtClean="0"/>
              <a:t>Give you practical experience working with the </a:t>
            </a:r>
            <a:r>
              <a:rPr lang="en-US" dirty="0" err="1" smtClean="0"/>
              <a:t>Elasticsearch</a:t>
            </a:r>
            <a:endParaRPr lang="en-US" dirty="0" smtClean="0"/>
          </a:p>
        </p:txBody>
      </p:sp>
      <p:sp>
        <p:nvSpPr>
          <p:cNvPr id="4" name="Footer Placeholder 3"/>
          <p:cNvSpPr>
            <a:spLocks noGrp="1"/>
          </p:cNvSpPr>
          <p:nvPr>
            <p:ph type="ftr" sz="quarter" idx="11"/>
          </p:nvPr>
        </p:nvSpPr>
        <p:spPr>
          <a:xfrm>
            <a:off x="6008688" y="873244"/>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5</a:t>
            </a:fld>
            <a:endParaRPr lang="en-US"/>
          </a:p>
        </p:txBody>
      </p:sp>
      <p:pic>
        <p:nvPicPr>
          <p:cNvPr id="7" name="Picture 6"/>
          <p:cNvPicPr>
            <a:picLocks noChangeAspect="1"/>
          </p:cNvPicPr>
          <p:nvPr/>
        </p:nvPicPr>
        <p:blipFill>
          <a:blip r:embed="rId2"/>
          <a:stretch>
            <a:fillRect/>
          </a:stretch>
        </p:blipFill>
        <p:spPr>
          <a:xfrm>
            <a:off x="5007885" y="2514600"/>
            <a:ext cx="3247292" cy="2970927"/>
          </a:xfrm>
          <a:prstGeom prst="rect">
            <a:avLst/>
          </a:prstGeom>
        </p:spPr>
      </p:pic>
    </p:spTree>
    <p:extLst>
      <p:ext uri="{BB962C8B-B14F-4D97-AF65-F5344CB8AC3E}">
        <p14:creationId xmlns:p14="http://schemas.microsoft.com/office/powerpoint/2010/main" val="170041423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7286" y="1693040"/>
            <a:ext cx="7315200" cy="1154097"/>
          </a:xfrm>
        </p:spPr>
        <p:txBody>
          <a:bodyPr>
            <a:normAutofit fontScale="90000"/>
          </a:bodyPr>
          <a:lstStyle/>
          <a:p>
            <a:r>
              <a:rPr lang="en-US" dirty="0" smtClean="0"/>
              <a:t>Lab 2 - </a:t>
            </a:r>
            <a:r>
              <a:rPr lang="en-US" dirty="0"/>
              <a:t>Installing and Setting up </a:t>
            </a:r>
            <a:r>
              <a:rPr lang="en-US" dirty="0" err="1"/>
              <a:t>Elasticsearch</a:t>
            </a:r>
            <a:r>
              <a:rPr lang="en-US" dirty="0"/>
              <a:t> and associated plugins</a:t>
            </a:r>
          </a:p>
        </p:txBody>
      </p:sp>
      <p:sp>
        <p:nvSpPr>
          <p:cNvPr id="3" name="Content Placeholder 2"/>
          <p:cNvSpPr>
            <a:spLocks noGrp="1"/>
          </p:cNvSpPr>
          <p:nvPr>
            <p:ph idx="1"/>
          </p:nvPr>
        </p:nvSpPr>
        <p:spPr>
          <a:xfrm>
            <a:off x="737286" y="3124200"/>
            <a:ext cx="7315200" cy="3539527"/>
          </a:xfrm>
        </p:spPr>
        <p:txBody>
          <a:bodyPr>
            <a:normAutofit/>
          </a:bodyPr>
          <a:lstStyle/>
          <a:p>
            <a:endParaRPr lang="en-US" dirty="0" smtClean="0"/>
          </a:p>
          <a:p>
            <a:endParaRPr lang="en-US" dirty="0" smtClean="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50</a:t>
            </a:fld>
            <a:endParaRPr lang="en-US"/>
          </a:p>
        </p:txBody>
      </p:sp>
    </p:spTree>
    <p:extLst>
      <p:ext uri="{BB962C8B-B14F-4D97-AF65-F5344CB8AC3E}">
        <p14:creationId xmlns:p14="http://schemas.microsoft.com/office/powerpoint/2010/main" val="1708158672"/>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1371600"/>
            <a:ext cx="7315200" cy="1293592"/>
          </a:xfrm>
        </p:spPr>
        <p:txBody>
          <a:bodyPr>
            <a:normAutofit/>
          </a:bodyPr>
          <a:lstStyle/>
          <a:p>
            <a:r>
              <a:rPr lang="en-US" dirty="0" smtClean="0"/>
              <a:t>Module 3: Data Importation</a:t>
            </a:r>
            <a:endParaRPr lang="en-US" dirty="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51</a:t>
            </a:fld>
            <a:endParaRPr lang="en-US"/>
          </a:p>
        </p:txBody>
      </p:sp>
      <p:pic>
        <p:nvPicPr>
          <p:cNvPr id="2" name="Picture 2" descr="http://blogs.justenougharchitecture.com/wp-content/uploads/2013/03/ES-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362200"/>
            <a:ext cx="6832600" cy="3884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5705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93618" y="1006569"/>
            <a:ext cx="7315200" cy="1154097"/>
          </a:xfrm>
        </p:spPr>
        <p:txBody>
          <a:bodyPr/>
          <a:lstStyle/>
          <a:p>
            <a:r>
              <a:rPr lang="en-US" dirty="0" smtClean="0"/>
              <a:t>Objectives</a:t>
            </a:r>
            <a:endParaRPr lang="en-US" dirty="0"/>
          </a:p>
        </p:txBody>
      </p:sp>
      <p:sp>
        <p:nvSpPr>
          <p:cNvPr id="7" name="Content Placeholder 6"/>
          <p:cNvSpPr>
            <a:spLocks noGrp="1"/>
          </p:cNvSpPr>
          <p:nvPr>
            <p:ph idx="1"/>
          </p:nvPr>
        </p:nvSpPr>
        <p:spPr>
          <a:xfrm>
            <a:off x="381000" y="2282447"/>
            <a:ext cx="7315200" cy="3998081"/>
          </a:xfrm>
        </p:spPr>
        <p:txBody>
          <a:bodyPr>
            <a:normAutofit/>
          </a:bodyPr>
          <a:lstStyle/>
          <a:p>
            <a:endParaRPr lang="en-US" dirty="0"/>
          </a:p>
          <a:p>
            <a:endParaRPr lang="pt-BR" dirty="0"/>
          </a:p>
          <a:p>
            <a:pPr lvl="2" fontAlgn="base"/>
            <a:r>
              <a:rPr lang="pt-BR" dirty="0" smtClean="0"/>
              <a:t>Document and Document </a:t>
            </a:r>
            <a:r>
              <a:rPr lang="pt-BR" dirty="0"/>
              <a:t>Metadata</a:t>
            </a:r>
          </a:p>
          <a:p>
            <a:pPr lvl="2" fontAlgn="base"/>
            <a:r>
              <a:rPr lang="pt-BR" dirty="0"/>
              <a:t>CRUD for Documents</a:t>
            </a:r>
          </a:p>
          <a:p>
            <a:pPr lvl="2" fontAlgn="base"/>
            <a:r>
              <a:rPr lang="pt-BR" dirty="0"/>
              <a:t>Single versus Bulk </a:t>
            </a:r>
            <a:r>
              <a:rPr lang="pt-BR" dirty="0" smtClean="0"/>
              <a:t>data</a:t>
            </a:r>
            <a:endParaRPr lang="pt-BR" dirty="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52</a:t>
            </a:fld>
            <a:endParaRPr lang="en-US"/>
          </a:p>
        </p:txBody>
      </p:sp>
    </p:spTree>
    <p:extLst>
      <p:ext uri="{BB962C8B-B14F-4D97-AF65-F5344CB8AC3E}">
        <p14:creationId xmlns:p14="http://schemas.microsoft.com/office/powerpoint/2010/main" val="1883305411"/>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099" y="-287268"/>
            <a:ext cx="7315200" cy="1154097"/>
          </a:xfrm>
        </p:spPr>
        <p:txBody>
          <a:bodyPr/>
          <a:lstStyle/>
          <a:p>
            <a:r>
              <a:rPr lang="en-US" dirty="0" smtClean="0"/>
              <a:t>Data Manipulation with REST</a:t>
            </a:r>
            <a:endParaRPr lang="en-US" dirty="0"/>
          </a:p>
        </p:txBody>
      </p:sp>
      <p:sp>
        <p:nvSpPr>
          <p:cNvPr id="3" name="Content Placeholder 2"/>
          <p:cNvSpPr>
            <a:spLocks noGrp="1"/>
          </p:cNvSpPr>
          <p:nvPr>
            <p:ph idx="1"/>
          </p:nvPr>
        </p:nvSpPr>
        <p:spPr>
          <a:xfrm>
            <a:off x="469816" y="1295401"/>
            <a:ext cx="8369384" cy="3056308"/>
          </a:xfrm>
        </p:spPr>
        <p:txBody>
          <a:bodyPr>
            <a:normAutofit fontScale="92500" lnSpcReduction="10000"/>
          </a:bodyPr>
          <a:lstStyle/>
          <a:p>
            <a:r>
              <a:rPr lang="en-US" dirty="0" err="1"/>
              <a:t>Elasticsearch</a:t>
            </a:r>
            <a:r>
              <a:rPr lang="en-US" dirty="0"/>
              <a:t> exposes a very rich REST API that can be used to search through the data, index the data, and control </a:t>
            </a:r>
            <a:r>
              <a:rPr lang="en-US" dirty="0" err="1"/>
              <a:t>Elasticsearch</a:t>
            </a:r>
            <a:r>
              <a:rPr lang="en-US" dirty="0"/>
              <a:t> behavior. You can imagine that using the REST API allows you to get a single document, index or update a document, get the information on </a:t>
            </a:r>
            <a:r>
              <a:rPr lang="en-US" dirty="0" err="1"/>
              <a:t>Elasticsearch</a:t>
            </a:r>
            <a:r>
              <a:rPr lang="en-US" dirty="0"/>
              <a:t> current state, create or delete indices, or force </a:t>
            </a:r>
            <a:r>
              <a:rPr lang="en-US" dirty="0" err="1"/>
              <a:t>Elasticsearch</a:t>
            </a:r>
            <a:r>
              <a:rPr lang="en-US" dirty="0"/>
              <a:t> to move around shards of your indices. </a:t>
            </a:r>
            <a:r>
              <a:rPr lang="en-US" dirty="0" smtClean="0"/>
              <a:t> We will </a:t>
            </a:r>
            <a:r>
              <a:rPr lang="en-US" dirty="0"/>
              <a:t>concentrate on using the </a:t>
            </a:r>
            <a:r>
              <a:rPr lang="en-US" b="1" dirty="0"/>
              <a:t>create</a:t>
            </a:r>
            <a:r>
              <a:rPr lang="en-US" dirty="0"/>
              <a:t>, </a:t>
            </a:r>
            <a:r>
              <a:rPr lang="en-US" b="1" dirty="0"/>
              <a:t>retrieve</a:t>
            </a:r>
            <a:r>
              <a:rPr lang="en-US" dirty="0"/>
              <a:t>, </a:t>
            </a:r>
            <a:r>
              <a:rPr lang="en-US" b="1" dirty="0"/>
              <a:t>update</a:t>
            </a:r>
            <a:r>
              <a:rPr lang="en-US" dirty="0"/>
              <a:t>, </a:t>
            </a:r>
            <a:r>
              <a:rPr lang="en-US" b="1" dirty="0"/>
              <a:t>delete</a:t>
            </a:r>
            <a:r>
              <a:rPr lang="en-US" dirty="0"/>
              <a:t> (</a:t>
            </a:r>
            <a:r>
              <a:rPr lang="en-US" b="1" dirty="0"/>
              <a:t>CRUD</a:t>
            </a:r>
            <a:r>
              <a:rPr lang="en-US" dirty="0"/>
              <a:t>) part of the </a:t>
            </a:r>
            <a:r>
              <a:rPr lang="en-US" dirty="0" err="1"/>
              <a:t>Elasticsearch</a:t>
            </a:r>
            <a:r>
              <a:rPr lang="en-US" dirty="0"/>
              <a:t> API (</a:t>
            </a:r>
            <a:r>
              <a:rPr lang="en-US" dirty="0">
                <a:hlinkClick r:id="rId3"/>
              </a:rPr>
              <a:t>https://en.wikipedia.org/wiki/Create,_read,_update_and_delete)</a:t>
            </a:r>
            <a:r>
              <a:rPr lang="en-US" dirty="0"/>
              <a:t>, which allows us to use </a:t>
            </a:r>
            <a:r>
              <a:rPr lang="en-US" dirty="0" err="1"/>
              <a:t>Elasticsearch</a:t>
            </a:r>
            <a:r>
              <a:rPr lang="en-US" dirty="0"/>
              <a:t> in a fashion similar to how we would use any other NoSQL (</a:t>
            </a:r>
            <a:r>
              <a:rPr lang="en-US" dirty="0">
                <a:hlinkClick r:id="rId4"/>
              </a:rPr>
              <a:t>https://en.wikipedia.org/wiki/NoSQL</a:t>
            </a:r>
            <a:r>
              <a:rPr lang="en-US" dirty="0"/>
              <a:t>) data store.</a:t>
            </a:r>
            <a:endParaRPr lang="en-US" dirty="0" smtClean="0"/>
          </a:p>
          <a:p>
            <a:endParaRPr lang="en-US" dirty="0" smtClean="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53</a:t>
            </a:fld>
            <a:endParaRPr lang="en-US"/>
          </a:p>
        </p:txBody>
      </p:sp>
      <p:pic>
        <p:nvPicPr>
          <p:cNvPr id="2050" name="Picture 2" descr="https://i.ytimg.com/vi/fU0286bNiyE/maxresdefaul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33600" y="4215735"/>
            <a:ext cx="4651375" cy="2616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1586998"/>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099" y="-287268"/>
            <a:ext cx="7315200" cy="1154097"/>
          </a:xfrm>
        </p:spPr>
        <p:txBody>
          <a:bodyPr/>
          <a:lstStyle/>
          <a:p>
            <a:r>
              <a:rPr lang="en-US" dirty="0" smtClean="0"/>
              <a:t>Understanding the REST API</a:t>
            </a:r>
            <a:endParaRPr lang="en-US" dirty="0"/>
          </a:p>
        </p:txBody>
      </p:sp>
      <p:sp>
        <p:nvSpPr>
          <p:cNvPr id="3" name="Content Placeholder 2"/>
          <p:cNvSpPr>
            <a:spLocks noGrp="1"/>
          </p:cNvSpPr>
          <p:nvPr>
            <p:ph idx="1"/>
          </p:nvPr>
        </p:nvSpPr>
        <p:spPr>
          <a:xfrm>
            <a:off x="469816" y="1295401"/>
            <a:ext cx="8369384" cy="3056308"/>
          </a:xfrm>
        </p:spPr>
        <p:txBody>
          <a:bodyPr>
            <a:normAutofit fontScale="62500" lnSpcReduction="20000"/>
          </a:bodyPr>
          <a:lstStyle/>
          <a:p>
            <a:endParaRPr lang="en-US" dirty="0" smtClean="0"/>
          </a:p>
          <a:p>
            <a:r>
              <a:rPr lang="en-US" dirty="0"/>
              <a:t>If you've never used an application exposing the REST API, you may be surprised how easy it is to use such applications and remember how to use them. In REST-like architectures, every request is directed to a concrete object indicated by a path in the address. For example, let's assume that our hypothetical application exposes the /books REST end-point as a reference to the list of books. In such case, a call to /books/1 could be a reference to a concrete book with the identifier 1. You can think of it as a data-oriented model of an API. Of course, we can nest the paths—for example, a path such as /books/1/chapters could return the list of chapters of our book with identifier 1 and a path such as /books/1/chapters/6 could be a reference to the sixth chapter in that particular book.</a:t>
            </a:r>
          </a:p>
          <a:p>
            <a:endParaRPr lang="en-US" dirty="0"/>
          </a:p>
          <a:p>
            <a:r>
              <a:rPr lang="en-US" dirty="0"/>
              <a:t>We talked about paths, but when using the HTTP protocol, (https://en.wikipedia.org/wiki/Hypertext_Transfer_Protocol) we have some additional verbs (such as POST, GET, PUT, and so on.) that we can use to define system behavior in addition to paths. So if we would like to retrieve the book with identifier 1, we would use the GET request method with the /books/1 path. However, we would use the PUT request method with the same path to create a book record with the identifier or one, the POST request method to alter the record, DELETE to remove that entry, and the HEAD request method to get basic information about the data referenced by the path.</a:t>
            </a:r>
            <a:endParaRPr lang="en-US" dirty="0" smtClean="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54</a:t>
            </a:fld>
            <a:endParaRPr lang="en-US" dirty="0"/>
          </a:p>
        </p:txBody>
      </p:sp>
      <p:pic>
        <p:nvPicPr>
          <p:cNvPr id="10" name="Picture 9"/>
          <p:cNvPicPr>
            <a:picLocks noChangeAspect="1"/>
          </p:cNvPicPr>
          <p:nvPr/>
        </p:nvPicPr>
        <p:blipFill>
          <a:blip r:embed="rId3"/>
          <a:stretch>
            <a:fillRect/>
          </a:stretch>
        </p:blipFill>
        <p:spPr>
          <a:xfrm>
            <a:off x="1219200" y="4329055"/>
            <a:ext cx="6897645" cy="2401728"/>
          </a:xfrm>
          <a:prstGeom prst="rect">
            <a:avLst/>
          </a:prstGeom>
        </p:spPr>
      </p:pic>
    </p:spTree>
    <p:extLst>
      <p:ext uri="{BB962C8B-B14F-4D97-AF65-F5344CB8AC3E}">
        <p14:creationId xmlns:p14="http://schemas.microsoft.com/office/powerpoint/2010/main" val="3015667917"/>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484946"/>
            <a:ext cx="8257214" cy="808969"/>
          </a:xfrm>
        </p:spPr>
        <p:txBody>
          <a:bodyPr>
            <a:normAutofit/>
          </a:bodyPr>
          <a:lstStyle/>
          <a:p>
            <a:r>
              <a:rPr lang="en-US" sz="3600" dirty="0" smtClean="0"/>
              <a:t>Documents</a:t>
            </a:r>
            <a:endParaRPr lang="en-US" sz="3600" dirty="0"/>
          </a:p>
        </p:txBody>
      </p:sp>
      <p:sp>
        <p:nvSpPr>
          <p:cNvPr id="3" name="Content Placeholder 2"/>
          <p:cNvSpPr>
            <a:spLocks noGrp="1"/>
          </p:cNvSpPr>
          <p:nvPr>
            <p:ph idx="1"/>
          </p:nvPr>
        </p:nvSpPr>
        <p:spPr>
          <a:xfrm>
            <a:off x="381000" y="1357766"/>
            <a:ext cx="3657600" cy="5347834"/>
          </a:xfrm>
        </p:spPr>
        <p:txBody>
          <a:bodyPr>
            <a:normAutofit fontScale="55000" lnSpcReduction="20000"/>
          </a:bodyPr>
          <a:lstStyle/>
          <a:p>
            <a:r>
              <a:rPr lang="en-US" b="1" cap="all" dirty="0" smtClean="0"/>
              <a:t>DOCUMENT - </a:t>
            </a:r>
            <a:r>
              <a:rPr lang="en-US" dirty="0" smtClean="0"/>
              <a:t>The </a:t>
            </a:r>
            <a:r>
              <a:rPr lang="en-US" dirty="0"/>
              <a:t>main entity stored in </a:t>
            </a:r>
            <a:r>
              <a:rPr lang="en-US" dirty="0" err="1"/>
              <a:t>Elasticsearch</a:t>
            </a:r>
            <a:r>
              <a:rPr lang="en-US" dirty="0"/>
              <a:t> is a document. A document can have multiple fields, each having its own type and treated differently. Using the analogy to relational databases, a document is a row of data in a database table. </a:t>
            </a:r>
            <a:r>
              <a:rPr lang="en-US" dirty="0" smtClean="0"/>
              <a:t>All </a:t>
            </a:r>
            <a:r>
              <a:rPr lang="en-US" dirty="0"/>
              <a:t>the documents with a field called title need to have the same data type for it, for example, string.</a:t>
            </a:r>
          </a:p>
          <a:p>
            <a:r>
              <a:rPr lang="en-US" dirty="0"/>
              <a:t>Documents consist of fields, and each field may occur several times in a single document (such a field is called </a:t>
            </a:r>
            <a:r>
              <a:rPr lang="en-US" b="1" dirty="0"/>
              <a:t>multivalued</a:t>
            </a:r>
            <a:r>
              <a:rPr lang="en-US" dirty="0"/>
              <a:t>). Each field has a type (text, number, date, and so on). The field types can also be complex—a field can contain other subdocuments or arrays. The field type is important to </a:t>
            </a:r>
            <a:r>
              <a:rPr lang="en-US" dirty="0" err="1"/>
              <a:t>Elasticsearch</a:t>
            </a:r>
            <a:r>
              <a:rPr lang="en-US" dirty="0"/>
              <a:t> because type determines how various operations such as analysis or sorting are performed. </a:t>
            </a:r>
            <a:endParaRPr lang="en-US" dirty="0" smtClean="0"/>
          </a:p>
          <a:p>
            <a:r>
              <a:rPr lang="en-US" dirty="0" smtClean="0"/>
              <a:t>Unlike </a:t>
            </a:r>
            <a:r>
              <a:rPr lang="en-US" dirty="0"/>
              <a:t>the relational databases, documents don't need to have a fixed structure—every document may have a different set of fields, and in addition to this, fields don't have to be known during application development. Of course, one can force a document structure with the use of schema. From the client's point of view, a document is a JSON object (see more about the JSON format at</a:t>
            </a:r>
            <a:r>
              <a:rPr lang="en-US" dirty="0">
                <a:hlinkClick r:id="rId3"/>
              </a:rPr>
              <a:t>https://en.wikipedia.org/wiki/JSON</a:t>
            </a:r>
            <a:r>
              <a:rPr lang="en-US" dirty="0"/>
              <a:t>). Each document is stored in one index and has its own unique identifier, which can be generated automatically by </a:t>
            </a:r>
            <a:r>
              <a:rPr lang="en-US" dirty="0" err="1"/>
              <a:t>Elasticsearch</a:t>
            </a:r>
            <a:r>
              <a:rPr lang="en-US" dirty="0"/>
              <a:t>, and document type. The thing to remember is that the document identifier needs to be unique inside an index and should be for a given type. This means that, in a single index, two documents can have the same unique identifier if they are not of the same type.</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55</a:t>
            </a:fld>
            <a:endParaRPr lang="en-US" dirty="0"/>
          </a:p>
        </p:txBody>
      </p:sp>
      <p:pic>
        <p:nvPicPr>
          <p:cNvPr id="3074" name="Picture 2" descr="http://charuagarwal.com/img/elasticsearch/match_al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9253" y="1219200"/>
            <a:ext cx="5148882"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886829"/>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484946"/>
            <a:ext cx="8257214" cy="808969"/>
          </a:xfrm>
        </p:spPr>
        <p:txBody>
          <a:bodyPr>
            <a:normAutofit/>
          </a:bodyPr>
          <a:lstStyle/>
          <a:p>
            <a:r>
              <a:rPr lang="en-US" sz="3600" dirty="0" smtClean="0"/>
              <a:t>Document Types</a:t>
            </a:r>
            <a:endParaRPr lang="en-US" sz="3600" dirty="0"/>
          </a:p>
        </p:txBody>
      </p:sp>
      <p:sp>
        <p:nvSpPr>
          <p:cNvPr id="3" name="Content Placeholder 2"/>
          <p:cNvSpPr>
            <a:spLocks noGrp="1"/>
          </p:cNvSpPr>
          <p:nvPr>
            <p:ph idx="1"/>
          </p:nvPr>
        </p:nvSpPr>
        <p:spPr>
          <a:xfrm>
            <a:off x="3429000" y="1357766"/>
            <a:ext cx="5410200" cy="5195434"/>
          </a:xfrm>
        </p:spPr>
        <p:txBody>
          <a:bodyPr>
            <a:normAutofit/>
          </a:bodyPr>
          <a:lstStyle/>
          <a:p>
            <a:r>
              <a:rPr lang="en-US" b="1" cap="all" dirty="0"/>
              <a:t>DOCUMENT </a:t>
            </a:r>
            <a:r>
              <a:rPr lang="en-US" b="1" cap="all" dirty="0" smtClean="0"/>
              <a:t>TYPE - </a:t>
            </a:r>
            <a:r>
              <a:rPr lang="en-US" dirty="0" smtClean="0"/>
              <a:t>In </a:t>
            </a:r>
            <a:r>
              <a:rPr lang="en-US" dirty="0" err="1"/>
              <a:t>Elasticsearch</a:t>
            </a:r>
            <a:r>
              <a:rPr lang="en-US" dirty="0"/>
              <a:t>, one index can store many objects serving different purposes. For example, a blog application can store articles and comments. The document type lets us easily differentiate between the objects in a single index. Every document can have a different structure, but in real-world deployments, dividing documents into types significantly helps in data manipulation. Of course, one needs to keep the limitations in mind. That is, different document types can't set different types for the same property. For example, a field called title must have the same type across all document types in a given index.</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56</a:t>
            </a:fld>
            <a:endParaRPr lang="en-US" dirty="0"/>
          </a:p>
        </p:txBody>
      </p:sp>
      <p:pic>
        <p:nvPicPr>
          <p:cNvPr id="6" name="Picture 5"/>
          <p:cNvPicPr>
            <a:picLocks noChangeAspect="1"/>
          </p:cNvPicPr>
          <p:nvPr/>
        </p:nvPicPr>
        <p:blipFill>
          <a:blip r:embed="rId3"/>
          <a:stretch>
            <a:fillRect/>
          </a:stretch>
        </p:blipFill>
        <p:spPr>
          <a:xfrm>
            <a:off x="76201" y="1447801"/>
            <a:ext cx="3290122" cy="4114800"/>
          </a:xfrm>
          <a:prstGeom prst="rect">
            <a:avLst/>
          </a:prstGeom>
        </p:spPr>
      </p:pic>
    </p:spTree>
    <p:extLst>
      <p:ext uri="{BB962C8B-B14F-4D97-AF65-F5344CB8AC3E}">
        <p14:creationId xmlns:p14="http://schemas.microsoft.com/office/powerpoint/2010/main" val="3908692928"/>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22624"/>
            <a:ext cx="7315200" cy="1154097"/>
          </a:xfrm>
        </p:spPr>
        <p:txBody>
          <a:bodyPr/>
          <a:lstStyle/>
          <a:p>
            <a:r>
              <a:rPr lang="en-US" dirty="0" smtClean="0"/>
              <a:t>Document Metadata</a:t>
            </a:r>
            <a:endParaRPr lang="en-US" dirty="0"/>
          </a:p>
        </p:txBody>
      </p:sp>
      <p:sp>
        <p:nvSpPr>
          <p:cNvPr id="3" name="Content Placeholder 2"/>
          <p:cNvSpPr>
            <a:spLocks noGrp="1"/>
          </p:cNvSpPr>
          <p:nvPr>
            <p:ph idx="1"/>
          </p:nvPr>
        </p:nvSpPr>
        <p:spPr>
          <a:xfrm>
            <a:off x="762000" y="2407468"/>
            <a:ext cx="7315200" cy="3539527"/>
          </a:xfrm>
        </p:spPr>
        <p:txBody>
          <a:bodyPr>
            <a:normAutofit/>
          </a:bodyPr>
          <a:lstStyle/>
          <a:p>
            <a:endParaRPr lang="en-US" dirty="0" smtClean="0"/>
          </a:p>
          <a:p>
            <a:endParaRPr lang="en-US" dirty="0" smtClean="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57</a:t>
            </a:fld>
            <a:endParaRPr lang="en-US"/>
          </a:p>
        </p:txBody>
      </p:sp>
      <p:sp>
        <p:nvSpPr>
          <p:cNvPr id="7" name="Rectangle 6"/>
          <p:cNvSpPr/>
          <p:nvPr/>
        </p:nvSpPr>
        <p:spPr>
          <a:xfrm>
            <a:off x="673011" y="1218570"/>
            <a:ext cx="7493177" cy="2031325"/>
          </a:xfrm>
          <a:prstGeom prst="rect">
            <a:avLst/>
          </a:prstGeom>
        </p:spPr>
        <p:txBody>
          <a:bodyPr wrap="square">
            <a:spAutoFit/>
          </a:bodyPr>
          <a:lstStyle/>
          <a:p>
            <a:r>
              <a:rPr lang="en-US" dirty="0"/>
              <a:t>A document doesn’t consist only of its data. It also has metadata—information about the document. The three required metadata elements are as follows:</a:t>
            </a:r>
          </a:p>
          <a:p>
            <a:endParaRPr lang="en-US" dirty="0"/>
          </a:p>
          <a:p>
            <a:pPr marL="285750" indent="-285750">
              <a:buFont typeface="Arial" panose="020B0604020202020204" pitchFamily="34" charset="0"/>
              <a:buChar char="•"/>
            </a:pPr>
            <a:r>
              <a:rPr lang="en-US" dirty="0"/>
              <a:t>_</a:t>
            </a:r>
            <a:r>
              <a:rPr lang="en-US" dirty="0" smtClean="0"/>
              <a:t>index	Where </a:t>
            </a:r>
            <a:r>
              <a:rPr lang="en-US" dirty="0"/>
              <a:t>the document lives</a:t>
            </a:r>
          </a:p>
          <a:p>
            <a:pPr marL="285750" indent="-285750">
              <a:buFont typeface="Arial" panose="020B0604020202020204" pitchFamily="34" charset="0"/>
              <a:buChar char="•"/>
            </a:pPr>
            <a:r>
              <a:rPr lang="en-US" dirty="0"/>
              <a:t>_</a:t>
            </a:r>
            <a:r>
              <a:rPr lang="en-US" dirty="0" smtClean="0"/>
              <a:t>type		The </a:t>
            </a:r>
            <a:r>
              <a:rPr lang="en-US" dirty="0"/>
              <a:t>class of object that the document represents</a:t>
            </a:r>
          </a:p>
          <a:p>
            <a:pPr marL="285750" indent="-285750">
              <a:buFont typeface="Arial" panose="020B0604020202020204" pitchFamily="34" charset="0"/>
              <a:buChar char="•"/>
            </a:pPr>
            <a:r>
              <a:rPr lang="en-US" dirty="0"/>
              <a:t>_</a:t>
            </a:r>
            <a:r>
              <a:rPr lang="en-US" dirty="0" smtClean="0"/>
              <a:t>id		The </a:t>
            </a:r>
            <a:r>
              <a:rPr lang="en-US" dirty="0"/>
              <a:t>unique identifier for the document</a:t>
            </a:r>
          </a:p>
        </p:txBody>
      </p:sp>
      <p:pic>
        <p:nvPicPr>
          <p:cNvPr id="4099" name="Picture 3" descr="http://image.slidesharecdn.com/elasticsearch-160124033505/95/elasticsearch-workshop-49-638.jpg?cb=14536067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4090264"/>
            <a:ext cx="3642573" cy="273478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4091164" y="4090264"/>
            <a:ext cx="4816226" cy="2710071"/>
          </a:xfrm>
          <a:prstGeom prst="rect">
            <a:avLst/>
          </a:prstGeom>
        </p:spPr>
      </p:pic>
    </p:spTree>
    <p:extLst>
      <p:ext uri="{BB962C8B-B14F-4D97-AF65-F5344CB8AC3E}">
        <p14:creationId xmlns:p14="http://schemas.microsoft.com/office/powerpoint/2010/main" val="1841990753"/>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22624"/>
            <a:ext cx="7315200" cy="1154097"/>
          </a:xfrm>
        </p:spPr>
        <p:txBody>
          <a:bodyPr/>
          <a:lstStyle/>
          <a:p>
            <a:r>
              <a:rPr lang="en-US" dirty="0" smtClean="0"/>
              <a:t>Creating a Document</a:t>
            </a:r>
            <a:endParaRPr lang="en-US" dirty="0"/>
          </a:p>
        </p:txBody>
      </p:sp>
      <p:sp>
        <p:nvSpPr>
          <p:cNvPr id="3" name="Content Placeholder 2"/>
          <p:cNvSpPr>
            <a:spLocks noGrp="1"/>
          </p:cNvSpPr>
          <p:nvPr>
            <p:ph idx="1"/>
          </p:nvPr>
        </p:nvSpPr>
        <p:spPr>
          <a:xfrm>
            <a:off x="762000" y="2407468"/>
            <a:ext cx="7315200" cy="3539527"/>
          </a:xfrm>
        </p:spPr>
        <p:txBody>
          <a:bodyPr>
            <a:normAutofit/>
          </a:bodyPr>
          <a:lstStyle/>
          <a:p>
            <a:endParaRPr lang="en-US" dirty="0" smtClean="0"/>
          </a:p>
          <a:p>
            <a:endParaRPr lang="en-US" dirty="0" smtClean="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58</a:t>
            </a:fld>
            <a:endParaRPr lang="en-US"/>
          </a:p>
        </p:txBody>
      </p:sp>
      <p:sp>
        <p:nvSpPr>
          <p:cNvPr id="7" name="Rectangle 6"/>
          <p:cNvSpPr/>
          <p:nvPr/>
        </p:nvSpPr>
        <p:spPr>
          <a:xfrm>
            <a:off x="673011" y="1218570"/>
            <a:ext cx="7493177" cy="2585323"/>
          </a:xfrm>
          <a:prstGeom prst="rect">
            <a:avLst/>
          </a:prstGeom>
        </p:spPr>
        <p:txBody>
          <a:bodyPr wrap="square">
            <a:spAutoFit/>
          </a:bodyPr>
          <a:lstStyle/>
          <a:p>
            <a:r>
              <a:rPr lang="en-US" dirty="0" smtClean="0"/>
              <a:t>We will </a:t>
            </a:r>
            <a:r>
              <a:rPr lang="en-US" dirty="0"/>
              <a:t>start learning the </a:t>
            </a:r>
            <a:r>
              <a:rPr lang="en-US" dirty="0" err="1"/>
              <a:t>Elasticsearch</a:t>
            </a:r>
            <a:r>
              <a:rPr lang="en-US" dirty="0"/>
              <a:t> REST API by indexing one document. Let's imagine that we are building a CMS system (http://en.wikipedia.org/wiki/Content_management_system) that will provide the functionality of a blogging platform for our internal users. We will have different types of documents in our indices, but the most important ones are the articles that will be published and are readable by </a:t>
            </a:r>
            <a:r>
              <a:rPr lang="en-US" dirty="0" err="1"/>
              <a:t>users.Because</a:t>
            </a:r>
            <a:r>
              <a:rPr lang="en-US" dirty="0"/>
              <a:t> we talk to </a:t>
            </a:r>
            <a:r>
              <a:rPr lang="en-US" dirty="0" err="1"/>
              <a:t>Elasticsearch</a:t>
            </a:r>
            <a:r>
              <a:rPr lang="en-US" dirty="0"/>
              <a:t> using JSON notation and </a:t>
            </a:r>
            <a:r>
              <a:rPr lang="en-US" dirty="0" err="1"/>
              <a:t>Elasticsearch</a:t>
            </a:r>
            <a:r>
              <a:rPr lang="en-US" dirty="0"/>
              <a:t> responds to us again using JSON, our example document could look as </a:t>
            </a:r>
            <a:r>
              <a:rPr lang="en-US" dirty="0" smtClean="0"/>
              <a:t>follows:</a:t>
            </a:r>
            <a:endParaRPr lang="en-US" dirty="0"/>
          </a:p>
        </p:txBody>
      </p:sp>
      <p:pic>
        <p:nvPicPr>
          <p:cNvPr id="6" name="Picture 5"/>
          <p:cNvPicPr>
            <a:picLocks noChangeAspect="1"/>
          </p:cNvPicPr>
          <p:nvPr/>
        </p:nvPicPr>
        <p:blipFill>
          <a:blip r:embed="rId3"/>
          <a:stretch>
            <a:fillRect/>
          </a:stretch>
        </p:blipFill>
        <p:spPr>
          <a:xfrm>
            <a:off x="1738311" y="3803893"/>
            <a:ext cx="5362575" cy="1771650"/>
          </a:xfrm>
          <a:prstGeom prst="rect">
            <a:avLst/>
          </a:prstGeom>
        </p:spPr>
      </p:pic>
      <p:sp>
        <p:nvSpPr>
          <p:cNvPr id="9" name="Rectangle 8"/>
          <p:cNvSpPr/>
          <p:nvPr/>
        </p:nvSpPr>
        <p:spPr>
          <a:xfrm>
            <a:off x="304800" y="5791200"/>
            <a:ext cx="8534399" cy="923330"/>
          </a:xfrm>
          <a:prstGeom prst="rect">
            <a:avLst/>
          </a:prstGeom>
        </p:spPr>
        <p:txBody>
          <a:bodyPr wrap="square">
            <a:spAutoFit/>
          </a:bodyPr>
          <a:lstStyle/>
          <a:p>
            <a:r>
              <a:rPr lang="en-US" b="1" dirty="0"/>
              <a:t>curl -XPUT 'http://localhost:9200/blog/article/1' -d '{"title": "New version of </a:t>
            </a:r>
            <a:r>
              <a:rPr lang="en-US" b="1" dirty="0" err="1"/>
              <a:t>Elasticsearch</a:t>
            </a:r>
            <a:r>
              <a:rPr lang="en-US" b="1" dirty="0"/>
              <a:t> released!", "content": "Version 2.2 released today!", "priority": 10, "tags": ["announce", "</a:t>
            </a:r>
            <a:r>
              <a:rPr lang="en-US" b="1" dirty="0" err="1"/>
              <a:t>elasticsearch</a:t>
            </a:r>
            <a:r>
              <a:rPr lang="en-US" b="1" dirty="0"/>
              <a:t>", "release"] }'</a:t>
            </a:r>
          </a:p>
        </p:txBody>
      </p:sp>
    </p:spTree>
    <p:extLst>
      <p:ext uri="{BB962C8B-B14F-4D97-AF65-F5344CB8AC3E}">
        <p14:creationId xmlns:p14="http://schemas.microsoft.com/office/powerpoint/2010/main" val="2214104539"/>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011" y="88421"/>
            <a:ext cx="7315200" cy="640903"/>
          </a:xfrm>
        </p:spPr>
        <p:txBody>
          <a:bodyPr>
            <a:normAutofit fontScale="90000"/>
          </a:bodyPr>
          <a:lstStyle/>
          <a:p>
            <a:r>
              <a:rPr lang="en-US" dirty="0" smtClean="0"/>
              <a:t>Automatic Identifier Creation</a:t>
            </a:r>
            <a:endParaRPr lang="en-US" dirty="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59</a:t>
            </a:fld>
            <a:endParaRPr lang="en-US"/>
          </a:p>
        </p:txBody>
      </p:sp>
      <p:sp>
        <p:nvSpPr>
          <p:cNvPr id="7" name="Rectangle 6"/>
          <p:cNvSpPr/>
          <p:nvPr/>
        </p:nvSpPr>
        <p:spPr>
          <a:xfrm>
            <a:off x="673011" y="1218571"/>
            <a:ext cx="5575389" cy="3353430"/>
          </a:xfrm>
          <a:prstGeom prst="rect">
            <a:avLst/>
          </a:prstGeom>
        </p:spPr>
        <p:txBody>
          <a:bodyPr wrap="square">
            <a:normAutofit fontScale="85000" lnSpcReduction="20000"/>
          </a:bodyPr>
          <a:lstStyle/>
          <a:p>
            <a:r>
              <a:rPr lang="en-US" dirty="0"/>
              <a:t>In the previous example, we specified the document identifier manually when we were sending the document to </a:t>
            </a:r>
            <a:r>
              <a:rPr lang="en-US" dirty="0" err="1"/>
              <a:t>Elasticsearch</a:t>
            </a:r>
            <a:r>
              <a:rPr lang="en-US" dirty="0"/>
              <a:t>. However, there are use cases when we don't have an identifier for our documents—for example, when handling logs as our data. In such cases, we would like some application to create the identifier for us and </a:t>
            </a:r>
            <a:r>
              <a:rPr lang="en-US" dirty="0" err="1"/>
              <a:t>Elasticsearch</a:t>
            </a:r>
            <a:r>
              <a:rPr lang="en-US" dirty="0"/>
              <a:t> can be such an application. Of course, generating document identifiers doesn't make sense when your document already has them, such as data in a relational database. In such cases, you may want to update the documents; in this case, automatic identifier generation is not the best idea. However, when we are in need of such functionality, instead of using the HTTP PUT method we can use POST and omit the identifier in the REST API path. So if we would like </a:t>
            </a:r>
            <a:r>
              <a:rPr lang="en-US" dirty="0" err="1"/>
              <a:t>Elasticsearch</a:t>
            </a:r>
            <a:r>
              <a:rPr lang="en-US" dirty="0"/>
              <a:t> to generate the identifier in the previous example, we would send a command like this:</a:t>
            </a:r>
          </a:p>
        </p:txBody>
      </p:sp>
      <p:sp>
        <p:nvSpPr>
          <p:cNvPr id="9" name="Rectangle 8"/>
          <p:cNvSpPr/>
          <p:nvPr/>
        </p:nvSpPr>
        <p:spPr>
          <a:xfrm>
            <a:off x="677130" y="4419600"/>
            <a:ext cx="4809270" cy="2057400"/>
          </a:xfrm>
          <a:prstGeom prst="rect">
            <a:avLst/>
          </a:prstGeom>
        </p:spPr>
        <p:txBody>
          <a:bodyPr wrap="square">
            <a:normAutofit/>
          </a:bodyPr>
          <a:lstStyle/>
          <a:p>
            <a:r>
              <a:rPr lang="en-US" b="1" dirty="0"/>
              <a:t>curl -X</a:t>
            </a:r>
            <a:r>
              <a:rPr lang="en-US" b="1" u="sng" dirty="0"/>
              <a:t>POST</a:t>
            </a:r>
            <a:r>
              <a:rPr lang="en-US" b="1" dirty="0"/>
              <a:t> 'http://localhost:9200/blog/article/' -d '{"title": "New version of </a:t>
            </a:r>
            <a:r>
              <a:rPr lang="en-US" b="1" dirty="0" err="1"/>
              <a:t>Elasticsearch</a:t>
            </a:r>
            <a:r>
              <a:rPr lang="en-US" b="1" dirty="0"/>
              <a:t> released!", "content": "Version 2.2 released today!", "priority": 10, "tags": ["announce", "</a:t>
            </a:r>
            <a:r>
              <a:rPr lang="en-US" b="1" dirty="0" err="1"/>
              <a:t>elasticsearch</a:t>
            </a:r>
            <a:r>
              <a:rPr lang="en-US" b="1" dirty="0"/>
              <a:t>", "release"] }'</a:t>
            </a:r>
          </a:p>
        </p:txBody>
      </p:sp>
      <p:pic>
        <p:nvPicPr>
          <p:cNvPr id="11" name="Picture 10"/>
          <p:cNvPicPr>
            <a:picLocks noChangeAspect="1"/>
          </p:cNvPicPr>
          <p:nvPr/>
        </p:nvPicPr>
        <p:blipFill>
          <a:blip r:embed="rId3"/>
          <a:stretch>
            <a:fillRect/>
          </a:stretch>
        </p:blipFill>
        <p:spPr>
          <a:xfrm>
            <a:off x="6008688" y="4210050"/>
            <a:ext cx="2952750" cy="2476500"/>
          </a:xfrm>
          <a:prstGeom prst="rect">
            <a:avLst/>
          </a:prstGeom>
        </p:spPr>
      </p:pic>
    </p:spTree>
    <p:extLst>
      <p:ext uri="{BB962C8B-B14F-4D97-AF65-F5344CB8AC3E}">
        <p14:creationId xmlns:p14="http://schemas.microsoft.com/office/powerpoint/2010/main" val="304582699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txBox="1">
            <a:spLocks/>
          </p:cNvSpPr>
          <p:nvPr/>
        </p:nvSpPr>
        <p:spPr>
          <a:xfrm>
            <a:off x="6008688" y="855956"/>
            <a:ext cx="2246489" cy="301227"/>
          </a:xfrm>
          <a:prstGeom prst="rect">
            <a:avLst/>
          </a:prstGeom>
        </p:spPr>
        <p:txBody>
          <a:bodyPr vert="horz" lIns="91440" tIns="0" rIns="91440" bIns="4572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smtClean="0"/>
              <a:t>Copyright 2013-2016, RX-M LLC</a:t>
            </a:r>
            <a:endParaRPr lang="en-US" dirty="0"/>
          </a:p>
        </p:txBody>
      </p:sp>
      <p:sp>
        <p:nvSpPr>
          <p:cNvPr id="2" name="Title 1"/>
          <p:cNvSpPr>
            <a:spLocks noGrp="1"/>
          </p:cNvSpPr>
          <p:nvPr>
            <p:ph type="title"/>
          </p:nvPr>
        </p:nvSpPr>
        <p:spPr>
          <a:xfrm>
            <a:off x="948215" y="580134"/>
            <a:ext cx="7315200" cy="1154097"/>
          </a:xfrm>
        </p:spPr>
        <p:txBody>
          <a:bodyPr/>
          <a:lstStyle/>
          <a:p>
            <a:r>
              <a:rPr lang="en-US" dirty="0" smtClean="0"/>
              <a:t>Day 1 Agenda</a:t>
            </a:r>
            <a:endParaRPr lang="en-US" dirty="0"/>
          </a:p>
        </p:txBody>
      </p:sp>
      <p:sp>
        <p:nvSpPr>
          <p:cNvPr id="3" name="Content Placeholder 2"/>
          <p:cNvSpPr>
            <a:spLocks noGrp="1"/>
          </p:cNvSpPr>
          <p:nvPr>
            <p:ph idx="1"/>
          </p:nvPr>
        </p:nvSpPr>
        <p:spPr>
          <a:xfrm>
            <a:off x="948214" y="1765568"/>
            <a:ext cx="7281385" cy="4543792"/>
          </a:xfrm>
        </p:spPr>
        <p:txBody>
          <a:bodyPr>
            <a:normAutofit/>
          </a:bodyPr>
          <a:lstStyle/>
          <a:p>
            <a:endParaRPr lang="en-US" dirty="0"/>
          </a:p>
          <a:p>
            <a:pPr lvl="1" fontAlgn="base">
              <a:buFont typeface="Wingdings" panose="05000000000000000000" pitchFamily="2" charset="2"/>
              <a:buChar char="Ø"/>
            </a:pPr>
            <a:r>
              <a:rPr lang="en-US" dirty="0" err="1"/>
              <a:t>Elasticsearch</a:t>
            </a:r>
            <a:r>
              <a:rPr lang="en-US" dirty="0"/>
              <a:t> Overview</a:t>
            </a:r>
          </a:p>
          <a:p>
            <a:pPr lvl="1" fontAlgn="base">
              <a:buFont typeface="Wingdings" panose="05000000000000000000" pitchFamily="2" charset="2"/>
              <a:buChar char="Ø"/>
            </a:pPr>
            <a:r>
              <a:rPr lang="en-US" dirty="0" err="1" smtClean="0"/>
              <a:t>Elasticsearch</a:t>
            </a:r>
            <a:r>
              <a:rPr lang="en-US" dirty="0" smtClean="0"/>
              <a:t> </a:t>
            </a:r>
            <a:r>
              <a:rPr lang="en-US" dirty="0"/>
              <a:t>Architecture and Clustering</a:t>
            </a:r>
          </a:p>
          <a:p>
            <a:pPr lvl="2" fontAlgn="base">
              <a:buFont typeface="Wingdings" panose="05000000000000000000" pitchFamily="2" charset="2"/>
              <a:buChar char="Ø"/>
            </a:pPr>
            <a:r>
              <a:rPr lang="en-US" dirty="0" smtClean="0"/>
              <a:t>Lab </a:t>
            </a:r>
            <a:r>
              <a:rPr lang="en-US" dirty="0"/>
              <a:t>1 - Installing and Setting up </a:t>
            </a:r>
            <a:r>
              <a:rPr lang="en-US" dirty="0" err="1"/>
              <a:t>Elasticsearch</a:t>
            </a:r>
            <a:r>
              <a:rPr lang="en-US" dirty="0"/>
              <a:t> and associated plugins</a:t>
            </a:r>
          </a:p>
          <a:p>
            <a:pPr lvl="1" fontAlgn="base">
              <a:buFont typeface="Wingdings" panose="05000000000000000000" pitchFamily="2" charset="2"/>
              <a:buChar char="Ø"/>
            </a:pPr>
            <a:r>
              <a:rPr lang="en-US" dirty="0"/>
              <a:t>Data Management and Importation</a:t>
            </a:r>
          </a:p>
          <a:p>
            <a:pPr lvl="2" fontAlgn="base">
              <a:buFont typeface="Wingdings" panose="05000000000000000000" pitchFamily="2" charset="2"/>
              <a:buChar char="Ø"/>
            </a:pPr>
            <a:r>
              <a:rPr lang="en-US" dirty="0" smtClean="0"/>
              <a:t>Lab </a:t>
            </a:r>
            <a:r>
              <a:rPr lang="en-US" dirty="0"/>
              <a:t>2 - importing data and verifying data</a:t>
            </a:r>
          </a:p>
          <a:p>
            <a:pPr lvl="1" fontAlgn="base">
              <a:buFont typeface="Wingdings" panose="05000000000000000000" pitchFamily="2" charset="2"/>
              <a:buChar char="Ø"/>
            </a:pPr>
            <a:r>
              <a:rPr lang="en-US" dirty="0" err="1"/>
              <a:t>Elasticsearch</a:t>
            </a:r>
            <a:r>
              <a:rPr lang="en-US" dirty="0"/>
              <a:t> Queries (Exact Phrase)</a:t>
            </a:r>
          </a:p>
          <a:p>
            <a:pPr lvl="1" fontAlgn="base">
              <a:buFont typeface="Wingdings" panose="05000000000000000000" pitchFamily="2" charset="2"/>
              <a:buChar char="Ø"/>
            </a:pPr>
            <a:r>
              <a:rPr lang="en-US" dirty="0" smtClean="0"/>
              <a:t>Complicated </a:t>
            </a:r>
            <a:r>
              <a:rPr lang="en-US" dirty="0"/>
              <a:t>Queries</a:t>
            </a:r>
          </a:p>
          <a:p>
            <a:pPr lvl="2" fontAlgn="base">
              <a:buFont typeface="Wingdings" panose="05000000000000000000" pitchFamily="2" charset="2"/>
              <a:buChar char="Ø"/>
            </a:pPr>
            <a:r>
              <a:rPr lang="en-US" dirty="0"/>
              <a:t>Lab 3 - Let’s Search.</a:t>
            </a:r>
          </a:p>
          <a:p>
            <a:pPr lvl="1" fontAlgn="base">
              <a:buFont typeface="Wingdings" panose="05000000000000000000" pitchFamily="2" charset="2"/>
              <a:buChar char="Ø"/>
            </a:pPr>
            <a:r>
              <a:rPr lang="en-US" dirty="0"/>
              <a:t>Analyzers</a:t>
            </a:r>
          </a:p>
          <a:p>
            <a:pPr lvl="2" fontAlgn="base">
              <a:buFont typeface="Wingdings" panose="05000000000000000000" pitchFamily="2" charset="2"/>
              <a:buChar char="Ø"/>
            </a:pPr>
            <a:r>
              <a:rPr lang="en-US" dirty="0" smtClean="0"/>
              <a:t>Lab </a:t>
            </a:r>
            <a:r>
              <a:rPr lang="en-US" dirty="0"/>
              <a:t>4 - Analyzers and Analysis lab</a:t>
            </a:r>
          </a:p>
        </p:txBody>
      </p:sp>
      <p:sp>
        <p:nvSpPr>
          <p:cNvPr id="5" name="Slide Number Placeholder 4"/>
          <p:cNvSpPr>
            <a:spLocks noGrp="1"/>
          </p:cNvSpPr>
          <p:nvPr>
            <p:ph type="sldNum" sz="quarter" idx="12"/>
          </p:nvPr>
        </p:nvSpPr>
        <p:spPr/>
        <p:txBody>
          <a:bodyPr/>
          <a:lstStyle/>
          <a:p>
            <a:fld id="{2413AE55-7CCA-47E3-92F9-1680A267B0D2}" type="slidenum">
              <a:rPr lang="en-US" smtClean="0"/>
              <a:t>6</a:t>
            </a:fld>
            <a:endParaRPr lang="en-US"/>
          </a:p>
        </p:txBody>
      </p:sp>
      <p:pic>
        <p:nvPicPr>
          <p:cNvPr id="1028" name="Picture 4" descr="http://www.kylecease.com/wp-content/uploads/2015/10/100-days-of-Meditation-Day-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88466" y="4495800"/>
            <a:ext cx="3900449" cy="2194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7375827"/>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011" y="88421"/>
            <a:ext cx="7315200" cy="640903"/>
          </a:xfrm>
        </p:spPr>
        <p:txBody>
          <a:bodyPr>
            <a:normAutofit fontScale="90000"/>
          </a:bodyPr>
          <a:lstStyle/>
          <a:p>
            <a:r>
              <a:rPr lang="en-US" dirty="0" smtClean="0"/>
              <a:t>Retrieving Documents</a:t>
            </a:r>
            <a:endParaRPr lang="en-US" dirty="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60</a:t>
            </a:fld>
            <a:endParaRPr lang="en-US"/>
          </a:p>
        </p:txBody>
      </p:sp>
      <p:sp>
        <p:nvSpPr>
          <p:cNvPr id="7" name="Rectangle 6"/>
          <p:cNvSpPr/>
          <p:nvPr/>
        </p:nvSpPr>
        <p:spPr>
          <a:xfrm>
            <a:off x="673011" y="1218571"/>
            <a:ext cx="5956389" cy="2820029"/>
          </a:xfrm>
          <a:prstGeom prst="rect">
            <a:avLst/>
          </a:prstGeom>
        </p:spPr>
        <p:txBody>
          <a:bodyPr wrap="square">
            <a:normAutofit/>
          </a:bodyPr>
          <a:lstStyle/>
          <a:p>
            <a:r>
              <a:rPr lang="en-US" dirty="0" smtClean="0"/>
              <a:t>Let's </a:t>
            </a:r>
            <a:r>
              <a:rPr lang="en-US" dirty="0"/>
              <a:t>now try to retrieve one of the documents using its unique identifier. To do this, we will need information about the index the document is indexed in, what type it has, and of course what identifier it has. For example, to get the document from the blog index with the article type and the identifier of 1, we would run the following HTTP GET request:</a:t>
            </a:r>
          </a:p>
        </p:txBody>
      </p:sp>
      <p:sp>
        <p:nvSpPr>
          <p:cNvPr id="9" name="Rectangle 8"/>
          <p:cNvSpPr/>
          <p:nvPr/>
        </p:nvSpPr>
        <p:spPr>
          <a:xfrm>
            <a:off x="686227" y="3276600"/>
            <a:ext cx="7019070" cy="486541"/>
          </a:xfrm>
          <a:prstGeom prst="rect">
            <a:avLst/>
          </a:prstGeom>
        </p:spPr>
        <p:txBody>
          <a:bodyPr wrap="square">
            <a:normAutofit/>
          </a:bodyPr>
          <a:lstStyle/>
          <a:p>
            <a:r>
              <a:rPr lang="en-US" b="1" dirty="0"/>
              <a:t>curl -XGET 'localhost:9200/blog/article/1?pretty'</a:t>
            </a:r>
          </a:p>
        </p:txBody>
      </p:sp>
      <p:pic>
        <p:nvPicPr>
          <p:cNvPr id="6" name="Picture 5"/>
          <p:cNvPicPr>
            <a:picLocks noChangeAspect="1"/>
          </p:cNvPicPr>
          <p:nvPr/>
        </p:nvPicPr>
        <p:blipFill>
          <a:blip r:embed="rId3"/>
          <a:stretch>
            <a:fillRect/>
          </a:stretch>
        </p:blipFill>
        <p:spPr>
          <a:xfrm>
            <a:off x="761999" y="3886200"/>
            <a:ext cx="6867525" cy="1047750"/>
          </a:xfrm>
          <a:prstGeom prst="rect">
            <a:avLst/>
          </a:prstGeom>
        </p:spPr>
      </p:pic>
      <p:pic>
        <p:nvPicPr>
          <p:cNvPr id="8" name="Picture 7"/>
          <p:cNvPicPr>
            <a:picLocks noChangeAspect="1"/>
          </p:cNvPicPr>
          <p:nvPr/>
        </p:nvPicPr>
        <p:blipFill>
          <a:blip r:embed="rId4"/>
          <a:stretch>
            <a:fillRect/>
          </a:stretch>
        </p:blipFill>
        <p:spPr>
          <a:xfrm>
            <a:off x="2656300" y="4982062"/>
            <a:ext cx="3078922" cy="1800991"/>
          </a:xfrm>
          <a:prstGeom prst="rect">
            <a:avLst/>
          </a:prstGeom>
        </p:spPr>
      </p:pic>
    </p:spTree>
    <p:extLst>
      <p:ext uri="{BB962C8B-B14F-4D97-AF65-F5344CB8AC3E}">
        <p14:creationId xmlns:p14="http://schemas.microsoft.com/office/powerpoint/2010/main" val="215604519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011" y="501864"/>
            <a:ext cx="7315200" cy="640903"/>
          </a:xfrm>
        </p:spPr>
        <p:txBody>
          <a:bodyPr>
            <a:normAutofit fontScale="90000"/>
          </a:bodyPr>
          <a:lstStyle/>
          <a:p>
            <a:r>
              <a:rPr lang="en-US" dirty="0" smtClean="0"/>
              <a:t>Updating a Document</a:t>
            </a:r>
            <a:endParaRPr lang="en-US" dirty="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61</a:t>
            </a:fld>
            <a:endParaRPr lang="en-US"/>
          </a:p>
        </p:txBody>
      </p:sp>
      <p:sp>
        <p:nvSpPr>
          <p:cNvPr id="7" name="Rectangle 6"/>
          <p:cNvSpPr/>
          <p:nvPr/>
        </p:nvSpPr>
        <p:spPr>
          <a:xfrm>
            <a:off x="673011" y="1159235"/>
            <a:ext cx="5956389" cy="2820029"/>
          </a:xfrm>
          <a:prstGeom prst="rect">
            <a:avLst/>
          </a:prstGeom>
        </p:spPr>
        <p:txBody>
          <a:bodyPr wrap="square">
            <a:normAutofit lnSpcReduction="10000"/>
          </a:bodyPr>
          <a:lstStyle/>
          <a:p>
            <a:r>
              <a:rPr lang="en-US" dirty="0"/>
              <a:t>Updating documents in the index is a more complicated task compared to indexing. When the document is indexed and </a:t>
            </a:r>
            <a:r>
              <a:rPr lang="en-US" dirty="0" err="1"/>
              <a:t>Elasticsearch</a:t>
            </a:r>
            <a:r>
              <a:rPr lang="en-US" dirty="0"/>
              <a:t> flushes the document to a disk, it creates segments—an immutable structure that is written once and read many times. This is done because the inverted index created by Apache Lucene is currently impossible to update (at least most of its parts). To update a document, </a:t>
            </a:r>
            <a:r>
              <a:rPr lang="en-US" dirty="0" err="1"/>
              <a:t>Elasticsearch</a:t>
            </a:r>
            <a:r>
              <a:rPr lang="en-US" dirty="0"/>
              <a:t> internally first fetches the document using the GET request, modifies its _source field, removes the old document, and indexes a new document using the updated content.</a:t>
            </a:r>
          </a:p>
        </p:txBody>
      </p:sp>
      <p:pic>
        <p:nvPicPr>
          <p:cNvPr id="3" name="Picture 2"/>
          <p:cNvPicPr>
            <a:picLocks noChangeAspect="1"/>
          </p:cNvPicPr>
          <p:nvPr/>
        </p:nvPicPr>
        <p:blipFill>
          <a:blip r:embed="rId3"/>
          <a:stretch>
            <a:fillRect/>
          </a:stretch>
        </p:blipFill>
        <p:spPr>
          <a:xfrm>
            <a:off x="769892" y="4572000"/>
            <a:ext cx="5762625" cy="1485900"/>
          </a:xfrm>
          <a:prstGeom prst="rect">
            <a:avLst/>
          </a:prstGeom>
        </p:spPr>
      </p:pic>
    </p:spTree>
    <p:extLst>
      <p:ext uri="{BB962C8B-B14F-4D97-AF65-F5344CB8AC3E}">
        <p14:creationId xmlns:p14="http://schemas.microsoft.com/office/powerpoint/2010/main" val="65501462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011" y="501864"/>
            <a:ext cx="7315200" cy="640903"/>
          </a:xfrm>
        </p:spPr>
        <p:txBody>
          <a:bodyPr>
            <a:normAutofit fontScale="90000"/>
          </a:bodyPr>
          <a:lstStyle/>
          <a:p>
            <a:r>
              <a:rPr lang="en-US" dirty="0" smtClean="0"/>
              <a:t>Other document updates</a:t>
            </a:r>
            <a:endParaRPr lang="en-US" dirty="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62</a:t>
            </a:fld>
            <a:endParaRPr lang="en-US"/>
          </a:p>
        </p:txBody>
      </p:sp>
      <p:sp>
        <p:nvSpPr>
          <p:cNvPr id="7" name="Rectangle 6"/>
          <p:cNvSpPr/>
          <p:nvPr/>
        </p:nvSpPr>
        <p:spPr>
          <a:xfrm>
            <a:off x="673011" y="1159235"/>
            <a:ext cx="5956389" cy="2820029"/>
          </a:xfrm>
          <a:prstGeom prst="rect">
            <a:avLst/>
          </a:prstGeom>
        </p:spPr>
        <p:txBody>
          <a:bodyPr wrap="square">
            <a:normAutofit/>
          </a:bodyPr>
          <a:lstStyle/>
          <a:p>
            <a:pPr marL="285750" indent="-285750">
              <a:buFont typeface="Arial" panose="020B0604020202020204" pitchFamily="34" charset="0"/>
              <a:buChar char="•"/>
            </a:pPr>
            <a:r>
              <a:rPr lang="en-US" dirty="0" err="1" smtClean="0"/>
              <a:t>Upsert</a:t>
            </a:r>
            <a:r>
              <a:rPr lang="en-US" dirty="0" smtClean="0"/>
              <a:t> – to update or add the document if it doesn’t exist</a:t>
            </a:r>
          </a:p>
          <a:p>
            <a:pPr marL="285750" indent="-285750">
              <a:buFont typeface="Arial" panose="020B0604020202020204" pitchFamily="34" charset="0"/>
              <a:buChar char="•"/>
            </a:pPr>
            <a:r>
              <a:rPr lang="en-US" dirty="0" smtClean="0"/>
              <a:t>Partial updates – using POST</a:t>
            </a:r>
            <a:endParaRPr lang="en-US" dirty="0"/>
          </a:p>
        </p:txBody>
      </p:sp>
      <p:pic>
        <p:nvPicPr>
          <p:cNvPr id="6" name="Picture 5"/>
          <p:cNvPicPr>
            <a:picLocks noChangeAspect="1"/>
          </p:cNvPicPr>
          <p:nvPr/>
        </p:nvPicPr>
        <p:blipFill>
          <a:blip r:embed="rId3"/>
          <a:stretch>
            <a:fillRect/>
          </a:stretch>
        </p:blipFill>
        <p:spPr>
          <a:xfrm>
            <a:off x="673011" y="2362200"/>
            <a:ext cx="7486650" cy="2095500"/>
          </a:xfrm>
          <a:prstGeom prst="rect">
            <a:avLst/>
          </a:prstGeom>
        </p:spPr>
      </p:pic>
      <p:pic>
        <p:nvPicPr>
          <p:cNvPr id="8" name="Picture 7"/>
          <p:cNvPicPr>
            <a:picLocks noChangeAspect="1"/>
          </p:cNvPicPr>
          <p:nvPr/>
        </p:nvPicPr>
        <p:blipFill>
          <a:blip r:embed="rId4"/>
          <a:stretch>
            <a:fillRect/>
          </a:stretch>
        </p:blipFill>
        <p:spPr>
          <a:xfrm>
            <a:off x="1425486" y="4953000"/>
            <a:ext cx="5810250" cy="1590675"/>
          </a:xfrm>
          <a:prstGeom prst="rect">
            <a:avLst/>
          </a:prstGeom>
        </p:spPr>
      </p:pic>
    </p:spTree>
    <p:extLst>
      <p:ext uri="{BB962C8B-B14F-4D97-AF65-F5344CB8AC3E}">
        <p14:creationId xmlns:p14="http://schemas.microsoft.com/office/powerpoint/2010/main" val="3146132769"/>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011" y="501864"/>
            <a:ext cx="7315200" cy="640903"/>
          </a:xfrm>
        </p:spPr>
        <p:txBody>
          <a:bodyPr>
            <a:normAutofit fontScale="90000"/>
          </a:bodyPr>
          <a:lstStyle/>
          <a:p>
            <a:r>
              <a:rPr lang="en-US" dirty="0" smtClean="0"/>
              <a:t>Deleting Documents</a:t>
            </a:r>
            <a:endParaRPr lang="en-US" dirty="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63</a:t>
            </a:fld>
            <a:endParaRPr lang="en-US"/>
          </a:p>
        </p:txBody>
      </p:sp>
      <p:sp>
        <p:nvSpPr>
          <p:cNvPr id="7" name="Rectangle 6"/>
          <p:cNvSpPr/>
          <p:nvPr/>
        </p:nvSpPr>
        <p:spPr>
          <a:xfrm>
            <a:off x="673011" y="1159235"/>
            <a:ext cx="8013789" cy="2269765"/>
          </a:xfrm>
          <a:prstGeom prst="rect">
            <a:avLst/>
          </a:prstGeom>
        </p:spPr>
        <p:txBody>
          <a:bodyPr wrap="square">
            <a:normAutofit/>
          </a:bodyPr>
          <a:lstStyle/>
          <a:p>
            <a:pPr marL="285750" indent="-285750">
              <a:buFont typeface="Arial" panose="020B0604020202020204" pitchFamily="34" charset="0"/>
              <a:buChar char="•"/>
            </a:pPr>
            <a:r>
              <a:rPr lang="en-US" dirty="0"/>
              <a:t>Now that we know how to index documents, update them, and retrieve them, it is time to learn about how we can delete them. Deleting a document from an </a:t>
            </a:r>
            <a:r>
              <a:rPr lang="en-US" dirty="0" err="1"/>
              <a:t>Elasticsearch</a:t>
            </a:r>
            <a:r>
              <a:rPr lang="en-US" dirty="0"/>
              <a:t> index is very similar to retrieving it, but with one major difference—instead of using the HTTP GET method, we have to use HTTP DELETE one</a:t>
            </a:r>
            <a:r>
              <a:rPr lang="en-US" dirty="0" smtClean="0"/>
              <a:t>.   For </a:t>
            </a:r>
            <a:r>
              <a:rPr lang="en-US" dirty="0"/>
              <a:t>example, if we would like to delete the document indexed in the blog index under the article type and with an identifier of 1, we would run the following command:</a:t>
            </a:r>
          </a:p>
        </p:txBody>
      </p:sp>
      <p:pic>
        <p:nvPicPr>
          <p:cNvPr id="3" name="Picture 2"/>
          <p:cNvPicPr>
            <a:picLocks noChangeAspect="1"/>
          </p:cNvPicPr>
          <p:nvPr/>
        </p:nvPicPr>
        <p:blipFill>
          <a:blip r:embed="rId3"/>
          <a:stretch>
            <a:fillRect/>
          </a:stretch>
        </p:blipFill>
        <p:spPr>
          <a:xfrm>
            <a:off x="457200" y="3429000"/>
            <a:ext cx="4667250" cy="523875"/>
          </a:xfrm>
          <a:prstGeom prst="rect">
            <a:avLst/>
          </a:prstGeom>
        </p:spPr>
      </p:pic>
      <p:pic>
        <p:nvPicPr>
          <p:cNvPr id="8" name="Picture 7"/>
          <p:cNvPicPr>
            <a:picLocks noChangeAspect="1"/>
          </p:cNvPicPr>
          <p:nvPr/>
        </p:nvPicPr>
        <p:blipFill>
          <a:blip r:embed="rId4"/>
          <a:stretch>
            <a:fillRect/>
          </a:stretch>
        </p:blipFill>
        <p:spPr>
          <a:xfrm>
            <a:off x="457200" y="3989945"/>
            <a:ext cx="1952625" cy="2724150"/>
          </a:xfrm>
          <a:prstGeom prst="rect">
            <a:avLst/>
          </a:prstGeom>
        </p:spPr>
      </p:pic>
      <p:pic>
        <p:nvPicPr>
          <p:cNvPr id="9" name="Picture 8"/>
          <p:cNvPicPr>
            <a:picLocks noChangeAspect="1"/>
          </p:cNvPicPr>
          <p:nvPr/>
        </p:nvPicPr>
        <p:blipFill>
          <a:blip r:embed="rId5"/>
          <a:stretch>
            <a:fillRect/>
          </a:stretch>
        </p:blipFill>
        <p:spPr>
          <a:xfrm>
            <a:off x="5028768" y="6182497"/>
            <a:ext cx="3676650" cy="504825"/>
          </a:xfrm>
          <a:prstGeom prst="rect">
            <a:avLst/>
          </a:prstGeom>
        </p:spPr>
      </p:pic>
    </p:spTree>
    <p:extLst>
      <p:ext uri="{BB962C8B-B14F-4D97-AF65-F5344CB8AC3E}">
        <p14:creationId xmlns:p14="http://schemas.microsoft.com/office/powerpoint/2010/main" val="3558547153"/>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011" y="501864"/>
            <a:ext cx="7315200" cy="640903"/>
          </a:xfrm>
        </p:spPr>
        <p:txBody>
          <a:bodyPr>
            <a:normAutofit fontScale="90000"/>
          </a:bodyPr>
          <a:lstStyle/>
          <a:p>
            <a:r>
              <a:rPr lang="en-US" dirty="0" smtClean="0"/>
              <a:t>Versioning</a:t>
            </a:r>
            <a:endParaRPr lang="en-US" dirty="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64</a:t>
            </a:fld>
            <a:endParaRPr lang="en-US"/>
          </a:p>
        </p:txBody>
      </p:sp>
      <p:sp>
        <p:nvSpPr>
          <p:cNvPr id="7" name="Rectangle 6"/>
          <p:cNvSpPr/>
          <p:nvPr/>
        </p:nvSpPr>
        <p:spPr>
          <a:xfrm>
            <a:off x="673011" y="1159235"/>
            <a:ext cx="8013789" cy="2269765"/>
          </a:xfrm>
          <a:prstGeom prst="rect">
            <a:avLst/>
          </a:prstGeom>
        </p:spPr>
        <p:txBody>
          <a:bodyPr wrap="square">
            <a:normAutofit fontScale="85000" lnSpcReduction="10000"/>
          </a:bodyPr>
          <a:lstStyle/>
          <a:p>
            <a:pPr marL="285750" indent="-285750">
              <a:buFont typeface="Arial" panose="020B0604020202020204" pitchFamily="34" charset="0"/>
              <a:buChar char="•"/>
            </a:pPr>
            <a:r>
              <a:rPr lang="en-US" dirty="0"/>
              <a:t>As you may have already noticed, </a:t>
            </a:r>
            <a:r>
              <a:rPr lang="en-US" dirty="0" err="1"/>
              <a:t>Elasticsearch</a:t>
            </a:r>
            <a:r>
              <a:rPr lang="en-US" dirty="0"/>
              <a:t> increments the document version when it does updates to it. We can leverage this functionality and use optimistic locking (http://en.wikipedia.org/wiki/Optimistic_concurrency_control), and avoid conflicts and overwrites when multiple processes or threads access the same document concurrently. You can assume that your indexing application may want to try to update the document, while the user would like to update the document while doing some manual work. The question that arises is: Which document should be the correct one—the one updated by the indexing application, the one updated by the user, or the merged document of the changes? What if the changes are conflicting? To handle such cases, we can use versioning.</a:t>
            </a:r>
          </a:p>
        </p:txBody>
      </p:sp>
      <p:pic>
        <p:nvPicPr>
          <p:cNvPr id="6" name="Picture 5"/>
          <p:cNvPicPr>
            <a:picLocks noChangeAspect="1"/>
          </p:cNvPicPr>
          <p:nvPr/>
        </p:nvPicPr>
        <p:blipFill>
          <a:blip r:embed="rId3"/>
          <a:stretch>
            <a:fillRect/>
          </a:stretch>
        </p:blipFill>
        <p:spPr>
          <a:xfrm>
            <a:off x="971899" y="3352800"/>
            <a:ext cx="7277100" cy="571500"/>
          </a:xfrm>
          <a:prstGeom prst="rect">
            <a:avLst/>
          </a:prstGeom>
        </p:spPr>
      </p:pic>
      <p:pic>
        <p:nvPicPr>
          <p:cNvPr id="10" name="Picture 9"/>
          <p:cNvPicPr>
            <a:picLocks noChangeAspect="1"/>
          </p:cNvPicPr>
          <p:nvPr/>
        </p:nvPicPr>
        <p:blipFill>
          <a:blip r:embed="rId4"/>
          <a:stretch>
            <a:fillRect/>
          </a:stretch>
        </p:blipFill>
        <p:spPr>
          <a:xfrm>
            <a:off x="1066800" y="3926359"/>
            <a:ext cx="5057775" cy="485775"/>
          </a:xfrm>
          <a:prstGeom prst="rect">
            <a:avLst/>
          </a:prstGeom>
        </p:spPr>
      </p:pic>
      <p:pic>
        <p:nvPicPr>
          <p:cNvPr id="11" name="Picture 10"/>
          <p:cNvPicPr>
            <a:picLocks noChangeAspect="1"/>
          </p:cNvPicPr>
          <p:nvPr/>
        </p:nvPicPr>
        <p:blipFill>
          <a:blip r:embed="rId5"/>
          <a:stretch>
            <a:fillRect/>
          </a:stretch>
        </p:blipFill>
        <p:spPr>
          <a:xfrm>
            <a:off x="1066800" y="4443111"/>
            <a:ext cx="5057775" cy="2358908"/>
          </a:xfrm>
          <a:prstGeom prst="rect">
            <a:avLst/>
          </a:prstGeom>
        </p:spPr>
      </p:pic>
    </p:spTree>
    <p:extLst>
      <p:ext uri="{BB962C8B-B14F-4D97-AF65-F5344CB8AC3E}">
        <p14:creationId xmlns:p14="http://schemas.microsoft.com/office/powerpoint/2010/main" val="2692988519"/>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011" y="501864"/>
            <a:ext cx="7315200" cy="640903"/>
          </a:xfrm>
        </p:spPr>
        <p:txBody>
          <a:bodyPr>
            <a:normAutofit fontScale="90000"/>
          </a:bodyPr>
          <a:lstStyle/>
          <a:p>
            <a:r>
              <a:rPr lang="en-US" dirty="0" smtClean="0"/>
              <a:t>Bulk Creation and Updates</a:t>
            </a:r>
            <a:endParaRPr lang="en-US" dirty="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65</a:t>
            </a:fld>
            <a:endParaRPr lang="en-US"/>
          </a:p>
        </p:txBody>
      </p:sp>
      <p:sp>
        <p:nvSpPr>
          <p:cNvPr id="7" name="Rectangle 6"/>
          <p:cNvSpPr/>
          <p:nvPr/>
        </p:nvSpPr>
        <p:spPr>
          <a:xfrm>
            <a:off x="673011" y="1159235"/>
            <a:ext cx="8013789" cy="2269765"/>
          </a:xfrm>
          <a:prstGeom prst="rect">
            <a:avLst/>
          </a:prstGeom>
        </p:spPr>
        <p:txBody>
          <a:bodyPr wrap="square">
            <a:normAutofit fontScale="92500" lnSpcReduction="20000"/>
          </a:bodyPr>
          <a:lstStyle/>
          <a:p>
            <a:pPr marL="285750" indent="-285750">
              <a:buFont typeface="Arial" panose="020B0604020202020204" pitchFamily="34" charset="0"/>
              <a:buChar char="•"/>
            </a:pPr>
            <a:r>
              <a:rPr lang="en-US" dirty="0" err="1"/>
              <a:t>Elasticsearch</a:t>
            </a:r>
            <a:r>
              <a:rPr lang="en-US" dirty="0"/>
              <a:t> allows us to merge many requests into one package. This package can be sent as a single request. What's more, we are not limited to having a single type of request in the so called bulk – we can mix different types of operations together, which include</a:t>
            </a:r>
            <a:r>
              <a:rPr lang="en-US" dirty="0" smtClean="0"/>
              <a:t>:</a:t>
            </a:r>
          </a:p>
          <a:p>
            <a:pPr marL="742950" lvl="1" indent="-285750">
              <a:buFont typeface="Arial" panose="020B0604020202020204" pitchFamily="34" charset="0"/>
              <a:buChar char="•"/>
            </a:pPr>
            <a:r>
              <a:rPr lang="en-US" dirty="0" smtClean="0"/>
              <a:t>Adding </a:t>
            </a:r>
            <a:r>
              <a:rPr lang="en-US" dirty="0"/>
              <a:t>or replacing the existing documents in the index (index</a:t>
            </a:r>
            <a:r>
              <a:rPr lang="en-US" dirty="0" smtClean="0"/>
              <a:t>)</a:t>
            </a:r>
          </a:p>
          <a:p>
            <a:pPr marL="742950" lvl="1" indent="-285750">
              <a:buFont typeface="Arial" panose="020B0604020202020204" pitchFamily="34" charset="0"/>
              <a:buChar char="•"/>
            </a:pPr>
            <a:r>
              <a:rPr lang="en-US" dirty="0" smtClean="0"/>
              <a:t>Removing </a:t>
            </a:r>
            <a:r>
              <a:rPr lang="en-US" dirty="0"/>
              <a:t>documents from the index (delete</a:t>
            </a:r>
            <a:r>
              <a:rPr lang="en-US" dirty="0" smtClean="0"/>
              <a:t>)</a:t>
            </a:r>
          </a:p>
          <a:p>
            <a:pPr marL="742950" lvl="1" indent="-285750">
              <a:buFont typeface="Arial" panose="020B0604020202020204" pitchFamily="34" charset="0"/>
              <a:buChar char="•"/>
            </a:pPr>
            <a:r>
              <a:rPr lang="en-US" dirty="0" smtClean="0"/>
              <a:t>Adding </a:t>
            </a:r>
            <a:r>
              <a:rPr lang="en-US" dirty="0"/>
              <a:t>new documents into the index when there is no other definition of the document in the index (create</a:t>
            </a:r>
            <a:r>
              <a:rPr lang="en-US" dirty="0" smtClean="0"/>
              <a:t>)</a:t>
            </a:r>
          </a:p>
          <a:p>
            <a:pPr marL="742950" lvl="1" indent="-285750">
              <a:buFont typeface="Arial" panose="020B0604020202020204" pitchFamily="34" charset="0"/>
              <a:buChar char="•"/>
            </a:pPr>
            <a:r>
              <a:rPr lang="en-US" dirty="0" smtClean="0"/>
              <a:t>Modifying </a:t>
            </a:r>
            <a:r>
              <a:rPr lang="en-US" dirty="0"/>
              <a:t>the documents or creating new ones if the document doesn't exist (update)</a:t>
            </a:r>
          </a:p>
        </p:txBody>
      </p:sp>
      <p:pic>
        <p:nvPicPr>
          <p:cNvPr id="3" name="Picture 2"/>
          <p:cNvPicPr>
            <a:picLocks noChangeAspect="1"/>
          </p:cNvPicPr>
          <p:nvPr/>
        </p:nvPicPr>
        <p:blipFill>
          <a:blip r:embed="rId3"/>
          <a:stretch>
            <a:fillRect/>
          </a:stretch>
        </p:blipFill>
        <p:spPr>
          <a:xfrm>
            <a:off x="1600200" y="3459884"/>
            <a:ext cx="5867400" cy="1971675"/>
          </a:xfrm>
          <a:prstGeom prst="rect">
            <a:avLst/>
          </a:prstGeom>
        </p:spPr>
      </p:pic>
      <p:pic>
        <p:nvPicPr>
          <p:cNvPr id="8" name="Picture 7"/>
          <p:cNvPicPr>
            <a:picLocks noChangeAspect="1"/>
          </p:cNvPicPr>
          <p:nvPr/>
        </p:nvPicPr>
        <p:blipFill>
          <a:blip r:embed="rId4"/>
          <a:stretch>
            <a:fillRect/>
          </a:stretch>
        </p:blipFill>
        <p:spPr>
          <a:xfrm>
            <a:off x="1295400" y="5943600"/>
            <a:ext cx="6477000" cy="476250"/>
          </a:xfrm>
          <a:prstGeom prst="rect">
            <a:avLst/>
          </a:prstGeom>
        </p:spPr>
      </p:pic>
    </p:spTree>
    <p:extLst>
      <p:ext uri="{BB962C8B-B14F-4D97-AF65-F5344CB8AC3E}">
        <p14:creationId xmlns:p14="http://schemas.microsoft.com/office/powerpoint/2010/main" val="388194819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smtClean="0"/>
              <a:t>Summary</a:t>
            </a:r>
            <a:endParaRPr lang="en-US" dirty="0"/>
          </a:p>
        </p:txBody>
      </p:sp>
      <p:sp>
        <p:nvSpPr>
          <p:cNvPr id="3" name="Content Placeholder 2"/>
          <p:cNvSpPr>
            <a:spLocks noGrp="1"/>
          </p:cNvSpPr>
          <p:nvPr>
            <p:ph idx="1"/>
          </p:nvPr>
        </p:nvSpPr>
        <p:spPr>
          <a:xfrm>
            <a:off x="762000" y="2407468"/>
            <a:ext cx="7315200" cy="3539527"/>
          </a:xfrm>
        </p:spPr>
        <p:txBody>
          <a:bodyPr>
            <a:normAutofit/>
          </a:bodyPr>
          <a:lstStyle/>
          <a:p>
            <a:r>
              <a:rPr lang="en-US" dirty="0" smtClean="0"/>
              <a:t>We explored the REST API with various endpoint for </a:t>
            </a:r>
            <a:r>
              <a:rPr lang="en-US" dirty="0" err="1" smtClean="0"/>
              <a:t>mananging</a:t>
            </a:r>
            <a:r>
              <a:rPr lang="en-US" dirty="0" smtClean="0"/>
              <a:t> </a:t>
            </a:r>
            <a:r>
              <a:rPr lang="en-US" dirty="0" err="1" smtClean="0"/>
              <a:t>ElasticSearch</a:t>
            </a:r>
            <a:endParaRPr lang="en-US" dirty="0" smtClean="0"/>
          </a:p>
          <a:p>
            <a:r>
              <a:rPr lang="en-US" dirty="0" smtClean="0"/>
              <a:t>Performed Create, Replace, Update, and Delete actions using the RESTful API</a:t>
            </a:r>
            <a:endParaRPr lang="en-US" dirty="0"/>
          </a:p>
          <a:p>
            <a:r>
              <a:rPr lang="en-US" dirty="0" smtClean="0"/>
              <a:t>Documents can be partial updated or ‘</a:t>
            </a:r>
            <a:r>
              <a:rPr lang="en-US" dirty="0" err="1" smtClean="0"/>
              <a:t>upsert’ed</a:t>
            </a:r>
            <a:r>
              <a:rPr lang="en-US" dirty="0" smtClean="0"/>
              <a:t> if they don’t’ already exist.</a:t>
            </a:r>
          </a:p>
          <a:p>
            <a:r>
              <a:rPr lang="en-US" dirty="0" smtClean="0"/>
              <a:t>Documents are automatically versioned, but can be externally and manually versioned. </a:t>
            </a:r>
          </a:p>
          <a:p>
            <a:r>
              <a:rPr lang="en-US" dirty="0" smtClean="0"/>
              <a:t>Touched on Bulk Creation and Updates. </a:t>
            </a:r>
          </a:p>
          <a:p>
            <a:endParaRPr lang="en-US" dirty="0" smtClean="0"/>
          </a:p>
          <a:p>
            <a:endParaRPr lang="en-US" dirty="0" smtClean="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66</a:t>
            </a:fld>
            <a:endParaRPr lang="en-US"/>
          </a:p>
        </p:txBody>
      </p:sp>
    </p:spTree>
    <p:extLst>
      <p:ext uri="{BB962C8B-B14F-4D97-AF65-F5344CB8AC3E}">
        <p14:creationId xmlns:p14="http://schemas.microsoft.com/office/powerpoint/2010/main" val="3018223681"/>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7286" y="1693040"/>
            <a:ext cx="7315200" cy="1154097"/>
          </a:xfrm>
        </p:spPr>
        <p:txBody>
          <a:bodyPr>
            <a:normAutofit fontScale="90000"/>
          </a:bodyPr>
          <a:lstStyle/>
          <a:p>
            <a:r>
              <a:rPr lang="en-US" dirty="0"/>
              <a:t>Lab </a:t>
            </a:r>
            <a:r>
              <a:rPr lang="en-US" dirty="0" smtClean="0"/>
              <a:t>2 </a:t>
            </a:r>
            <a:r>
              <a:rPr lang="en-US" dirty="0"/>
              <a:t>- importing data and verifying data</a:t>
            </a:r>
          </a:p>
        </p:txBody>
      </p:sp>
      <p:sp>
        <p:nvSpPr>
          <p:cNvPr id="3" name="Content Placeholder 2"/>
          <p:cNvSpPr>
            <a:spLocks noGrp="1"/>
          </p:cNvSpPr>
          <p:nvPr>
            <p:ph idx="1"/>
          </p:nvPr>
        </p:nvSpPr>
        <p:spPr>
          <a:xfrm>
            <a:off x="737286" y="3124200"/>
            <a:ext cx="7315200" cy="3539527"/>
          </a:xfrm>
        </p:spPr>
        <p:txBody>
          <a:bodyPr>
            <a:normAutofit/>
          </a:bodyPr>
          <a:lstStyle/>
          <a:p>
            <a:endParaRPr lang="en-US" dirty="0" smtClean="0"/>
          </a:p>
          <a:p>
            <a:endParaRPr lang="en-US" dirty="0" smtClean="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67</a:t>
            </a:fld>
            <a:endParaRPr lang="en-US"/>
          </a:p>
        </p:txBody>
      </p:sp>
    </p:spTree>
    <p:extLst>
      <p:ext uri="{BB962C8B-B14F-4D97-AF65-F5344CB8AC3E}">
        <p14:creationId xmlns:p14="http://schemas.microsoft.com/office/powerpoint/2010/main" val="1128795619"/>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1371600"/>
            <a:ext cx="7315200" cy="1293592"/>
          </a:xfrm>
        </p:spPr>
        <p:txBody>
          <a:bodyPr>
            <a:normAutofit/>
          </a:bodyPr>
          <a:lstStyle/>
          <a:p>
            <a:r>
              <a:rPr lang="en-US" dirty="0" smtClean="0"/>
              <a:t>Module 4: Queries</a:t>
            </a:r>
            <a:endParaRPr lang="en-US" dirty="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68</a:t>
            </a:fld>
            <a:endParaRPr lang="en-US"/>
          </a:p>
        </p:txBody>
      </p:sp>
      <p:pic>
        <p:nvPicPr>
          <p:cNvPr id="7" name="Picture 2" descr="http://charuagarwal.com/img/elasticsearch/match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81400" y="-1237591"/>
            <a:ext cx="11430000" cy="7950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03237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93618" y="1006569"/>
            <a:ext cx="7315200" cy="1154097"/>
          </a:xfrm>
        </p:spPr>
        <p:txBody>
          <a:bodyPr/>
          <a:lstStyle/>
          <a:p>
            <a:r>
              <a:rPr lang="en-US" dirty="0" smtClean="0"/>
              <a:t>Objectives</a:t>
            </a:r>
            <a:endParaRPr lang="en-US" dirty="0"/>
          </a:p>
        </p:txBody>
      </p:sp>
      <p:sp>
        <p:nvSpPr>
          <p:cNvPr id="7" name="Content Placeholder 6"/>
          <p:cNvSpPr>
            <a:spLocks noGrp="1"/>
          </p:cNvSpPr>
          <p:nvPr>
            <p:ph idx="1"/>
          </p:nvPr>
        </p:nvSpPr>
        <p:spPr>
          <a:xfrm>
            <a:off x="381000" y="2282447"/>
            <a:ext cx="7315200" cy="3998081"/>
          </a:xfrm>
        </p:spPr>
        <p:txBody>
          <a:bodyPr>
            <a:normAutofit/>
          </a:bodyPr>
          <a:lstStyle/>
          <a:p>
            <a:endParaRPr lang="en-US" dirty="0"/>
          </a:p>
          <a:p>
            <a:pPr lvl="2" fontAlgn="base"/>
            <a:r>
              <a:rPr lang="en-US" dirty="0" err="1"/>
              <a:t>Search,Query,Search</a:t>
            </a:r>
            <a:endParaRPr lang="en-US" dirty="0"/>
          </a:p>
          <a:p>
            <a:pPr lvl="2" fontAlgn="base"/>
            <a:r>
              <a:rPr lang="en-US" dirty="0"/>
              <a:t>Basic queries</a:t>
            </a:r>
          </a:p>
          <a:p>
            <a:pPr lvl="2" fontAlgn="base"/>
            <a:r>
              <a:rPr lang="en-US" dirty="0"/>
              <a:t>DSL queries</a:t>
            </a:r>
          </a:p>
          <a:p>
            <a:pPr lvl="2" fontAlgn="base"/>
            <a:r>
              <a:rPr lang="en-US" dirty="0"/>
              <a:t>Phrase Search</a:t>
            </a:r>
          </a:p>
          <a:p>
            <a:pPr lvl="2" fontAlgn="base"/>
            <a:r>
              <a:rPr lang="en-US" dirty="0"/>
              <a:t>Full-text search</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69</a:t>
            </a:fld>
            <a:endParaRPr lang="en-US"/>
          </a:p>
        </p:txBody>
      </p:sp>
    </p:spTree>
    <p:extLst>
      <p:ext uri="{BB962C8B-B14F-4D97-AF65-F5344CB8AC3E}">
        <p14:creationId xmlns:p14="http://schemas.microsoft.com/office/powerpoint/2010/main" val="210470217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txBox="1">
            <a:spLocks/>
          </p:cNvSpPr>
          <p:nvPr/>
        </p:nvSpPr>
        <p:spPr>
          <a:xfrm>
            <a:off x="6008688" y="855956"/>
            <a:ext cx="2246489" cy="301227"/>
          </a:xfrm>
          <a:prstGeom prst="rect">
            <a:avLst/>
          </a:prstGeom>
        </p:spPr>
        <p:txBody>
          <a:bodyPr vert="horz" lIns="91440" tIns="0" rIns="91440" bIns="4572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smtClean="0"/>
              <a:t>Copyright 2013-2016, RX-M LLC</a:t>
            </a:r>
            <a:endParaRPr lang="en-US" dirty="0"/>
          </a:p>
        </p:txBody>
      </p:sp>
      <p:sp>
        <p:nvSpPr>
          <p:cNvPr id="2" name="Title 1"/>
          <p:cNvSpPr>
            <a:spLocks noGrp="1"/>
          </p:cNvSpPr>
          <p:nvPr>
            <p:ph type="title"/>
          </p:nvPr>
        </p:nvSpPr>
        <p:spPr>
          <a:xfrm>
            <a:off x="948215" y="580134"/>
            <a:ext cx="7315200" cy="1154097"/>
          </a:xfrm>
        </p:spPr>
        <p:txBody>
          <a:bodyPr/>
          <a:lstStyle/>
          <a:p>
            <a:r>
              <a:rPr lang="en-US" dirty="0" smtClean="0"/>
              <a:t>Who are you?</a:t>
            </a:r>
            <a:endParaRPr lang="en-US" dirty="0"/>
          </a:p>
        </p:txBody>
      </p:sp>
      <p:sp>
        <p:nvSpPr>
          <p:cNvPr id="3" name="Content Placeholder 2"/>
          <p:cNvSpPr>
            <a:spLocks noGrp="1"/>
          </p:cNvSpPr>
          <p:nvPr>
            <p:ph idx="1"/>
          </p:nvPr>
        </p:nvSpPr>
        <p:spPr>
          <a:xfrm>
            <a:off x="948214" y="1765568"/>
            <a:ext cx="7281385" cy="4543792"/>
          </a:xfrm>
        </p:spPr>
        <p:txBody>
          <a:bodyPr>
            <a:normAutofit/>
          </a:bodyPr>
          <a:lstStyle/>
          <a:p>
            <a:endParaRPr lang="en-US" dirty="0"/>
          </a:p>
          <a:p>
            <a:pPr lvl="1" fontAlgn="base">
              <a:buFont typeface="Wingdings" panose="05000000000000000000" pitchFamily="2" charset="2"/>
              <a:buChar char="Ø"/>
            </a:pPr>
            <a:r>
              <a:rPr lang="en-US" dirty="0" smtClean="0"/>
              <a:t>What do you do?</a:t>
            </a:r>
          </a:p>
          <a:p>
            <a:pPr lvl="1" fontAlgn="base">
              <a:buFont typeface="Wingdings" panose="05000000000000000000" pitchFamily="2" charset="2"/>
              <a:buChar char="Ø"/>
            </a:pPr>
            <a:r>
              <a:rPr lang="en-US" dirty="0" smtClean="0"/>
              <a:t>What is your interest in </a:t>
            </a:r>
            <a:r>
              <a:rPr lang="en-US" dirty="0" err="1" smtClean="0"/>
              <a:t>Elasticsearch</a:t>
            </a:r>
            <a:r>
              <a:rPr lang="en-US" dirty="0" smtClean="0"/>
              <a:t>?</a:t>
            </a:r>
          </a:p>
          <a:p>
            <a:pPr lvl="1" fontAlgn="base">
              <a:buFont typeface="Wingdings" panose="05000000000000000000" pitchFamily="2" charset="2"/>
              <a:buChar char="Ø"/>
            </a:pPr>
            <a:r>
              <a:rPr lang="en-US" dirty="0" smtClean="0"/>
              <a:t>What is your experience with </a:t>
            </a:r>
            <a:r>
              <a:rPr lang="en-US" dirty="0" err="1" smtClean="0"/>
              <a:t>Elasticsearch</a:t>
            </a:r>
            <a:r>
              <a:rPr lang="en-US" dirty="0" smtClean="0"/>
              <a:t>?</a:t>
            </a:r>
          </a:p>
          <a:p>
            <a:pPr lvl="1" fontAlgn="base">
              <a:buFont typeface="Wingdings" panose="05000000000000000000" pitchFamily="2" charset="2"/>
              <a:buChar char="Ø"/>
            </a:pPr>
            <a:r>
              <a:rPr lang="en-US" dirty="0" smtClean="0"/>
              <a:t>What is important about ES to you?</a:t>
            </a:r>
            <a:endParaRPr lang="en-US" dirty="0"/>
          </a:p>
        </p:txBody>
      </p:sp>
      <p:sp>
        <p:nvSpPr>
          <p:cNvPr id="5" name="Slide Number Placeholder 4"/>
          <p:cNvSpPr>
            <a:spLocks noGrp="1"/>
          </p:cNvSpPr>
          <p:nvPr>
            <p:ph type="sldNum" sz="quarter" idx="12"/>
          </p:nvPr>
        </p:nvSpPr>
        <p:spPr/>
        <p:txBody>
          <a:bodyPr/>
          <a:lstStyle/>
          <a:p>
            <a:fld id="{2413AE55-7CCA-47E3-92F9-1680A267B0D2}" type="slidenum">
              <a:rPr lang="en-US" smtClean="0"/>
              <a:t>7</a:t>
            </a:fld>
            <a:endParaRPr lang="en-US"/>
          </a:p>
        </p:txBody>
      </p:sp>
      <p:pic>
        <p:nvPicPr>
          <p:cNvPr id="2050" name="Picture 2" descr="http://cdn.playbuzz.com/cdn/2922b724-2c28-47d5-9e46-5e259ebde949/bed1a30e-fdf1-4b3d-9a09-cbcf4cdc82e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21752" y="3581400"/>
            <a:ext cx="4768125"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410764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315200" cy="1154097"/>
          </a:xfrm>
        </p:spPr>
        <p:txBody>
          <a:bodyPr/>
          <a:lstStyle/>
          <a:p>
            <a:r>
              <a:rPr lang="en-US" dirty="0" smtClean="0"/>
              <a:t>URI Request Query</a:t>
            </a:r>
            <a:endParaRPr lang="en-US" dirty="0"/>
          </a:p>
        </p:txBody>
      </p:sp>
      <p:sp>
        <p:nvSpPr>
          <p:cNvPr id="7" name="Content Placeholder 6"/>
          <p:cNvSpPr>
            <a:spLocks noGrp="1"/>
          </p:cNvSpPr>
          <p:nvPr>
            <p:ph idx="1"/>
          </p:nvPr>
        </p:nvSpPr>
        <p:spPr>
          <a:xfrm>
            <a:off x="228600" y="1264608"/>
            <a:ext cx="7315200" cy="2914204"/>
          </a:xfrm>
        </p:spPr>
        <p:txBody>
          <a:bodyPr>
            <a:normAutofit/>
          </a:bodyPr>
          <a:lstStyle/>
          <a:p>
            <a:pPr marL="502920" lvl="2" indent="0" fontAlgn="base">
              <a:buNone/>
            </a:pPr>
            <a:r>
              <a:rPr lang="en-US" dirty="0" smtClean="0"/>
              <a:t>Before </a:t>
            </a:r>
            <a:r>
              <a:rPr lang="en-US" dirty="0"/>
              <a:t>getting into the wonderful world of the </a:t>
            </a:r>
            <a:r>
              <a:rPr lang="en-US" dirty="0" err="1"/>
              <a:t>Elasticsearch</a:t>
            </a:r>
            <a:r>
              <a:rPr lang="en-US" dirty="0"/>
              <a:t> query language, we would like to introduce you to the simple but pretty flexible URI request search, which allows us to use a simple </a:t>
            </a:r>
            <a:r>
              <a:rPr lang="en-US" dirty="0" err="1"/>
              <a:t>Elasticsearch</a:t>
            </a:r>
            <a:r>
              <a:rPr lang="en-US" dirty="0"/>
              <a:t> query combined with the Lucene query language. </a:t>
            </a:r>
            <a:endParaRPr lang="en-US" dirty="0" smtClean="0"/>
          </a:p>
          <a:p>
            <a:pPr marL="502920" lvl="2" indent="0" fontAlgn="base">
              <a:buNone/>
            </a:pPr>
            <a:endParaRPr lang="en-US" dirty="0"/>
          </a:p>
          <a:p>
            <a:pPr marL="502920" lvl="2" indent="0" fontAlgn="base">
              <a:buNone/>
            </a:pPr>
            <a:r>
              <a:rPr lang="en-US" dirty="0"/>
              <a:t>All queries in </a:t>
            </a:r>
            <a:r>
              <a:rPr lang="en-US" dirty="0" err="1"/>
              <a:t>Elasticsearch</a:t>
            </a:r>
            <a:r>
              <a:rPr lang="en-US" dirty="0"/>
              <a:t> are sent to the _search endpoint. You can search a single index or multiple indices, and you can restrict your search to a given document type or multiple types. For example, in order to search our book's index, we will run the following command:</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70</a:t>
            </a:fld>
            <a:endParaRPr lang="en-US"/>
          </a:p>
        </p:txBody>
      </p:sp>
      <p:pic>
        <p:nvPicPr>
          <p:cNvPr id="3" name="Picture 2"/>
          <p:cNvPicPr>
            <a:picLocks noChangeAspect="1"/>
          </p:cNvPicPr>
          <p:nvPr/>
        </p:nvPicPr>
        <p:blipFill>
          <a:blip r:embed="rId2"/>
          <a:stretch>
            <a:fillRect/>
          </a:stretch>
        </p:blipFill>
        <p:spPr>
          <a:xfrm>
            <a:off x="381000" y="3693037"/>
            <a:ext cx="5476875" cy="485775"/>
          </a:xfrm>
          <a:prstGeom prst="rect">
            <a:avLst/>
          </a:prstGeom>
        </p:spPr>
      </p:pic>
      <p:pic>
        <p:nvPicPr>
          <p:cNvPr id="8" name="Picture 7"/>
          <p:cNvPicPr>
            <a:picLocks noChangeAspect="1"/>
          </p:cNvPicPr>
          <p:nvPr/>
        </p:nvPicPr>
        <p:blipFill>
          <a:blip r:embed="rId3"/>
          <a:stretch>
            <a:fillRect/>
          </a:stretch>
        </p:blipFill>
        <p:spPr>
          <a:xfrm>
            <a:off x="6008688" y="3618484"/>
            <a:ext cx="3068637" cy="3210683"/>
          </a:xfrm>
          <a:prstGeom prst="rect">
            <a:avLst/>
          </a:prstGeom>
        </p:spPr>
      </p:pic>
    </p:spTree>
    <p:extLst>
      <p:ext uri="{BB962C8B-B14F-4D97-AF65-F5344CB8AC3E}">
        <p14:creationId xmlns:p14="http://schemas.microsoft.com/office/powerpoint/2010/main" val="1576629105"/>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315200" cy="1154097"/>
          </a:xfrm>
        </p:spPr>
        <p:txBody>
          <a:bodyPr/>
          <a:lstStyle/>
          <a:p>
            <a:r>
              <a:rPr lang="en-US" dirty="0" smtClean="0"/>
              <a:t>URI for many indices</a:t>
            </a:r>
            <a:endParaRPr lang="en-US" dirty="0"/>
          </a:p>
        </p:txBody>
      </p:sp>
      <p:sp>
        <p:nvSpPr>
          <p:cNvPr id="7" name="Content Placeholder 6"/>
          <p:cNvSpPr>
            <a:spLocks noGrp="1"/>
          </p:cNvSpPr>
          <p:nvPr>
            <p:ph idx="1"/>
          </p:nvPr>
        </p:nvSpPr>
        <p:spPr>
          <a:xfrm>
            <a:off x="228600" y="1264608"/>
            <a:ext cx="8305800" cy="4831392"/>
          </a:xfrm>
        </p:spPr>
        <p:txBody>
          <a:bodyPr>
            <a:normAutofit/>
          </a:bodyPr>
          <a:lstStyle/>
          <a:p>
            <a:pPr marL="502920" lvl="2" indent="0" fontAlgn="base">
              <a:buNone/>
            </a:pPr>
            <a:r>
              <a:rPr lang="en-US" dirty="0"/>
              <a:t>We can also run queries against many indices. For example, if we had another index called clients, we could also run a single query against these two indices as follows</a:t>
            </a:r>
            <a:r>
              <a:rPr lang="en-US" dirty="0" smtClean="0"/>
              <a:t>:</a:t>
            </a:r>
          </a:p>
          <a:p>
            <a:pPr marL="502920" lvl="2" indent="0" fontAlgn="base">
              <a:buNone/>
            </a:pPr>
            <a:endParaRPr lang="en-US" dirty="0" smtClean="0"/>
          </a:p>
          <a:p>
            <a:pPr marL="502920" lvl="2" indent="0" fontAlgn="base">
              <a:buNone/>
            </a:pPr>
            <a:r>
              <a:rPr lang="en-US" dirty="0" smtClean="0"/>
              <a:t>curl </a:t>
            </a:r>
            <a:r>
              <a:rPr lang="en-US" dirty="0"/>
              <a:t>-XGET 'localhost:9200/</a:t>
            </a:r>
            <a:r>
              <a:rPr lang="en-US" dirty="0" err="1"/>
              <a:t>books,clients</a:t>
            </a:r>
            <a:r>
              <a:rPr lang="en-US" dirty="0"/>
              <a:t>/_</a:t>
            </a:r>
            <a:r>
              <a:rPr lang="en-US" dirty="0" err="1" smtClean="0"/>
              <a:t>search?pretty</a:t>
            </a:r>
            <a:r>
              <a:rPr lang="en-US" dirty="0" smtClean="0"/>
              <a:t>‘</a:t>
            </a:r>
          </a:p>
          <a:p>
            <a:pPr marL="502920" lvl="2" indent="0" fontAlgn="base">
              <a:buNone/>
            </a:pPr>
            <a:endParaRPr lang="en-US" dirty="0"/>
          </a:p>
          <a:p>
            <a:pPr marL="502920" lvl="2" indent="0" fontAlgn="base">
              <a:buNone/>
            </a:pPr>
            <a:r>
              <a:rPr lang="en-US" dirty="0" smtClean="0"/>
              <a:t>We </a:t>
            </a:r>
            <a:r>
              <a:rPr lang="en-US" dirty="0"/>
              <a:t>can also run queries against all the data in </a:t>
            </a:r>
            <a:r>
              <a:rPr lang="en-US" dirty="0" err="1"/>
              <a:t>Elasticsearch</a:t>
            </a:r>
            <a:r>
              <a:rPr lang="en-US" dirty="0"/>
              <a:t> by omitting the index names completely or setting the queries to _all</a:t>
            </a:r>
            <a:r>
              <a:rPr lang="en-US" dirty="0" smtClean="0"/>
              <a:t>:</a:t>
            </a:r>
          </a:p>
          <a:p>
            <a:pPr marL="502920" lvl="2" indent="0" fontAlgn="base">
              <a:buNone/>
            </a:pPr>
            <a:endParaRPr lang="en-US" dirty="0"/>
          </a:p>
          <a:p>
            <a:pPr marL="502920" lvl="2" indent="0" fontAlgn="base">
              <a:buNone/>
            </a:pPr>
            <a:r>
              <a:rPr lang="en-US" dirty="0" smtClean="0"/>
              <a:t>curl </a:t>
            </a:r>
            <a:r>
              <a:rPr lang="en-US" dirty="0"/>
              <a:t>-XGET 'localhost:9200/_</a:t>
            </a:r>
            <a:r>
              <a:rPr lang="en-US" dirty="0" err="1" smtClean="0"/>
              <a:t>search?pretty</a:t>
            </a:r>
            <a:r>
              <a:rPr lang="en-US" dirty="0" smtClean="0"/>
              <a:t>‘</a:t>
            </a:r>
          </a:p>
          <a:p>
            <a:pPr marL="502920" lvl="2" indent="0" fontAlgn="base">
              <a:buNone/>
            </a:pPr>
            <a:r>
              <a:rPr lang="en-US" dirty="0" smtClean="0"/>
              <a:t>curl </a:t>
            </a:r>
            <a:r>
              <a:rPr lang="en-US" dirty="0"/>
              <a:t>-XGET 'localhost:9200/_all/_</a:t>
            </a:r>
            <a:r>
              <a:rPr lang="en-US" dirty="0" err="1" smtClean="0"/>
              <a:t>search?pretty</a:t>
            </a:r>
            <a:r>
              <a:rPr lang="en-US" dirty="0" smtClean="0"/>
              <a:t>‘</a:t>
            </a:r>
          </a:p>
          <a:p>
            <a:pPr marL="502920" lvl="2" indent="0" fontAlgn="base">
              <a:buNone/>
            </a:pPr>
            <a:endParaRPr lang="en-US" dirty="0"/>
          </a:p>
          <a:p>
            <a:pPr marL="502920" lvl="2" indent="0" fontAlgn="base">
              <a:buNone/>
            </a:pPr>
            <a:r>
              <a:rPr lang="en-US" dirty="0" smtClean="0"/>
              <a:t>In </a:t>
            </a:r>
            <a:r>
              <a:rPr lang="en-US" dirty="0"/>
              <a:t>a similar manner, we can also choose the types we want to use during searching. For example, if we want to search only in the </a:t>
            </a:r>
            <a:r>
              <a:rPr lang="en-US" dirty="0" err="1"/>
              <a:t>es</a:t>
            </a:r>
            <a:r>
              <a:rPr lang="en-US" dirty="0"/>
              <a:t> type in the book's index, we run a command as follows</a:t>
            </a:r>
            <a:r>
              <a:rPr lang="en-US" dirty="0" smtClean="0"/>
              <a:t>:</a:t>
            </a:r>
          </a:p>
          <a:p>
            <a:pPr marL="502920" lvl="2" indent="0" fontAlgn="base">
              <a:buNone/>
            </a:pPr>
            <a:endParaRPr lang="en-US" dirty="0"/>
          </a:p>
          <a:p>
            <a:pPr marL="502920" lvl="2" indent="0" fontAlgn="base">
              <a:buNone/>
            </a:pPr>
            <a:r>
              <a:rPr lang="en-US" dirty="0" smtClean="0"/>
              <a:t>curl </a:t>
            </a:r>
            <a:r>
              <a:rPr lang="en-US" dirty="0"/>
              <a:t>-XGET 'localhost:9200/books/</a:t>
            </a:r>
            <a:r>
              <a:rPr lang="en-US" dirty="0" err="1"/>
              <a:t>es</a:t>
            </a:r>
            <a:r>
              <a:rPr lang="en-US" dirty="0"/>
              <a:t>/_</a:t>
            </a:r>
            <a:r>
              <a:rPr lang="en-US" dirty="0" err="1"/>
              <a:t>search?pretty</a:t>
            </a:r>
            <a:r>
              <a:rPr lang="en-US" dirty="0"/>
              <a:t>' </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71</a:t>
            </a:fld>
            <a:endParaRPr lang="en-US"/>
          </a:p>
        </p:txBody>
      </p:sp>
      <p:pic>
        <p:nvPicPr>
          <p:cNvPr id="2" name="Picture 1"/>
          <p:cNvPicPr>
            <a:picLocks noChangeAspect="1"/>
          </p:cNvPicPr>
          <p:nvPr/>
        </p:nvPicPr>
        <p:blipFill>
          <a:blip r:embed="rId2"/>
          <a:stretch>
            <a:fillRect/>
          </a:stretch>
        </p:blipFill>
        <p:spPr>
          <a:xfrm>
            <a:off x="712573" y="2022942"/>
            <a:ext cx="5362575" cy="552450"/>
          </a:xfrm>
          <a:prstGeom prst="rect">
            <a:avLst/>
          </a:prstGeom>
        </p:spPr>
      </p:pic>
      <p:pic>
        <p:nvPicPr>
          <p:cNvPr id="9" name="Picture 8"/>
          <p:cNvPicPr>
            <a:picLocks noChangeAspect="1"/>
          </p:cNvPicPr>
          <p:nvPr/>
        </p:nvPicPr>
        <p:blipFill>
          <a:blip r:embed="rId3"/>
          <a:stretch>
            <a:fillRect/>
          </a:stretch>
        </p:blipFill>
        <p:spPr>
          <a:xfrm>
            <a:off x="712573" y="3505200"/>
            <a:ext cx="4886325" cy="714375"/>
          </a:xfrm>
          <a:prstGeom prst="rect">
            <a:avLst/>
          </a:prstGeom>
        </p:spPr>
      </p:pic>
      <p:pic>
        <p:nvPicPr>
          <p:cNvPr id="10" name="Picture 9"/>
          <p:cNvPicPr>
            <a:picLocks noChangeAspect="1"/>
          </p:cNvPicPr>
          <p:nvPr/>
        </p:nvPicPr>
        <p:blipFill>
          <a:blip r:embed="rId4"/>
          <a:stretch>
            <a:fillRect/>
          </a:stretch>
        </p:blipFill>
        <p:spPr>
          <a:xfrm>
            <a:off x="787228" y="5357754"/>
            <a:ext cx="4791075" cy="542925"/>
          </a:xfrm>
          <a:prstGeom prst="rect">
            <a:avLst/>
          </a:prstGeom>
        </p:spPr>
      </p:pic>
    </p:spTree>
    <p:extLst>
      <p:ext uri="{BB962C8B-B14F-4D97-AF65-F5344CB8AC3E}">
        <p14:creationId xmlns:p14="http://schemas.microsoft.com/office/powerpoint/2010/main" val="2346992847"/>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315200" cy="1154097"/>
          </a:xfrm>
        </p:spPr>
        <p:txBody>
          <a:bodyPr/>
          <a:lstStyle/>
          <a:p>
            <a:r>
              <a:rPr lang="en-US" dirty="0" smtClean="0"/>
              <a:t>URI Search with Title</a:t>
            </a:r>
            <a:endParaRPr lang="en-US" dirty="0"/>
          </a:p>
        </p:txBody>
      </p:sp>
      <p:sp>
        <p:nvSpPr>
          <p:cNvPr id="7" name="Content Placeholder 6"/>
          <p:cNvSpPr>
            <a:spLocks noGrp="1"/>
          </p:cNvSpPr>
          <p:nvPr>
            <p:ph idx="1"/>
          </p:nvPr>
        </p:nvSpPr>
        <p:spPr>
          <a:xfrm>
            <a:off x="304800" y="1276721"/>
            <a:ext cx="8305800" cy="1554792"/>
          </a:xfrm>
        </p:spPr>
        <p:txBody>
          <a:bodyPr>
            <a:normAutofit/>
          </a:bodyPr>
          <a:lstStyle/>
          <a:p>
            <a:pPr marL="502920" lvl="2" indent="0" fontAlgn="base">
              <a:buNone/>
            </a:pPr>
            <a:r>
              <a:rPr lang="en-US" dirty="0"/>
              <a:t>Let's assume that we want to find all the documents in our book's index that contain the </a:t>
            </a:r>
            <a:r>
              <a:rPr lang="en-US" dirty="0" err="1"/>
              <a:t>elasticsearch</a:t>
            </a:r>
            <a:r>
              <a:rPr lang="en-US" dirty="0"/>
              <a:t> term in the title field. We can do this by running the following query:</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72</a:t>
            </a:fld>
            <a:endParaRPr lang="en-US"/>
          </a:p>
        </p:txBody>
      </p:sp>
      <p:pic>
        <p:nvPicPr>
          <p:cNvPr id="3" name="Picture 2"/>
          <p:cNvPicPr>
            <a:picLocks noChangeAspect="1"/>
          </p:cNvPicPr>
          <p:nvPr/>
        </p:nvPicPr>
        <p:blipFill>
          <a:blip r:embed="rId2"/>
          <a:stretch>
            <a:fillRect/>
          </a:stretch>
        </p:blipFill>
        <p:spPr>
          <a:xfrm>
            <a:off x="873302" y="1890515"/>
            <a:ext cx="7381875" cy="533400"/>
          </a:xfrm>
          <a:prstGeom prst="rect">
            <a:avLst/>
          </a:prstGeom>
        </p:spPr>
      </p:pic>
      <p:sp>
        <p:nvSpPr>
          <p:cNvPr id="12" name="TextBox 11"/>
          <p:cNvSpPr txBox="1"/>
          <p:nvPr/>
        </p:nvSpPr>
        <p:spPr>
          <a:xfrm>
            <a:off x="873302" y="2590800"/>
            <a:ext cx="7432498" cy="369332"/>
          </a:xfrm>
          <a:prstGeom prst="rect">
            <a:avLst/>
          </a:prstGeom>
          <a:noFill/>
        </p:spPr>
        <p:txBody>
          <a:bodyPr wrap="square" rtlCol="0">
            <a:spAutoFit/>
          </a:bodyPr>
          <a:lstStyle/>
          <a:p>
            <a:r>
              <a:rPr lang="en-US" dirty="0" smtClean="0"/>
              <a:t>The response will look like this:</a:t>
            </a:r>
            <a:endParaRPr lang="en-US" dirty="0"/>
          </a:p>
        </p:txBody>
      </p:sp>
      <p:pic>
        <p:nvPicPr>
          <p:cNvPr id="13" name="Picture 12"/>
          <p:cNvPicPr>
            <a:picLocks noChangeAspect="1"/>
          </p:cNvPicPr>
          <p:nvPr/>
        </p:nvPicPr>
        <p:blipFill>
          <a:blip r:embed="rId3"/>
          <a:stretch>
            <a:fillRect/>
          </a:stretch>
        </p:blipFill>
        <p:spPr>
          <a:xfrm>
            <a:off x="4495800" y="2514600"/>
            <a:ext cx="3429000" cy="4255344"/>
          </a:xfrm>
          <a:prstGeom prst="rect">
            <a:avLst/>
          </a:prstGeom>
        </p:spPr>
      </p:pic>
    </p:spTree>
    <p:extLst>
      <p:ext uri="{BB962C8B-B14F-4D97-AF65-F5344CB8AC3E}">
        <p14:creationId xmlns:p14="http://schemas.microsoft.com/office/powerpoint/2010/main" val="1291069902"/>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315200" cy="1154097"/>
          </a:xfrm>
        </p:spPr>
        <p:txBody>
          <a:bodyPr/>
          <a:lstStyle/>
          <a:p>
            <a:r>
              <a:rPr lang="en-US" dirty="0" smtClean="0"/>
              <a:t>URI Query String Parameters</a:t>
            </a:r>
            <a:endParaRPr lang="en-US" dirty="0"/>
          </a:p>
        </p:txBody>
      </p:sp>
      <p:sp>
        <p:nvSpPr>
          <p:cNvPr id="4" name="Footer Placeholder 3"/>
          <p:cNvSpPr>
            <a:spLocks noGrp="1"/>
          </p:cNvSpPr>
          <p:nvPr>
            <p:ph type="ftr" sz="quarter" idx="11"/>
          </p:nvPr>
        </p:nvSpPr>
        <p:spPr>
          <a:xfrm>
            <a:off x="6801555" y="121388"/>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73</a:t>
            </a:fld>
            <a:endParaRPr lang="en-US"/>
          </a:p>
        </p:txBody>
      </p:sp>
      <p:sp>
        <p:nvSpPr>
          <p:cNvPr id="2" name="Content Placeholder 1"/>
          <p:cNvSpPr>
            <a:spLocks noGrp="1"/>
          </p:cNvSpPr>
          <p:nvPr>
            <p:ph idx="1"/>
          </p:nvPr>
        </p:nvSpPr>
        <p:spPr>
          <a:xfrm>
            <a:off x="609599" y="1427617"/>
            <a:ext cx="7315200" cy="5125583"/>
          </a:xfrm>
        </p:spPr>
        <p:txBody>
          <a:bodyPr>
            <a:normAutofit fontScale="92500" lnSpcReduction="20000"/>
          </a:bodyPr>
          <a:lstStyle/>
          <a:p>
            <a:r>
              <a:rPr lang="en-US" dirty="0"/>
              <a:t>There are a few parameters that we can use to control URI query behavior, which we will discuss now. The thing to remember is that each parameter in the query should be concatenated with the &amp; character, as shown in the following example</a:t>
            </a:r>
            <a:r>
              <a:rPr lang="en-US" dirty="0" smtClean="0"/>
              <a:t>:</a:t>
            </a:r>
          </a:p>
          <a:p>
            <a:r>
              <a:rPr lang="en-US" dirty="0" smtClean="0">
                <a:solidFill>
                  <a:schemeClr val="accent2">
                    <a:lumMod val="60000"/>
                    <a:lumOff val="40000"/>
                  </a:schemeClr>
                </a:solidFill>
              </a:rPr>
              <a:t>curl </a:t>
            </a:r>
            <a:r>
              <a:rPr lang="en-US" dirty="0">
                <a:solidFill>
                  <a:schemeClr val="accent2">
                    <a:lumMod val="60000"/>
                    <a:lumOff val="40000"/>
                  </a:schemeClr>
                </a:solidFill>
              </a:rPr>
              <a:t>-XGET </a:t>
            </a:r>
            <a:r>
              <a:rPr lang="en-US" dirty="0" smtClean="0">
                <a:solidFill>
                  <a:schemeClr val="accent2">
                    <a:lumMod val="60000"/>
                    <a:lumOff val="40000"/>
                  </a:schemeClr>
                </a:solidFill>
              </a:rPr>
              <a:t>‘localhost:9200/books</a:t>
            </a:r>
            <a:r>
              <a:rPr lang="en-US" dirty="0">
                <a:solidFill>
                  <a:schemeClr val="accent2">
                    <a:lumMod val="60000"/>
                    <a:lumOff val="40000"/>
                  </a:schemeClr>
                </a:solidFill>
              </a:rPr>
              <a:t>/_</a:t>
            </a:r>
            <a:r>
              <a:rPr lang="en-US" dirty="0" err="1" smtClean="0">
                <a:solidFill>
                  <a:schemeClr val="accent2">
                    <a:lumMod val="60000"/>
                    <a:lumOff val="40000"/>
                  </a:schemeClr>
                </a:solidFill>
              </a:rPr>
              <a:t>search?pretty&amp;q</a:t>
            </a:r>
            <a:r>
              <a:rPr lang="en-US" dirty="0" smtClean="0">
                <a:solidFill>
                  <a:schemeClr val="accent2">
                    <a:lumMod val="60000"/>
                    <a:lumOff val="40000"/>
                  </a:schemeClr>
                </a:solidFill>
              </a:rPr>
              <a:t>=published:2013&amp;df=</a:t>
            </a:r>
            <a:r>
              <a:rPr lang="en-US" dirty="0" err="1" smtClean="0">
                <a:solidFill>
                  <a:schemeClr val="accent2">
                    <a:lumMod val="60000"/>
                    <a:lumOff val="40000"/>
                  </a:schemeClr>
                </a:solidFill>
              </a:rPr>
              <a:t>title&amp;explain</a:t>
            </a:r>
            <a:r>
              <a:rPr lang="en-US" dirty="0" smtClean="0">
                <a:solidFill>
                  <a:schemeClr val="accent2">
                    <a:lumMod val="60000"/>
                    <a:lumOff val="40000"/>
                  </a:schemeClr>
                </a:solidFill>
              </a:rPr>
              <a:t>=</a:t>
            </a:r>
            <a:r>
              <a:rPr lang="en-US" dirty="0" err="1" smtClean="0">
                <a:solidFill>
                  <a:schemeClr val="accent2">
                    <a:lumMod val="60000"/>
                    <a:lumOff val="40000"/>
                  </a:schemeClr>
                </a:solidFill>
              </a:rPr>
              <a:t>true&amp;default_operator</a:t>
            </a:r>
            <a:r>
              <a:rPr lang="en-US" dirty="0" smtClean="0">
                <a:solidFill>
                  <a:schemeClr val="accent2">
                    <a:lumMod val="60000"/>
                    <a:lumOff val="40000"/>
                  </a:schemeClr>
                </a:solidFill>
              </a:rPr>
              <a:t>=AND‘</a:t>
            </a:r>
          </a:p>
          <a:p>
            <a:r>
              <a:rPr lang="en-US" dirty="0"/>
              <a:t>The</a:t>
            </a:r>
            <a:r>
              <a:rPr lang="en-US" dirty="0">
                <a:solidFill>
                  <a:schemeClr val="accent2">
                    <a:lumMod val="60000"/>
                    <a:lumOff val="40000"/>
                  </a:schemeClr>
                </a:solidFill>
              </a:rPr>
              <a:t> q </a:t>
            </a:r>
            <a:r>
              <a:rPr lang="en-US" dirty="0"/>
              <a:t>parameter allows us to specify the query that we want our documents to match. </a:t>
            </a:r>
            <a:endParaRPr lang="en-US" dirty="0" smtClean="0"/>
          </a:p>
          <a:p>
            <a:r>
              <a:rPr lang="en-US" dirty="0" smtClean="0"/>
              <a:t>Using </a:t>
            </a:r>
            <a:r>
              <a:rPr lang="en-US" dirty="0"/>
              <a:t>the </a:t>
            </a:r>
            <a:r>
              <a:rPr lang="en-US" dirty="0" err="1">
                <a:solidFill>
                  <a:schemeClr val="accent2">
                    <a:lumMod val="60000"/>
                    <a:lumOff val="40000"/>
                  </a:schemeClr>
                </a:solidFill>
              </a:rPr>
              <a:t>df</a:t>
            </a:r>
            <a:r>
              <a:rPr lang="en-US" dirty="0">
                <a:solidFill>
                  <a:schemeClr val="accent2">
                    <a:lumMod val="60000"/>
                    <a:lumOff val="40000"/>
                  </a:schemeClr>
                </a:solidFill>
              </a:rPr>
              <a:t> </a:t>
            </a:r>
            <a:r>
              <a:rPr lang="en-US" dirty="0"/>
              <a:t>parameter, we can specify the default search field that should be used when no field indicator is used in the q parameter. By default, the _all field will be used. </a:t>
            </a:r>
            <a:endParaRPr lang="en-US" dirty="0" smtClean="0"/>
          </a:p>
          <a:p>
            <a:r>
              <a:rPr lang="en-US" dirty="0"/>
              <a:t>The </a:t>
            </a:r>
            <a:r>
              <a:rPr lang="en-US" dirty="0" err="1">
                <a:solidFill>
                  <a:schemeClr val="accent2">
                    <a:lumMod val="60000"/>
                    <a:lumOff val="40000"/>
                  </a:schemeClr>
                </a:solidFill>
              </a:rPr>
              <a:t>default_operator</a:t>
            </a:r>
            <a:r>
              <a:rPr lang="en-US" dirty="0"/>
              <a:t> property that can be set to OR </a:t>
            </a:r>
            <a:r>
              <a:rPr lang="en-US" dirty="0" err="1"/>
              <a:t>or</a:t>
            </a:r>
            <a:r>
              <a:rPr lang="en-US" dirty="0"/>
              <a:t> AND, allows us to specify the default Boolean operator used for our query (http://en.wikipedia.org/wiki/Boolean_algebra). </a:t>
            </a:r>
            <a:endParaRPr lang="en-US" dirty="0" smtClean="0"/>
          </a:p>
          <a:p>
            <a:r>
              <a:rPr lang="en-US" dirty="0"/>
              <a:t>If we set the </a:t>
            </a:r>
            <a:r>
              <a:rPr lang="en-US" dirty="0">
                <a:solidFill>
                  <a:schemeClr val="accent2">
                    <a:lumMod val="60000"/>
                    <a:lumOff val="40000"/>
                  </a:schemeClr>
                </a:solidFill>
              </a:rPr>
              <a:t>explain</a:t>
            </a:r>
            <a:r>
              <a:rPr lang="en-US" dirty="0"/>
              <a:t> parameter to true, </a:t>
            </a:r>
            <a:r>
              <a:rPr lang="en-US" dirty="0" err="1"/>
              <a:t>Elasticsearch</a:t>
            </a:r>
            <a:r>
              <a:rPr lang="en-US" dirty="0"/>
              <a:t> will include additional explain information with each document in the result—such as the shard from which the document was fetched and the detailed information about the scoring calculation</a:t>
            </a:r>
          </a:p>
        </p:txBody>
      </p:sp>
    </p:spTree>
    <p:extLst>
      <p:ext uri="{BB962C8B-B14F-4D97-AF65-F5344CB8AC3E}">
        <p14:creationId xmlns:p14="http://schemas.microsoft.com/office/powerpoint/2010/main" val="3110059583"/>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772400" cy="1154097"/>
          </a:xfrm>
        </p:spPr>
        <p:txBody>
          <a:bodyPr>
            <a:normAutofit fontScale="90000"/>
          </a:bodyPr>
          <a:lstStyle/>
          <a:p>
            <a:r>
              <a:rPr lang="en-US" dirty="0" smtClean="0"/>
              <a:t>More URI Query String Parameters</a:t>
            </a:r>
            <a:endParaRPr lang="en-US" dirty="0"/>
          </a:p>
        </p:txBody>
      </p:sp>
      <p:sp>
        <p:nvSpPr>
          <p:cNvPr id="4" name="Footer Placeholder 3"/>
          <p:cNvSpPr>
            <a:spLocks noGrp="1"/>
          </p:cNvSpPr>
          <p:nvPr>
            <p:ph type="ftr" sz="quarter" idx="11"/>
          </p:nvPr>
        </p:nvSpPr>
        <p:spPr>
          <a:xfrm>
            <a:off x="6801555" y="121388"/>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74</a:t>
            </a:fld>
            <a:endParaRPr lang="en-US"/>
          </a:p>
        </p:txBody>
      </p:sp>
      <p:sp>
        <p:nvSpPr>
          <p:cNvPr id="2" name="Content Placeholder 1"/>
          <p:cNvSpPr>
            <a:spLocks noGrp="1"/>
          </p:cNvSpPr>
          <p:nvPr>
            <p:ph idx="1"/>
          </p:nvPr>
        </p:nvSpPr>
        <p:spPr>
          <a:xfrm>
            <a:off x="609599" y="1427617"/>
            <a:ext cx="7315200" cy="5125583"/>
          </a:xfrm>
        </p:spPr>
        <p:txBody>
          <a:bodyPr>
            <a:normAutofit/>
          </a:bodyPr>
          <a:lstStyle/>
          <a:p>
            <a:r>
              <a:rPr lang="en-US" dirty="0"/>
              <a:t>Using the </a:t>
            </a:r>
            <a:r>
              <a:rPr lang="en-US" dirty="0">
                <a:solidFill>
                  <a:schemeClr val="accent2">
                    <a:lumMod val="60000"/>
                    <a:lumOff val="40000"/>
                  </a:schemeClr>
                </a:solidFill>
              </a:rPr>
              <a:t>sort</a:t>
            </a:r>
            <a:r>
              <a:rPr lang="en-US" dirty="0"/>
              <a:t> parameter, we can specify custom sorting</a:t>
            </a:r>
            <a:r>
              <a:rPr lang="en-US" dirty="0" smtClean="0"/>
              <a:t>.</a:t>
            </a:r>
          </a:p>
          <a:p>
            <a:r>
              <a:rPr lang="en-US" dirty="0"/>
              <a:t>By default, </a:t>
            </a:r>
            <a:r>
              <a:rPr lang="en-US" dirty="0" err="1"/>
              <a:t>Elasticsearch</a:t>
            </a:r>
            <a:r>
              <a:rPr lang="en-US" dirty="0"/>
              <a:t> doesn't have timeout for queries, but you may want your queries to timeout after a certain amount of time (for example, 5 seconds). </a:t>
            </a:r>
            <a:r>
              <a:rPr lang="en-US" dirty="0" err="1"/>
              <a:t>Elasticsearch</a:t>
            </a:r>
            <a:r>
              <a:rPr lang="en-US" dirty="0"/>
              <a:t> allows you to do this by exposing the </a:t>
            </a:r>
            <a:r>
              <a:rPr lang="en-US" dirty="0">
                <a:solidFill>
                  <a:schemeClr val="accent2">
                    <a:lumMod val="60000"/>
                    <a:lumOff val="40000"/>
                  </a:schemeClr>
                </a:solidFill>
              </a:rPr>
              <a:t>timeout</a:t>
            </a:r>
            <a:r>
              <a:rPr lang="en-US" dirty="0"/>
              <a:t> parameter</a:t>
            </a:r>
            <a:r>
              <a:rPr lang="en-US" dirty="0" smtClean="0"/>
              <a:t>.</a:t>
            </a:r>
          </a:p>
          <a:p>
            <a:r>
              <a:rPr lang="en-US" dirty="0" err="1"/>
              <a:t>Elasticsearch</a:t>
            </a:r>
            <a:r>
              <a:rPr lang="en-US" dirty="0"/>
              <a:t> allows you to specify the results window (the range of documents in the results list that should be returned). We have two parameters that allow us to specify the results window size: </a:t>
            </a:r>
            <a:r>
              <a:rPr lang="en-US" dirty="0">
                <a:solidFill>
                  <a:schemeClr val="accent2">
                    <a:lumMod val="60000"/>
                    <a:lumOff val="40000"/>
                  </a:schemeClr>
                </a:solidFill>
              </a:rPr>
              <a:t>size</a:t>
            </a:r>
            <a:r>
              <a:rPr lang="en-US" dirty="0"/>
              <a:t> and </a:t>
            </a:r>
            <a:r>
              <a:rPr lang="en-US" dirty="0">
                <a:solidFill>
                  <a:schemeClr val="accent2">
                    <a:lumMod val="60000"/>
                    <a:lumOff val="40000"/>
                  </a:schemeClr>
                </a:solidFill>
              </a:rPr>
              <a:t>from</a:t>
            </a:r>
            <a:r>
              <a:rPr lang="en-US" dirty="0"/>
              <a:t>. </a:t>
            </a:r>
            <a:endParaRPr lang="en-US" dirty="0" smtClean="0"/>
          </a:p>
          <a:p>
            <a:r>
              <a:rPr lang="en-US" dirty="0" err="1"/>
              <a:t>Elasticsearch</a:t>
            </a:r>
            <a:r>
              <a:rPr lang="en-US" dirty="0"/>
              <a:t> allows us to specify the maximum number of documents that should be fetched from each shard using </a:t>
            </a:r>
            <a:r>
              <a:rPr lang="en-US" dirty="0" err="1">
                <a:solidFill>
                  <a:schemeClr val="accent2">
                    <a:lumMod val="60000"/>
                    <a:lumOff val="40000"/>
                  </a:schemeClr>
                </a:solidFill>
              </a:rPr>
              <a:t>terminate_after</a:t>
            </a:r>
            <a:r>
              <a:rPr lang="en-US" dirty="0"/>
              <a:t> property and specifying the maximum number of documents.</a:t>
            </a:r>
          </a:p>
        </p:txBody>
      </p:sp>
    </p:spTree>
    <p:extLst>
      <p:ext uri="{BB962C8B-B14F-4D97-AF65-F5344CB8AC3E}">
        <p14:creationId xmlns:p14="http://schemas.microsoft.com/office/powerpoint/2010/main" val="1484366454"/>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772400" cy="1154097"/>
          </a:xfrm>
        </p:spPr>
        <p:txBody>
          <a:bodyPr>
            <a:normAutofit/>
          </a:bodyPr>
          <a:lstStyle/>
          <a:p>
            <a:r>
              <a:rPr lang="en-US" dirty="0" smtClean="0"/>
              <a:t>Full List of URI Parameters</a:t>
            </a:r>
            <a:endParaRPr lang="en-US" dirty="0"/>
          </a:p>
        </p:txBody>
      </p:sp>
      <p:sp>
        <p:nvSpPr>
          <p:cNvPr id="4" name="Footer Placeholder 3"/>
          <p:cNvSpPr>
            <a:spLocks noGrp="1"/>
          </p:cNvSpPr>
          <p:nvPr>
            <p:ph type="ftr" sz="quarter" idx="11"/>
          </p:nvPr>
        </p:nvSpPr>
        <p:spPr>
          <a:xfrm>
            <a:off x="6801555" y="121388"/>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75</a:t>
            </a:fld>
            <a:endParaRPr lang="en-US"/>
          </a:p>
        </p:txBody>
      </p:sp>
      <p:pic>
        <p:nvPicPr>
          <p:cNvPr id="3" name="Content Placeholder 2"/>
          <p:cNvPicPr>
            <a:picLocks noGrp="1" noChangeAspect="1"/>
          </p:cNvPicPr>
          <p:nvPr>
            <p:ph idx="1"/>
          </p:nvPr>
        </p:nvPicPr>
        <p:blipFill>
          <a:blip r:embed="rId2"/>
          <a:stretch>
            <a:fillRect/>
          </a:stretch>
        </p:blipFill>
        <p:spPr>
          <a:xfrm>
            <a:off x="656968" y="3581400"/>
            <a:ext cx="7315200" cy="2087394"/>
          </a:xfrm>
          <a:prstGeom prst="rect">
            <a:avLst/>
          </a:prstGeom>
        </p:spPr>
      </p:pic>
      <p:sp>
        <p:nvSpPr>
          <p:cNvPr id="7" name="TextBox 6"/>
          <p:cNvSpPr txBox="1"/>
          <p:nvPr/>
        </p:nvSpPr>
        <p:spPr>
          <a:xfrm>
            <a:off x="762000" y="1524000"/>
            <a:ext cx="7140145" cy="1477328"/>
          </a:xfrm>
          <a:prstGeom prst="rect">
            <a:avLst/>
          </a:prstGeom>
          <a:noFill/>
        </p:spPr>
        <p:txBody>
          <a:bodyPr wrap="square" rtlCol="0">
            <a:spAutoFit/>
          </a:bodyPr>
          <a:lstStyle/>
          <a:p>
            <a:pPr marL="285750" indent="-285750">
              <a:buFont typeface="Arial" panose="020B0604020202020204" pitchFamily="34" charset="0"/>
              <a:buChar char="•"/>
            </a:pPr>
            <a:r>
              <a:rPr lang="en-US" dirty="0" err="1" smtClean="0"/>
              <a:t>Ignore_unavailable</a:t>
            </a:r>
            <a:r>
              <a:rPr lang="en-US" dirty="0" smtClean="0"/>
              <a:t>=true</a:t>
            </a:r>
          </a:p>
          <a:p>
            <a:pPr marL="285750" indent="-285750">
              <a:buFont typeface="Arial" panose="020B0604020202020204" pitchFamily="34" charset="0"/>
              <a:buChar char="•"/>
            </a:pPr>
            <a:r>
              <a:rPr lang="en-US" dirty="0" err="1" smtClean="0"/>
              <a:t>Search_type</a:t>
            </a:r>
            <a:r>
              <a:rPr lang="en-US" dirty="0" smtClean="0"/>
              <a:t>=</a:t>
            </a:r>
            <a:r>
              <a:rPr lang="en-US" dirty="0" err="1" smtClean="0"/>
              <a:t>query_then_fetch</a:t>
            </a:r>
            <a:endParaRPr lang="en-US" dirty="0" smtClean="0"/>
          </a:p>
          <a:p>
            <a:pPr marL="285750" indent="-285750">
              <a:buFont typeface="Arial" panose="020B0604020202020204" pitchFamily="34" charset="0"/>
              <a:buChar char="•"/>
            </a:pPr>
            <a:r>
              <a:rPr lang="en-US" dirty="0" err="1" smtClean="0"/>
              <a:t>Lowercase_expanded_terms</a:t>
            </a:r>
            <a:endParaRPr lang="en-US" dirty="0" smtClean="0"/>
          </a:p>
          <a:p>
            <a:pPr marL="285750" indent="-285750">
              <a:buFont typeface="Arial" panose="020B0604020202020204" pitchFamily="34" charset="0"/>
              <a:buChar char="•"/>
            </a:pPr>
            <a:r>
              <a:rPr lang="en-US" dirty="0" err="1" smtClean="0"/>
              <a:t>Analyze_wildcard</a:t>
            </a:r>
            <a:r>
              <a:rPr lang="en-US" dirty="0" smtClean="0"/>
              <a:t>=true</a:t>
            </a:r>
          </a:p>
          <a:p>
            <a:pPr marL="285750" indent="-285750">
              <a:buFont typeface="Arial" panose="020B0604020202020204" pitchFamily="34" charset="0"/>
              <a:buChar char="•"/>
            </a:pPr>
            <a:r>
              <a:rPr lang="en-US" dirty="0" smtClean="0"/>
              <a:t>So many more.</a:t>
            </a:r>
            <a:endParaRPr lang="en-US" dirty="0"/>
          </a:p>
        </p:txBody>
      </p:sp>
    </p:spTree>
    <p:extLst>
      <p:ext uri="{BB962C8B-B14F-4D97-AF65-F5344CB8AC3E}">
        <p14:creationId xmlns:p14="http://schemas.microsoft.com/office/powerpoint/2010/main" val="2437671073"/>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772400" cy="1154097"/>
          </a:xfrm>
        </p:spPr>
        <p:txBody>
          <a:bodyPr>
            <a:normAutofit/>
          </a:bodyPr>
          <a:lstStyle/>
          <a:p>
            <a:r>
              <a:rPr lang="en-US" dirty="0" smtClean="0"/>
              <a:t>Basic Query String</a:t>
            </a:r>
            <a:endParaRPr lang="en-US" dirty="0"/>
          </a:p>
        </p:txBody>
      </p:sp>
      <p:sp>
        <p:nvSpPr>
          <p:cNvPr id="4" name="Footer Placeholder 3"/>
          <p:cNvSpPr>
            <a:spLocks noGrp="1"/>
          </p:cNvSpPr>
          <p:nvPr>
            <p:ph type="ftr" sz="quarter" idx="11"/>
          </p:nvPr>
        </p:nvSpPr>
        <p:spPr>
          <a:xfrm>
            <a:off x="6801555" y="121388"/>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76</a:t>
            </a:fld>
            <a:endParaRPr lang="en-US"/>
          </a:p>
        </p:txBody>
      </p:sp>
      <p:sp>
        <p:nvSpPr>
          <p:cNvPr id="7" name="TextBox 6"/>
          <p:cNvSpPr txBox="1"/>
          <p:nvPr/>
        </p:nvSpPr>
        <p:spPr>
          <a:xfrm>
            <a:off x="762000" y="1524000"/>
            <a:ext cx="7140145"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When you use the _search endpoint that is a basic URI query</a:t>
            </a:r>
            <a:endParaRPr lang="en-US" dirty="0"/>
          </a:p>
        </p:txBody>
      </p:sp>
      <p:pic>
        <p:nvPicPr>
          <p:cNvPr id="8" name="Picture 7"/>
          <p:cNvPicPr>
            <a:picLocks noChangeAspect="1"/>
          </p:cNvPicPr>
          <p:nvPr/>
        </p:nvPicPr>
        <p:blipFill>
          <a:blip r:embed="rId2"/>
          <a:stretch>
            <a:fillRect/>
          </a:stretch>
        </p:blipFill>
        <p:spPr>
          <a:xfrm>
            <a:off x="883508" y="1915727"/>
            <a:ext cx="6496050" cy="581025"/>
          </a:xfrm>
          <a:prstGeom prst="rect">
            <a:avLst/>
          </a:prstGeom>
        </p:spPr>
      </p:pic>
      <p:sp>
        <p:nvSpPr>
          <p:cNvPr id="9" name="TextBox 8"/>
          <p:cNvSpPr txBox="1"/>
          <p:nvPr/>
        </p:nvSpPr>
        <p:spPr>
          <a:xfrm>
            <a:off x="883508" y="2743200"/>
            <a:ext cx="6660292" cy="923330"/>
          </a:xfrm>
          <a:prstGeom prst="rect">
            <a:avLst/>
          </a:prstGeom>
          <a:noFill/>
        </p:spPr>
        <p:txBody>
          <a:bodyPr wrap="square" rtlCol="0">
            <a:spAutoFit/>
          </a:bodyPr>
          <a:lstStyle/>
          <a:p>
            <a:r>
              <a:rPr lang="en-US" dirty="0" smtClean="0"/>
              <a:t>This is a simple but limited way to execute search.  This query is technically a </a:t>
            </a:r>
            <a:r>
              <a:rPr lang="en-US" dirty="0" err="1" smtClean="0"/>
              <a:t>query_string</a:t>
            </a:r>
            <a:r>
              <a:rPr lang="en-US" dirty="0" smtClean="0"/>
              <a:t> query using the _search endpoint.  It can be rewritten in a more expansive format as follows:</a:t>
            </a:r>
            <a:endParaRPr lang="en-US" dirty="0"/>
          </a:p>
        </p:txBody>
      </p:sp>
      <p:pic>
        <p:nvPicPr>
          <p:cNvPr id="12" name="Picture 11"/>
          <p:cNvPicPr>
            <a:picLocks noChangeAspect="1"/>
          </p:cNvPicPr>
          <p:nvPr/>
        </p:nvPicPr>
        <p:blipFill>
          <a:blip r:embed="rId3"/>
          <a:stretch>
            <a:fillRect/>
          </a:stretch>
        </p:blipFill>
        <p:spPr>
          <a:xfrm>
            <a:off x="883508" y="3912978"/>
            <a:ext cx="6067425" cy="1371600"/>
          </a:xfrm>
          <a:prstGeom prst="rect">
            <a:avLst/>
          </a:prstGeom>
        </p:spPr>
      </p:pic>
    </p:spTree>
    <p:extLst>
      <p:ext uri="{BB962C8B-B14F-4D97-AF65-F5344CB8AC3E}">
        <p14:creationId xmlns:p14="http://schemas.microsoft.com/office/powerpoint/2010/main" val="3628908238"/>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772400" cy="1154097"/>
          </a:xfrm>
        </p:spPr>
        <p:txBody>
          <a:bodyPr>
            <a:normAutofit/>
          </a:bodyPr>
          <a:lstStyle/>
          <a:p>
            <a:r>
              <a:rPr lang="en-US" dirty="0" smtClean="0"/>
              <a:t>Paging and Result Size</a:t>
            </a:r>
            <a:endParaRPr lang="en-US" dirty="0"/>
          </a:p>
        </p:txBody>
      </p:sp>
      <p:sp>
        <p:nvSpPr>
          <p:cNvPr id="4" name="Footer Placeholder 3"/>
          <p:cNvSpPr>
            <a:spLocks noGrp="1"/>
          </p:cNvSpPr>
          <p:nvPr>
            <p:ph type="ftr" sz="quarter" idx="11"/>
          </p:nvPr>
        </p:nvSpPr>
        <p:spPr>
          <a:xfrm>
            <a:off x="6801555" y="121388"/>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77</a:t>
            </a:fld>
            <a:endParaRPr lang="en-US"/>
          </a:p>
        </p:txBody>
      </p:sp>
      <p:sp>
        <p:nvSpPr>
          <p:cNvPr id="7" name="TextBox 6"/>
          <p:cNvSpPr txBox="1"/>
          <p:nvPr/>
        </p:nvSpPr>
        <p:spPr>
          <a:xfrm>
            <a:off x="762002" y="1524001"/>
            <a:ext cx="6552414" cy="3524249"/>
          </a:xfrm>
          <a:prstGeom prst="rect">
            <a:avLst/>
          </a:prstGeom>
          <a:noFill/>
        </p:spPr>
        <p:txBody>
          <a:bodyPr wrap="square" rtlCol="0">
            <a:normAutofit fontScale="92500" lnSpcReduction="20000"/>
          </a:bodyPr>
          <a:lstStyle/>
          <a:p>
            <a:pPr marL="285750" indent="-285750">
              <a:buFont typeface="Arial" panose="020B0604020202020204" pitchFamily="34" charset="0"/>
              <a:buChar char="•"/>
            </a:pPr>
            <a:r>
              <a:rPr lang="en-US" dirty="0" err="1"/>
              <a:t>Elasticsearch</a:t>
            </a:r>
            <a:r>
              <a:rPr lang="en-US" dirty="0"/>
              <a:t> allows us to control how many results we want to get (at most) and from which result we want to start. The following are the two additional properties that can be set in the request body</a:t>
            </a:r>
            <a:r>
              <a:rPr lang="en-US" dirty="0" smtClean="0"/>
              <a:t>:</a:t>
            </a:r>
          </a:p>
          <a:p>
            <a:pPr marL="742950" lvl="1" indent="-285750">
              <a:buFont typeface="Arial" panose="020B0604020202020204" pitchFamily="34" charset="0"/>
              <a:buChar char="•"/>
            </a:pPr>
            <a:r>
              <a:rPr lang="en-US" dirty="0" smtClean="0"/>
              <a:t>from</a:t>
            </a:r>
            <a:r>
              <a:rPr lang="en-US" dirty="0"/>
              <a:t>: This property specifies the document that we want to have our results from. Its default value is 0, which means that we want to get our results from the first document</a:t>
            </a:r>
            <a:r>
              <a:rPr lang="en-US" dirty="0" smtClean="0"/>
              <a:t>.</a:t>
            </a:r>
          </a:p>
          <a:p>
            <a:pPr marL="742950" lvl="1" indent="-285750">
              <a:buFont typeface="Arial" panose="020B0604020202020204" pitchFamily="34" charset="0"/>
              <a:buChar char="•"/>
            </a:pPr>
            <a:r>
              <a:rPr lang="en-US" dirty="0" smtClean="0"/>
              <a:t>size</a:t>
            </a:r>
            <a:r>
              <a:rPr lang="en-US" dirty="0"/>
              <a:t>: This property specifies the maximum number of documents we want as the result of a single query (which defaults to 10). For example, if we are only interested in aggregations results and don't care about the documents returned by the query, we can set this parameter to 0.If we want our query to get documents starting from the tenth item on the list and fetch 20 documents, we send the following query:</a:t>
            </a:r>
          </a:p>
        </p:txBody>
      </p:sp>
      <p:pic>
        <p:nvPicPr>
          <p:cNvPr id="2" name="Picture 1"/>
          <p:cNvPicPr>
            <a:picLocks noChangeAspect="1"/>
          </p:cNvPicPr>
          <p:nvPr/>
        </p:nvPicPr>
        <p:blipFill>
          <a:blip r:embed="rId2"/>
          <a:stretch>
            <a:fillRect/>
          </a:stretch>
        </p:blipFill>
        <p:spPr>
          <a:xfrm>
            <a:off x="454111" y="4876800"/>
            <a:ext cx="8039100" cy="1809750"/>
          </a:xfrm>
          <a:prstGeom prst="rect">
            <a:avLst/>
          </a:prstGeom>
        </p:spPr>
      </p:pic>
    </p:spTree>
    <p:extLst>
      <p:ext uri="{BB962C8B-B14F-4D97-AF65-F5344CB8AC3E}">
        <p14:creationId xmlns:p14="http://schemas.microsoft.com/office/powerpoint/2010/main" val="3457055312"/>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772400" cy="1154097"/>
          </a:xfrm>
        </p:spPr>
        <p:txBody>
          <a:bodyPr>
            <a:normAutofit/>
          </a:bodyPr>
          <a:lstStyle/>
          <a:p>
            <a:r>
              <a:rPr lang="en-US" dirty="0" smtClean="0"/>
              <a:t>Boosting a Query</a:t>
            </a:r>
            <a:endParaRPr lang="en-US" dirty="0"/>
          </a:p>
        </p:txBody>
      </p:sp>
      <p:sp>
        <p:nvSpPr>
          <p:cNvPr id="4" name="Footer Placeholder 3"/>
          <p:cNvSpPr>
            <a:spLocks noGrp="1"/>
          </p:cNvSpPr>
          <p:nvPr>
            <p:ph type="ftr" sz="quarter" idx="11"/>
          </p:nvPr>
        </p:nvSpPr>
        <p:spPr>
          <a:xfrm>
            <a:off x="6801555" y="121388"/>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78</a:t>
            </a:fld>
            <a:endParaRPr lang="en-US"/>
          </a:p>
        </p:txBody>
      </p:sp>
      <p:sp>
        <p:nvSpPr>
          <p:cNvPr id="7" name="TextBox 6"/>
          <p:cNvSpPr txBox="1"/>
          <p:nvPr/>
        </p:nvSpPr>
        <p:spPr>
          <a:xfrm>
            <a:off x="762002" y="1524001"/>
            <a:ext cx="6552414" cy="3524249"/>
          </a:xfrm>
          <a:prstGeom prst="rect">
            <a:avLst/>
          </a:prstGeom>
          <a:noFill/>
        </p:spPr>
        <p:txBody>
          <a:bodyPr wrap="square" rtlCol="0">
            <a:normAutofit/>
          </a:bodyPr>
          <a:lstStyle/>
          <a:p>
            <a:pPr marL="285750" indent="-285750">
              <a:buFont typeface="Arial" panose="020B0604020202020204" pitchFamily="34" charset="0"/>
              <a:buChar char="•"/>
            </a:pPr>
            <a:r>
              <a:rPr lang="en-US" dirty="0"/>
              <a:t>we can also include the boost attribute to our term query, which will affect the importance of the given term. </a:t>
            </a:r>
            <a:r>
              <a:rPr lang="en-US" dirty="0" smtClean="0"/>
              <a:t>Remember </a:t>
            </a:r>
            <a:r>
              <a:rPr lang="en-US" dirty="0"/>
              <a:t>that it changes the importance of the given part of the query</a:t>
            </a:r>
            <a:r>
              <a:rPr lang="en-US" dirty="0" smtClean="0"/>
              <a:t>.  For </a:t>
            </a:r>
            <a:r>
              <a:rPr lang="en-US" dirty="0"/>
              <a:t>example, to change </a:t>
            </a:r>
            <a:r>
              <a:rPr lang="en-US" dirty="0" smtClean="0"/>
              <a:t>a query </a:t>
            </a:r>
            <a:r>
              <a:rPr lang="en-US" dirty="0"/>
              <a:t>and give our term query a boost of 10.0, send the following query:</a:t>
            </a:r>
          </a:p>
        </p:txBody>
      </p:sp>
      <p:pic>
        <p:nvPicPr>
          <p:cNvPr id="3" name="Picture 2"/>
          <p:cNvPicPr>
            <a:picLocks noChangeAspect="1"/>
          </p:cNvPicPr>
          <p:nvPr/>
        </p:nvPicPr>
        <p:blipFill>
          <a:blip r:embed="rId2"/>
          <a:stretch>
            <a:fillRect/>
          </a:stretch>
        </p:blipFill>
        <p:spPr>
          <a:xfrm>
            <a:off x="1066408" y="3429000"/>
            <a:ext cx="3200791" cy="2544218"/>
          </a:xfrm>
          <a:prstGeom prst="rect">
            <a:avLst/>
          </a:prstGeom>
        </p:spPr>
      </p:pic>
    </p:spTree>
    <p:extLst>
      <p:ext uri="{BB962C8B-B14F-4D97-AF65-F5344CB8AC3E}">
        <p14:creationId xmlns:p14="http://schemas.microsoft.com/office/powerpoint/2010/main" val="2130377914"/>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772400" cy="1154097"/>
          </a:xfrm>
        </p:spPr>
        <p:txBody>
          <a:bodyPr>
            <a:normAutofit/>
          </a:bodyPr>
          <a:lstStyle/>
          <a:p>
            <a:r>
              <a:rPr lang="en-US" dirty="0" smtClean="0"/>
              <a:t>Terms Query</a:t>
            </a:r>
            <a:endParaRPr lang="en-US" dirty="0"/>
          </a:p>
        </p:txBody>
      </p:sp>
      <p:sp>
        <p:nvSpPr>
          <p:cNvPr id="4" name="Footer Placeholder 3"/>
          <p:cNvSpPr>
            <a:spLocks noGrp="1"/>
          </p:cNvSpPr>
          <p:nvPr>
            <p:ph type="ftr" sz="quarter" idx="11"/>
          </p:nvPr>
        </p:nvSpPr>
        <p:spPr>
          <a:xfrm>
            <a:off x="6801555" y="121388"/>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79</a:t>
            </a:fld>
            <a:endParaRPr lang="en-US"/>
          </a:p>
        </p:txBody>
      </p:sp>
      <p:sp>
        <p:nvSpPr>
          <p:cNvPr id="7" name="TextBox 6"/>
          <p:cNvSpPr txBox="1"/>
          <p:nvPr/>
        </p:nvSpPr>
        <p:spPr>
          <a:xfrm>
            <a:off x="762002" y="1524001"/>
            <a:ext cx="6552414" cy="3524249"/>
          </a:xfrm>
          <a:prstGeom prst="rect">
            <a:avLst/>
          </a:prstGeom>
          <a:noFill/>
        </p:spPr>
        <p:txBody>
          <a:bodyPr wrap="square" rtlCol="0">
            <a:normAutofit/>
          </a:bodyPr>
          <a:lstStyle/>
          <a:p>
            <a:pPr marL="285750" indent="-285750">
              <a:buFont typeface="Arial" panose="020B0604020202020204" pitchFamily="34" charset="0"/>
              <a:buChar char="•"/>
            </a:pPr>
            <a:r>
              <a:rPr lang="en-US" dirty="0"/>
              <a:t>The terms query is an extension to the term query. It allows us to match documents that have certain terms in their contents instead of a single term. The term query allowed us to match a single, not analyzed term and the terms query allows us to match multiple of those. For example, let's say that we want to get all the documents that have the terms novel or book in the tags field. To achieve this, we will run the following query:</a:t>
            </a:r>
          </a:p>
        </p:txBody>
      </p:sp>
      <p:pic>
        <p:nvPicPr>
          <p:cNvPr id="2" name="Picture 1"/>
          <p:cNvPicPr>
            <a:picLocks noChangeAspect="1"/>
          </p:cNvPicPr>
          <p:nvPr/>
        </p:nvPicPr>
        <p:blipFill>
          <a:blip r:embed="rId2"/>
          <a:stretch>
            <a:fillRect/>
          </a:stretch>
        </p:blipFill>
        <p:spPr>
          <a:xfrm>
            <a:off x="3200400" y="3666851"/>
            <a:ext cx="3876675" cy="1743075"/>
          </a:xfrm>
          <a:prstGeom prst="rect">
            <a:avLst/>
          </a:prstGeom>
        </p:spPr>
      </p:pic>
      <p:sp>
        <p:nvSpPr>
          <p:cNvPr id="8" name="TextBox 7"/>
          <p:cNvSpPr txBox="1"/>
          <p:nvPr/>
        </p:nvSpPr>
        <p:spPr>
          <a:xfrm>
            <a:off x="990600" y="5410200"/>
            <a:ext cx="6248400" cy="1200329"/>
          </a:xfrm>
          <a:prstGeom prst="rect">
            <a:avLst/>
          </a:prstGeom>
          <a:noFill/>
        </p:spPr>
        <p:txBody>
          <a:bodyPr wrap="square" rtlCol="0">
            <a:spAutoFit/>
          </a:bodyPr>
          <a:lstStyle/>
          <a:p>
            <a:r>
              <a:rPr lang="en-US" dirty="0"/>
              <a:t>The preceding query returns all the documents that have one or both of the searched terms in the tags field. This is a key point to remember – the terms query will find documents having any of the provided terms.</a:t>
            </a:r>
          </a:p>
        </p:txBody>
      </p:sp>
    </p:spTree>
    <p:extLst>
      <p:ext uri="{BB962C8B-B14F-4D97-AF65-F5344CB8AC3E}">
        <p14:creationId xmlns:p14="http://schemas.microsoft.com/office/powerpoint/2010/main" val="180005113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1371600"/>
            <a:ext cx="7315200" cy="1293592"/>
          </a:xfrm>
        </p:spPr>
        <p:txBody>
          <a:bodyPr>
            <a:normAutofit fontScale="90000"/>
          </a:bodyPr>
          <a:lstStyle/>
          <a:p>
            <a:r>
              <a:rPr lang="en-US" dirty="0" smtClean="0"/>
              <a:t>Module 1: Overview of </a:t>
            </a:r>
            <a:r>
              <a:rPr lang="en-US" dirty="0" err="1" smtClean="0"/>
              <a:t>Elasticsearch</a:t>
            </a:r>
            <a:endParaRPr lang="en-US" dirty="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8</a:t>
            </a:fld>
            <a:endParaRPr lang="en-US"/>
          </a:p>
        </p:txBody>
      </p:sp>
      <p:pic>
        <p:nvPicPr>
          <p:cNvPr id="2" name="Picture 1"/>
          <p:cNvPicPr>
            <a:picLocks noChangeAspect="1"/>
          </p:cNvPicPr>
          <p:nvPr/>
        </p:nvPicPr>
        <p:blipFill>
          <a:blip r:embed="rId2"/>
          <a:stretch>
            <a:fillRect/>
          </a:stretch>
        </p:blipFill>
        <p:spPr>
          <a:xfrm>
            <a:off x="228600" y="3048000"/>
            <a:ext cx="8651285" cy="2545299"/>
          </a:xfrm>
          <a:prstGeom prst="rect">
            <a:avLst/>
          </a:prstGeom>
        </p:spPr>
      </p:pic>
    </p:spTree>
    <p:extLst>
      <p:ext uri="{BB962C8B-B14F-4D97-AF65-F5344CB8AC3E}">
        <p14:creationId xmlns:p14="http://schemas.microsoft.com/office/powerpoint/2010/main" val="2439616664"/>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772400" cy="1154097"/>
          </a:xfrm>
        </p:spPr>
        <p:txBody>
          <a:bodyPr>
            <a:normAutofit/>
          </a:bodyPr>
          <a:lstStyle/>
          <a:p>
            <a:r>
              <a:rPr lang="en-US" dirty="0" smtClean="0"/>
              <a:t>Match All Query</a:t>
            </a:r>
            <a:endParaRPr lang="en-US" dirty="0"/>
          </a:p>
        </p:txBody>
      </p:sp>
      <p:sp>
        <p:nvSpPr>
          <p:cNvPr id="4" name="Footer Placeholder 3"/>
          <p:cNvSpPr>
            <a:spLocks noGrp="1"/>
          </p:cNvSpPr>
          <p:nvPr>
            <p:ph type="ftr" sz="quarter" idx="11"/>
          </p:nvPr>
        </p:nvSpPr>
        <p:spPr>
          <a:xfrm>
            <a:off x="6801555" y="121388"/>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80</a:t>
            </a:fld>
            <a:endParaRPr lang="en-US"/>
          </a:p>
        </p:txBody>
      </p:sp>
      <p:sp>
        <p:nvSpPr>
          <p:cNvPr id="7" name="TextBox 6"/>
          <p:cNvSpPr txBox="1"/>
          <p:nvPr/>
        </p:nvSpPr>
        <p:spPr>
          <a:xfrm>
            <a:off x="762002" y="1524001"/>
            <a:ext cx="6552414" cy="3524249"/>
          </a:xfrm>
          <a:prstGeom prst="rect">
            <a:avLst/>
          </a:prstGeom>
          <a:noFill/>
        </p:spPr>
        <p:txBody>
          <a:bodyPr wrap="square" rtlCol="0">
            <a:normAutofit/>
          </a:bodyPr>
          <a:lstStyle/>
          <a:p>
            <a:pPr marL="285750" indent="-285750">
              <a:buFont typeface="Arial" panose="020B0604020202020204" pitchFamily="34" charset="0"/>
              <a:buChar char="•"/>
            </a:pPr>
            <a:r>
              <a:rPr lang="en-US" dirty="0"/>
              <a:t>The match all query is one of the simplest queries available in </a:t>
            </a:r>
            <a:r>
              <a:rPr lang="en-US" dirty="0" err="1"/>
              <a:t>Elasticsearch</a:t>
            </a:r>
            <a:r>
              <a:rPr lang="en-US" dirty="0"/>
              <a:t>. It allows us to match all of the documents in the index. If we want to get all the documents from our index, we just run the following query:</a:t>
            </a:r>
          </a:p>
        </p:txBody>
      </p:sp>
      <p:pic>
        <p:nvPicPr>
          <p:cNvPr id="3" name="Picture 2"/>
          <p:cNvPicPr>
            <a:picLocks noChangeAspect="1"/>
          </p:cNvPicPr>
          <p:nvPr/>
        </p:nvPicPr>
        <p:blipFill>
          <a:blip r:embed="rId2"/>
          <a:stretch>
            <a:fillRect/>
          </a:stretch>
        </p:blipFill>
        <p:spPr>
          <a:xfrm>
            <a:off x="1295400" y="3867150"/>
            <a:ext cx="2447925" cy="1409700"/>
          </a:xfrm>
          <a:prstGeom prst="rect">
            <a:avLst/>
          </a:prstGeom>
        </p:spPr>
      </p:pic>
      <p:pic>
        <p:nvPicPr>
          <p:cNvPr id="9" name="Picture 8"/>
          <p:cNvPicPr>
            <a:picLocks noChangeAspect="1"/>
          </p:cNvPicPr>
          <p:nvPr/>
        </p:nvPicPr>
        <p:blipFill>
          <a:blip r:embed="rId3"/>
          <a:stretch>
            <a:fillRect/>
          </a:stretch>
        </p:blipFill>
        <p:spPr>
          <a:xfrm>
            <a:off x="4876800" y="3657600"/>
            <a:ext cx="2543175" cy="1847850"/>
          </a:xfrm>
          <a:prstGeom prst="rect">
            <a:avLst/>
          </a:prstGeom>
        </p:spPr>
      </p:pic>
    </p:spTree>
    <p:extLst>
      <p:ext uri="{BB962C8B-B14F-4D97-AF65-F5344CB8AC3E}">
        <p14:creationId xmlns:p14="http://schemas.microsoft.com/office/powerpoint/2010/main" val="1661614346"/>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772400" cy="1154097"/>
          </a:xfrm>
        </p:spPr>
        <p:txBody>
          <a:bodyPr>
            <a:normAutofit/>
          </a:bodyPr>
          <a:lstStyle/>
          <a:p>
            <a:r>
              <a:rPr lang="en-US" dirty="0" smtClean="0"/>
              <a:t>Type Query</a:t>
            </a:r>
            <a:endParaRPr lang="en-US" dirty="0"/>
          </a:p>
        </p:txBody>
      </p:sp>
      <p:sp>
        <p:nvSpPr>
          <p:cNvPr id="4" name="Footer Placeholder 3"/>
          <p:cNvSpPr>
            <a:spLocks noGrp="1"/>
          </p:cNvSpPr>
          <p:nvPr>
            <p:ph type="ftr" sz="quarter" idx="11"/>
          </p:nvPr>
        </p:nvSpPr>
        <p:spPr>
          <a:xfrm>
            <a:off x="6801555" y="121388"/>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81</a:t>
            </a:fld>
            <a:endParaRPr lang="en-US"/>
          </a:p>
        </p:txBody>
      </p:sp>
      <p:sp>
        <p:nvSpPr>
          <p:cNvPr id="7" name="TextBox 6"/>
          <p:cNvSpPr txBox="1"/>
          <p:nvPr/>
        </p:nvSpPr>
        <p:spPr>
          <a:xfrm>
            <a:off x="762002" y="1524001"/>
            <a:ext cx="6552414" cy="3524249"/>
          </a:xfrm>
          <a:prstGeom prst="rect">
            <a:avLst/>
          </a:prstGeom>
          <a:noFill/>
        </p:spPr>
        <p:txBody>
          <a:bodyPr wrap="square" rtlCol="0">
            <a:normAutofit/>
          </a:bodyPr>
          <a:lstStyle/>
          <a:p>
            <a:pPr marL="285750" indent="-285750">
              <a:buFont typeface="Arial" panose="020B0604020202020204" pitchFamily="34" charset="0"/>
              <a:buChar char="•"/>
            </a:pPr>
            <a:r>
              <a:rPr lang="en-US" dirty="0"/>
              <a:t>A very simple query that allows us to find all the documents with a certain type. For example, if we would like to search for all the documents with the book type in our library index, we will run the following query:</a:t>
            </a:r>
          </a:p>
        </p:txBody>
      </p:sp>
      <p:pic>
        <p:nvPicPr>
          <p:cNvPr id="8" name="Picture 7"/>
          <p:cNvPicPr>
            <a:picLocks noChangeAspect="1"/>
          </p:cNvPicPr>
          <p:nvPr/>
        </p:nvPicPr>
        <p:blipFill>
          <a:blip r:embed="rId2"/>
          <a:stretch>
            <a:fillRect/>
          </a:stretch>
        </p:blipFill>
        <p:spPr>
          <a:xfrm>
            <a:off x="381000" y="2819400"/>
            <a:ext cx="2438400" cy="1743075"/>
          </a:xfrm>
          <a:prstGeom prst="rect">
            <a:avLst/>
          </a:prstGeom>
        </p:spPr>
      </p:pic>
    </p:spTree>
    <p:extLst>
      <p:ext uri="{BB962C8B-B14F-4D97-AF65-F5344CB8AC3E}">
        <p14:creationId xmlns:p14="http://schemas.microsoft.com/office/powerpoint/2010/main" val="8220583"/>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772400" cy="1154097"/>
          </a:xfrm>
        </p:spPr>
        <p:txBody>
          <a:bodyPr>
            <a:normAutofit/>
          </a:bodyPr>
          <a:lstStyle/>
          <a:p>
            <a:r>
              <a:rPr lang="en-US" dirty="0" smtClean="0"/>
              <a:t>Exists Query</a:t>
            </a:r>
            <a:endParaRPr lang="en-US" dirty="0"/>
          </a:p>
        </p:txBody>
      </p:sp>
      <p:sp>
        <p:nvSpPr>
          <p:cNvPr id="4" name="Footer Placeholder 3"/>
          <p:cNvSpPr>
            <a:spLocks noGrp="1"/>
          </p:cNvSpPr>
          <p:nvPr>
            <p:ph type="ftr" sz="quarter" idx="11"/>
          </p:nvPr>
        </p:nvSpPr>
        <p:spPr>
          <a:xfrm>
            <a:off x="6801555" y="121388"/>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82</a:t>
            </a:fld>
            <a:endParaRPr lang="en-US"/>
          </a:p>
        </p:txBody>
      </p:sp>
      <p:sp>
        <p:nvSpPr>
          <p:cNvPr id="7" name="TextBox 6"/>
          <p:cNvSpPr txBox="1"/>
          <p:nvPr/>
        </p:nvSpPr>
        <p:spPr>
          <a:xfrm>
            <a:off x="762002" y="1524001"/>
            <a:ext cx="6552414" cy="3524249"/>
          </a:xfrm>
          <a:prstGeom prst="rect">
            <a:avLst/>
          </a:prstGeom>
          <a:noFill/>
        </p:spPr>
        <p:txBody>
          <a:bodyPr wrap="square" rtlCol="0">
            <a:normAutofit/>
          </a:bodyPr>
          <a:lstStyle/>
          <a:p>
            <a:pPr marL="285750" indent="-285750">
              <a:buFont typeface="Arial" panose="020B0604020202020204" pitchFamily="34" charset="0"/>
              <a:buChar char="•"/>
            </a:pPr>
            <a:r>
              <a:rPr lang="en-US" dirty="0"/>
              <a:t>A query that allows us to find all the documents that have a value in the defined field. For example, to find the documents that have a value in the tags field, we will run the following query:</a:t>
            </a:r>
          </a:p>
        </p:txBody>
      </p:sp>
      <p:pic>
        <p:nvPicPr>
          <p:cNvPr id="2" name="Picture 1"/>
          <p:cNvPicPr>
            <a:picLocks noChangeAspect="1"/>
          </p:cNvPicPr>
          <p:nvPr/>
        </p:nvPicPr>
        <p:blipFill>
          <a:blip r:embed="rId2"/>
          <a:stretch>
            <a:fillRect/>
          </a:stretch>
        </p:blipFill>
        <p:spPr>
          <a:xfrm>
            <a:off x="381000" y="2819400"/>
            <a:ext cx="2590800" cy="1771650"/>
          </a:xfrm>
          <a:prstGeom prst="rect">
            <a:avLst/>
          </a:prstGeom>
        </p:spPr>
      </p:pic>
    </p:spTree>
    <p:extLst>
      <p:ext uri="{BB962C8B-B14F-4D97-AF65-F5344CB8AC3E}">
        <p14:creationId xmlns:p14="http://schemas.microsoft.com/office/powerpoint/2010/main" val="3282544618"/>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772400" cy="1154097"/>
          </a:xfrm>
        </p:spPr>
        <p:txBody>
          <a:bodyPr>
            <a:normAutofit/>
          </a:bodyPr>
          <a:lstStyle/>
          <a:p>
            <a:r>
              <a:rPr lang="en-US" dirty="0" smtClean="0"/>
              <a:t>Missing Query</a:t>
            </a:r>
            <a:endParaRPr lang="en-US" dirty="0"/>
          </a:p>
        </p:txBody>
      </p:sp>
      <p:sp>
        <p:nvSpPr>
          <p:cNvPr id="4" name="Footer Placeholder 3"/>
          <p:cNvSpPr>
            <a:spLocks noGrp="1"/>
          </p:cNvSpPr>
          <p:nvPr>
            <p:ph type="ftr" sz="quarter" idx="11"/>
          </p:nvPr>
        </p:nvSpPr>
        <p:spPr>
          <a:xfrm>
            <a:off x="6801555" y="121388"/>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83</a:t>
            </a:fld>
            <a:endParaRPr lang="en-US"/>
          </a:p>
        </p:txBody>
      </p:sp>
      <p:sp>
        <p:nvSpPr>
          <p:cNvPr id="7" name="TextBox 6"/>
          <p:cNvSpPr txBox="1"/>
          <p:nvPr/>
        </p:nvSpPr>
        <p:spPr>
          <a:xfrm>
            <a:off x="762002" y="1524001"/>
            <a:ext cx="6552414" cy="3524249"/>
          </a:xfrm>
          <a:prstGeom prst="rect">
            <a:avLst/>
          </a:prstGeom>
          <a:noFill/>
        </p:spPr>
        <p:txBody>
          <a:bodyPr wrap="square" rtlCol="0">
            <a:normAutofit/>
          </a:bodyPr>
          <a:lstStyle/>
          <a:p>
            <a:pPr marL="285750" indent="-285750">
              <a:buFont typeface="Arial" panose="020B0604020202020204" pitchFamily="34" charset="0"/>
              <a:buChar char="•"/>
            </a:pPr>
            <a:r>
              <a:rPr lang="en-US" dirty="0"/>
              <a:t>Opposite to the exists query, the missing query returns the documents that have a null value or no value at all in a given field. For example, to find all the documents that don't have a value in the tags field, we will run the following query:</a:t>
            </a:r>
          </a:p>
        </p:txBody>
      </p:sp>
      <p:pic>
        <p:nvPicPr>
          <p:cNvPr id="3" name="Picture 2"/>
          <p:cNvPicPr>
            <a:picLocks noChangeAspect="1"/>
          </p:cNvPicPr>
          <p:nvPr/>
        </p:nvPicPr>
        <p:blipFill>
          <a:blip r:embed="rId2"/>
          <a:stretch>
            <a:fillRect/>
          </a:stretch>
        </p:blipFill>
        <p:spPr>
          <a:xfrm>
            <a:off x="457200" y="3048000"/>
            <a:ext cx="2228850" cy="1771650"/>
          </a:xfrm>
          <a:prstGeom prst="rect">
            <a:avLst/>
          </a:prstGeom>
        </p:spPr>
      </p:pic>
    </p:spTree>
    <p:extLst>
      <p:ext uri="{BB962C8B-B14F-4D97-AF65-F5344CB8AC3E}">
        <p14:creationId xmlns:p14="http://schemas.microsoft.com/office/powerpoint/2010/main" val="2133534110"/>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71983"/>
            <a:ext cx="7772400" cy="1154097"/>
          </a:xfrm>
        </p:spPr>
        <p:txBody>
          <a:bodyPr>
            <a:normAutofit/>
          </a:bodyPr>
          <a:lstStyle/>
          <a:p>
            <a:r>
              <a:rPr lang="en-US" dirty="0" smtClean="0"/>
              <a:t>Phrase Search Query</a:t>
            </a:r>
            <a:endParaRPr lang="en-US" dirty="0"/>
          </a:p>
        </p:txBody>
      </p:sp>
      <p:sp>
        <p:nvSpPr>
          <p:cNvPr id="4" name="Footer Placeholder 3"/>
          <p:cNvSpPr>
            <a:spLocks noGrp="1"/>
          </p:cNvSpPr>
          <p:nvPr>
            <p:ph type="ftr" sz="quarter" idx="11"/>
          </p:nvPr>
        </p:nvSpPr>
        <p:spPr>
          <a:xfrm>
            <a:off x="6801555" y="121388"/>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84</a:t>
            </a:fld>
            <a:endParaRPr lang="en-US"/>
          </a:p>
        </p:txBody>
      </p:sp>
      <p:sp>
        <p:nvSpPr>
          <p:cNvPr id="7" name="TextBox 6"/>
          <p:cNvSpPr txBox="1"/>
          <p:nvPr/>
        </p:nvSpPr>
        <p:spPr>
          <a:xfrm>
            <a:off x="265617" y="1264365"/>
            <a:ext cx="4763583" cy="3460036"/>
          </a:xfrm>
          <a:prstGeom prst="rect">
            <a:avLst/>
          </a:prstGeom>
          <a:noFill/>
        </p:spPr>
        <p:txBody>
          <a:bodyPr wrap="square" rtlCol="0">
            <a:normAutofit lnSpcReduction="10000"/>
          </a:bodyPr>
          <a:lstStyle/>
          <a:p>
            <a:pPr marL="285750" indent="-285750">
              <a:buFont typeface="Arial" panose="020B0604020202020204" pitchFamily="34" charset="0"/>
              <a:buChar char="•"/>
            </a:pPr>
            <a:r>
              <a:rPr lang="en-US" dirty="0"/>
              <a:t>Finding individual words in a field is all well and good, but sometimes you want to match exact sequences of words or phrases. For instance, we could perform a query that will match only employee records that contain both “rock” and “climbing” and that display the words next to each other in the phrase “rock climbing.”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do this, we use a slight variation of the match query called the </a:t>
            </a:r>
            <a:r>
              <a:rPr lang="en-US" dirty="0" err="1"/>
              <a:t>match_phrase</a:t>
            </a:r>
            <a:r>
              <a:rPr lang="en-US" dirty="0"/>
              <a:t> query:</a:t>
            </a:r>
          </a:p>
        </p:txBody>
      </p:sp>
      <p:pic>
        <p:nvPicPr>
          <p:cNvPr id="8" name="Picture 7"/>
          <p:cNvPicPr>
            <a:picLocks noChangeAspect="1"/>
          </p:cNvPicPr>
          <p:nvPr/>
        </p:nvPicPr>
        <p:blipFill>
          <a:blip r:embed="rId2"/>
          <a:stretch>
            <a:fillRect/>
          </a:stretch>
        </p:blipFill>
        <p:spPr>
          <a:xfrm>
            <a:off x="152400" y="4817446"/>
            <a:ext cx="5143500" cy="1924050"/>
          </a:xfrm>
          <a:prstGeom prst="rect">
            <a:avLst/>
          </a:prstGeom>
        </p:spPr>
      </p:pic>
      <p:pic>
        <p:nvPicPr>
          <p:cNvPr id="9" name="Picture 8"/>
          <p:cNvPicPr>
            <a:picLocks noChangeAspect="1"/>
          </p:cNvPicPr>
          <p:nvPr/>
        </p:nvPicPr>
        <p:blipFill>
          <a:blip r:embed="rId3"/>
          <a:stretch>
            <a:fillRect/>
          </a:stretch>
        </p:blipFill>
        <p:spPr>
          <a:xfrm>
            <a:off x="4948149" y="3048000"/>
            <a:ext cx="4175256" cy="3693496"/>
          </a:xfrm>
          <a:prstGeom prst="rect">
            <a:avLst/>
          </a:prstGeom>
        </p:spPr>
      </p:pic>
    </p:spTree>
    <p:extLst>
      <p:ext uri="{BB962C8B-B14F-4D97-AF65-F5344CB8AC3E}">
        <p14:creationId xmlns:p14="http://schemas.microsoft.com/office/powerpoint/2010/main" val="743749009"/>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37288" y="121388"/>
            <a:ext cx="7772400" cy="1154097"/>
          </a:xfrm>
        </p:spPr>
        <p:txBody>
          <a:bodyPr>
            <a:normAutofit/>
          </a:bodyPr>
          <a:lstStyle/>
          <a:p>
            <a:r>
              <a:rPr lang="en-US" dirty="0" smtClean="0"/>
              <a:t>Full-Text Search Query</a:t>
            </a:r>
            <a:endParaRPr lang="en-US" dirty="0"/>
          </a:p>
        </p:txBody>
      </p:sp>
      <p:sp>
        <p:nvSpPr>
          <p:cNvPr id="4" name="Footer Placeholder 3"/>
          <p:cNvSpPr>
            <a:spLocks noGrp="1"/>
          </p:cNvSpPr>
          <p:nvPr>
            <p:ph type="ftr" sz="quarter" idx="11"/>
          </p:nvPr>
        </p:nvSpPr>
        <p:spPr>
          <a:xfrm>
            <a:off x="6801555" y="121388"/>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85</a:t>
            </a:fld>
            <a:endParaRPr lang="en-US"/>
          </a:p>
        </p:txBody>
      </p:sp>
      <p:sp>
        <p:nvSpPr>
          <p:cNvPr id="7" name="TextBox 6"/>
          <p:cNvSpPr txBox="1"/>
          <p:nvPr/>
        </p:nvSpPr>
        <p:spPr>
          <a:xfrm>
            <a:off x="762002" y="1524001"/>
            <a:ext cx="4419598" cy="3428999"/>
          </a:xfrm>
          <a:prstGeom prst="rect">
            <a:avLst/>
          </a:prstGeom>
          <a:noFill/>
        </p:spPr>
        <p:txBody>
          <a:bodyPr wrap="square" rtlCol="0">
            <a:normAutofit/>
          </a:bodyPr>
          <a:lstStyle/>
          <a:p>
            <a:pPr marL="285750" indent="-285750">
              <a:buFont typeface="Arial" panose="020B0604020202020204" pitchFamily="34" charset="0"/>
              <a:buChar char="•"/>
            </a:pPr>
            <a:r>
              <a:rPr lang="en-US" dirty="0"/>
              <a:t>By default, </a:t>
            </a:r>
            <a:r>
              <a:rPr lang="en-US" dirty="0" err="1"/>
              <a:t>Elasticsearch</a:t>
            </a:r>
            <a:r>
              <a:rPr lang="en-US" dirty="0"/>
              <a:t> sorts matching results by their relevance score, that is, by how well each document matches the query. </a:t>
            </a:r>
            <a:endParaRPr lang="en-US" dirty="0" smtClean="0"/>
          </a:p>
          <a:p>
            <a:pPr marL="285750" indent="-285750">
              <a:buFont typeface="Arial" panose="020B0604020202020204" pitchFamily="34" charset="0"/>
              <a:buChar char="•"/>
            </a:pPr>
            <a:r>
              <a:rPr lang="en-US" dirty="0" err="1"/>
              <a:t>Elasticsearch</a:t>
            </a:r>
            <a:r>
              <a:rPr lang="en-US" dirty="0"/>
              <a:t> can search </a:t>
            </a:r>
            <a:r>
              <a:rPr lang="en-US" i="1" dirty="0"/>
              <a:t>within</a:t>
            </a:r>
            <a:r>
              <a:rPr lang="en-US" dirty="0"/>
              <a:t> full-text fields and return the most relevant results first. This concept of </a:t>
            </a:r>
            <a:r>
              <a:rPr lang="en-US" i="1" dirty="0"/>
              <a:t>relevance</a:t>
            </a:r>
            <a:r>
              <a:rPr lang="en-US" dirty="0"/>
              <a:t> is important to </a:t>
            </a:r>
            <a:r>
              <a:rPr lang="en-US" dirty="0" err="1"/>
              <a:t>Elasticsearch</a:t>
            </a:r>
            <a:r>
              <a:rPr lang="en-US" dirty="0"/>
              <a:t>, and is a concept that is completely foreign to traditional relational databases, in which a record either matches or it doesn’t.</a:t>
            </a:r>
          </a:p>
        </p:txBody>
      </p:sp>
      <p:pic>
        <p:nvPicPr>
          <p:cNvPr id="2" name="Picture 1"/>
          <p:cNvPicPr>
            <a:picLocks noChangeAspect="1"/>
          </p:cNvPicPr>
          <p:nvPr/>
        </p:nvPicPr>
        <p:blipFill>
          <a:blip r:embed="rId2"/>
          <a:stretch>
            <a:fillRect/>
          </a:stretch>
        </p:blipFill>
        <p:spPr>
          <a:xfrm>
            <a:off x="1143000" y="4990070"/>
            <a:ext cx="3295650" cy="1752600"/>
          </a:xfrm>
          <a:prstGeom prst="rect">
            <a:avLst/>
          </a:prstGeom>
        </p:spPr>
      </p:pic>
      <p:pic>
        <p:nvPicPr>
          <p:cNvPr id="3" name="Picture 2"/>
          <p:cNvPicPr>
            <a:picLocks noChangeAspect="1"/>
          </p:cNvPicPr>
          <p:nvPr/>
        </p:nvPicPr>
        <p:blipFill>
          <a:blip r:embed="rId3"/>
          <a:stretch>
            <a:fillRect/>
          </a:stretch>
        </p:blipFill>
        <p:spPr>
          <a:xfrm>
            <a:off x="5461520" y="2133600"/>
            <a:ext cx="3596821" cy="4648200"/>
          </a:xfrm>
          <a:prstGeom prst="rect">
            <a:avLst/>
          </a:prstGeom>
        </p:spPr>
      </p:pic>
    </p:spTree>
    <p:extLst>
      <p:ext uri="{BB962C8B-B14F-4D97-AF65-F5344CB8AC3E}">
        <p14:creationId xmlns:p14="http://schemas.microsoft.com/office/powerpoint/2010/main" val="3103216879"/>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772400" cy="1154097"/>
          </a:xfrm>
        </p:spPr>
        <p:txBody>
          <a:bodyPr>
            <a:normAutofit/>
          </a:bodyPr>
          <a:lstStyle/>
          <a:p>
            <a:r>
              <a:rPr lang="en-US" dirty="0" smtClean="0"/>
              <a:t>More Complicated Search…</a:t>
            </a:r>
            <a:endParaRPr lang="en-US" dirty="0"/>
          </a:p>
        </p:txBody>
      </p:sp>
      <p:sp>
        <p:nvSpPr>
          <p:cNvPr id="4" name="Footer Placeholder 3"/>
          <p:cNvSpPr>
            <a:spLocks noGrp="1"/>
          </p:cNvSpPr>
          <p:nvPr>
            <p:ph type="ftr" sz="quarter" idx="11"/>
          </p:nvPr>
        </p:nvSpPr>
        <p:spPr>
          <a:xfrm>
            <a:off x="6801555" y="121388"/>
            <a:ext cx="2246489" cy="301227"/>
          </a:xfrm>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86</a:t>
            </a:fld>
            <a:endParaRPr lang="en-US"/>
          </a:p>
        </p:txBody>
      </p:sp>
      <p:sp>
        <p:nvSpPr>
          <p:cNvPr id="7" name="TextBox 6"/>
          <p:cNvSpPr txBox="1"/>
          <p:nvPr/>
        </p:nvSpPr>
        <p:spPr>
          <a:xfrm>
            <a:off x="762002" y="1524001"/>
            <a:ext cx="6552414" cy="3524249"/>
          </a:xfrm>
          <a:prstGeom prst="rect">
            <a:avLst/>
          </a:prstGeom>
          <a:noFill/>
        </p:spPr>
        <p:txBody>
          <a:bodyPr wrap="square" rtlCol="0">
            <a:normAutofit/>
          </a:bodyPr>
          <a:lstStyle/>
          <a:p>
            <a:pPr marL="285750" indent="-285750">
              <a:buFont typeface="Arial" panose="020B0604020202020204" pitchFamily="34" charset="0"/>
              <a:buChar char="•"/>
            </a:pPr>
            <a:r>
              <a:rPr lang="en-US" dirty="0"/>
              <a:t>Don’t worry about the syntax too much for now; we will cover it in great detail later. Just recognize that we’ve added a filter that performs a range search, and reused the same match query as before. </a:t>
            </a:r>
          </a:p>
        </p:txBody>
      </p:sp>
      <p:pic>
        <p:nvPicPr>
          <p:cNvPr id="3" name="Picture 2"/>
          <p:cNvPicPr>
            <a:picLocks noChangeAspect="1"/>
          </p:cNvPicPr>
          <p:nvPr/>
        </p:nvPicPr>
        <p:blipFill>
          <a:blip r:embed="rId2"/>
          <a:stretch>
            <a:fillRect/>
          </a:stretch>
        </p:blipFill>
        <p:spPr>
          <a:xfrm>
            <a:off x="152400" y="2887362"/>
            <a:ext cx="3752850" cy="3486150"/>
          </a:xfrm>
          <a:prstGeom prst="rect">
            <a:avLst/>
          </a:prstGeom>
        </p:spPr>
      </p:pic>
      <p:pic>
        <p:nvPicPr>
          <p:cNvPr id="8" name="Picture 7"/>
          <p:cNvPicPr>
            <a:picLocks noChangeAspect="1"/>
          </p:cNvPicPr>
          <p:nvPr/>
        </p:nvPicPr>
        <p:blipFill>
          <a:blip r:embed="rId3"/>
          <a:stretch>
            <a:fillRect/>
          </a:stretch>
        </p:blipFill>
        <p:spPr>
          <a:xfrm>
            <a:off x="4484384" y="2887362"/>
            <a:ext cx="4264530" cy="3486150"/>
          </a:xfrm>
          <a:prstGeom prst="rect">
            <a:avLst/>
          </a:prstGeom>
        </p:spPr>
      </p:pic>
    </p:spTree>
    <p:extLst>
      <p:ext uri="{BB962C8B-B14F-4D97-AF65-F5344CB8AC3E}">
        <p14:creationId xmlns:p14="http://schemas.microsoft.com/office/powerpoint/2010/main" val="2431365100"/>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smtClean="0"/>
              <a:t>Summary</a:t>
            </a:r>
            <a:endParaRPr lang="en-US" dirty="0"/>
          </a:p>
        </p:txBody>
      </p:sp>
      <p:sp>
        <p:nvSpPr>
          <p:cNvPr id="3" name="Content Placeholder 2"/>
          <p:cNvSpPr>
            <a:spLocks noGrp="1"/>
          </p:cNvSpPr>
          <p:nvPr>
            <p:ph idx="1"/>
          </p:nvPr>
        </p:nvSpPr>
        <p:spPr>
          <a:xfrm>
            <a:off x="762000" y="2407468"/>
            <a:ext cx="7315200" cy="3539527"/>
          </a:xfrm>
        </p:spPr>
        <p:txBody>
          <a:bodyPr>
            <a:normAutofit/>
          </a:bodyPr>
          <a:lstStyle/>
          <a:p>
            <a:r>
              <a:rPr lang="en-US" dirty="0" smtClean="0"/>
              <a:t>Executed basic search</a:t>
            </a:r>
          </a:p>
          <a:p>
            <a:r>
              <a:rPr lang="en-US" dirty="0" smtClean="0"/>
              <a:t>Explored the basic URI search with terms</a:t>
            </a:r>
          </a:p>
          <a:p>
            <a:r>
              <a:rPr lang="en-US" dirty="0" smtClean="0"/>
              <a:t>Examined a number of Query terms</a:t>
            </a:r>
          </a:p>
          <a:p>
            <a:r>
              <a:rPr lang="en-US" dirty="0" smtClean="0"/>
              <a:t>Looked at Phrase Search</a:t>
            </a:r>
          </a:p>
          <a:p>
            <a:r>
              <a:rPr lang="en-US" dirty="0" smtClean="0"/>
              <a:t>Showcased Full-Text Search</a:t>
            </a:r>
          </a:p>
          <a:p>
            <a:r>
              <a:rPr lang="en-US" dirty="0" smtClean="0"/>
              <a:t>Touched on Complicated Search</a:t>
            </a:r>
          </a:p>
          <a:p>
            <a:endParaRPr lang="en-US" dirty="0" smtClean="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87</a:t>
            </a:fld>
            <a:endParaRPr lang="en-US"/>
          </a:p>
        </p:txBody>
      </p:sp>
    </p:spTree>
    <p:extLst>
      <p:ext uri="{BB962C8B-B14F-4D97-AF65-F5344CB8AC3E}">
        <p14:creationId xmlns:p14="http://schemas.microsoft.com/office/powerpoint/2010/main" val="2233449518"/>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7286" y="1693040"/>
            <a:ext cx="7315200" cy="1154097"/>
          </a:xfrm>
        </p:spPr>
        <p:txBody>
          <a:bodyPr>
            <a:normAutofit/>
          </a:bodyPr>
          <a:lstStyle/>
          <a:p>
            <a:r>
              <a:rPr lang="en-US" dirty="0"/>
              <a:t>Lab 3 - Let’s Search</a:t>
            </a:r>
          </a:p>
        </p:txBody>
      </p:sp>
      <p:sp>
        <p:nvSpPr>
          <p:cNvPr id="3" name="Content Placeholder 2"/>
          <p:cNvSpPr>
            <a:spLocks noGrp="1"/>
          </p:cNvSpPr>
          <p:nvPr>
            <p:ph idx="1"/>
          </p:nvPr>
        </p:nvSpPr>
        <p:spPr>
          <a:xfrm>
            <a:off x="737286" y="3124200"/>
            <a:ext cx="7315200" cy="3539527"/>
          </a:xfrm>
        </p:spPr>
        <p:txBody>
          <a:bodyPr>
            <a:normAutofit/>
          </a:bodyPr>
          <a:lstStyle/>
          <a:p>
            <a:endParaRPr lang="en-US" dirty="0" smtClean="0"/>
          </a:p>
          <a:p>
            <a:endParaRPr lang="en-US" dirty="0" smtClean="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88</a:t>
            </a:fld>
            <a:endParaRPr lang="en-US"/>
          </a:p>
        </p:txBody>
      </p:sp>
    </p:spTree>
    <p:extLst>
      <p:ext uri="{BB962C8B-B14F-4D97-AF65-F5344CB8AC3E}">
        <p14:creationId xmlns:p14="http://schemas.microsoft.com/office/powerpoint/2010/main" val="3502667582"/>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1371600"/>
            <a:ext cx="7315200" cy="1293592"/>
          </a:xfrm>
        </p:spPr>
        <p:txBody>
          <a:bodyPr>
            <a:normAutofit/>
          </a:bodyPr>
          <a:lstStyle/>
          <a:p>
            <a:r>
              <a:rPr lang="en-US" dirty="0" smtClean="0"/>
              <a:t>Module </a:t>
            </a:r>
            <a:r>
              <a:rPr lang="en-US" dirty="0"/>
              <a:t>5</a:t>
            </a:r>
            <a:r>
              <a:rPr lang="en-US" dirty="0" smtClean="0"/>
              <a:t>: Analyzers</a:t>
            </a:r>
            <a:endParaRPr lang="en-US" dirty="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89</a:t>
            </a:fld>
            <a:endParaRPr lang="en-US"/>
          </a:p>
        </p:txBody>
      </p:sp>
      <p:pic>
        <p:nvPicPr>
          <p:cNvPr id="2" name="Picture 2" descr="http://www.tutorialspoint.com/compiler_design/images/syntax_analyz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276600"/>
            <a:ext cx="5172075" cy="1838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84988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93618" y="1006569"/>
            <a:ext cx="7315200" cy="1154097"/>
          </a:xfrm>
        </p:spPr>
        <p:txBody>
          <a:bodyPr/>
          <a:lstStyle/>
          <a:p>
            <a:r>
              <a:rPr lang="en-US" dirty="0" smtClean="0"/>
              <a:t>Objectives</a:t>
            </a:r>
            <a:endParaRPr lang="en-US" dirty="0"/>
          </a:p>
        </p:txBody>
      </p:sp>
      <p:sp>
        <p:nvSpPr>
          <p:cNvPr id="7" name="Content Placeholder 6"/>
          <p:cNvSpPr>
            <a:spLocks noGrp="1"/>
          </p:cNvSpPr>
          <p:nvPr>
            <p:ph idx="1"/>
          </p:nvPr>
        </p:nvSpPr>
        <p:spPr>
          <a:xfrm>
            <a:off x="381000" y="2282447"/>
            <a:ext cx="7315200" cy="3998081"/>
          </a:xfrm>
        </p:spPr>
        <p:txBody>
          <a:bodyPr>
            <a:normAutofit/>
          </a:bodyPr>
          <a:lstStyle/>
          <a:p>
            <a:endParaRPr lang="en-US" dirty="0"/>
          </a:p>
          <a:p>
            <a:pPr lvl="2" fontAlgn="base"/>
            <a:r>
              <a:rPr lang="en-US" dirty="0"/>
              <a:t>Intention and Purpose of </a:t>
            </a:r>
            <a:r>
              <a:rPr lang="en-US" dirty="0" err="1"/>
              <a:t>Elasticsearch</a:t>
            </a:r>
            <a:endParaRPr lang="en-US" dirty="0"/>
          </a:p>
          <a:p>
            <a:pPr lvl="2" fontAlgn="base"/>
            <a:r>
              <a:rPr lang="en-US" dirty="0" smtClean="0"/>
              <a:t>A Brief History of </a:t>
            </a:r>
            <a:r>
              <a:rPr lang="en-US" dirty="0" err="1" smtClean="0"/>
              <a:t>Elasticsearch</a:t>
            </a:r>
            <a:endParaRPr lang="en-US" dirty="0" smtClean="0"/>
          </a:p>
          <a:p>
            <a:pPr lvl="2" fontAlgn="base"/>
            <a:r>
              <a:rPr lang="en-US" dirty="0" smtClean="0"/>
              <a:t>Installing </a:t>
            </a:r>
            <a:r>
              <a:rPr lang="en-US" dirty="0"/>
              <a:t>and </a:t>
            </a:r>
            <a:r>
              <a:rPr lang="en-US" dirty="0" smtClean="0"/>
              <a:t>Starting </a:t>
            </a:r>
            <a:r>
              <a:rPr lang="en-US" smtClean="0"/>
              <a:t>Elasticsearch</a:t>
            </a:r>
            <a:endParaRPr lang="en-US" dirty="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9</a:t>
            </a:fld>
            <a:endParaRPr lang="en-US"/>
          </a:p>
        </p:txBody>
      </p:sp>
      <p:pic>
        <p:nvPicPr>
          <p:cNvPr id="1026" name="Picture 2" descr="shay ban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4077223"/>
            <a:ext cx="3942565" cy="2628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5374726"/>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93618" y="1006569"/>
            <a:ext cx="7315200" cy="1154097"/>
          </a:xfrm>
        </p:spPr>
        <p:txBody>
          <a:bodyPr/>
          <a:lstStyle/>
          <a:p>
            <a:r>
              <a:rPr lang="en-US" dirty="0" smtClean="0"/>
              <a:t>Objectives</a:t>
            </a:r>
            <a:endParaRPr lang="en-US" dirty="0"/>
          </a:p>
        </p:txBody>
      </p:sp>
      <p:sp>
        <p:nvSpPr>
          <p:cNvPr id="7" name="Content Placeholder 6"/>
          <p:cNvSpPr>
            <a:spLocks noGrp="1"/>
          </p:cNvSpPr>
          <p:nvPr>
            <p:ph idx="1"/>
          </p:nvPr>
        </p:nvSpPr>
        <p:spPr>
          <a:xfrm>
            <a:off x="381000" y="2282447"/>
            <a:ext cx="7315200" cy="3998081"/>
          </a:xfrm>
        </p:spPr>
        <p:txBody>
          <a:bodyPr>
            <a:normAutofit/>
          </a:bodyPr>
          <a:lstStyle/>
          <a:p>
            <a:endParaRPr lang="en-US" dirty="0"/>
          </a:p>
          <a:p>
            <a:pPr lvl="2" fontAlgn="base"/>
            <a:r>
              <a:rPr lang="en-US" dirty="0" smtClean="0"/>
              <a:t>Analysis and </a:t>
            </a:r>
            <a:r>
              <a:rPr lang="en-US" dirty="0"/>
              <a:t>Analyzers</a:t>
            </a:r>
          </a:p>
          <a:p>
            <a:pPr lvl="2" fontAlgn="base"/>
            <a:r>
              <a:rPr lang="en-US" dirty="0"/>
              <a:t>Built-In Analyzers</a:t>
            </a:r>
          </a:p>
          <a:p>
            <a:pPr lvl="2" fontAlgn="base"/>
            <a:r>
              <a:rPr lang="en-US" dirty="0"/>
              <a:t>Enabling Analyzers</a:t>
            </a:r>
          </a:p>
          <a:p>
            <a:pPr lvl="2" fontAlgn="base"/>
            <a:r>
              <a:rPr lang="en-US" dirty="0"/>
              <a:t>Testing Analyzers</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90</a:t>
            </a:fld>
            <a:endParaRPr lang="en-US"/>
          </a:p>
        </p:txBody>
      </p:sp>
    </p:spTree>
    <p:extLst>
      <p:ext uri="{BB962C8B-B14F-4D97-AF65-F5344CB8AC3E}">
        <p14:creationId xmlns:p14="http://schemas.microsoft.com/office/powerpoint/2010/main" val="2741194454"/>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93618" y="1006569"/>
            <a:ext cx="7315200" cy="1154097"/>
          </a:xfrm>
        </p:spPr>
        <p:txBody>
          <a:bodyPr>
            <a:normAutofit/>
          </a:bodyPr>
          <a:lstStyle/>
          <a:p>
            <a:r>
              <a:rPr lang="en-US" dirty="0" smtClean="0"/>
              <a:t>Analysis and Analyzers</a:t>
            </a:r>
            <a:endParaRPr lang="en-US" dirty="0"/>
          </a:p>
        </p:txBody>
      </p:sp>
      <p:sp>
        <p:nvSpPr>
          <p:cNvPr id="7" name="Content Placeholder 6"/>
          <p:cNvSpPr>
            <a:spLocks noGrp="1"/>
          </p:cNvSpPr>
          <p:nvPr>
            <p:ph idx="1"/>
          </p:nvPr>
        </p:nvSpPr>
        <p:spPr>
          <a:xfrm>
            <a:off x="381000" y="2160667"/>
            <a:ext cx="5410200" cy="4441762"/>
          </a:xfrm>
        </p:spPr>
        <p:txBody>
          <a:bodyPr>
            <a:normAutofit lnSpcReduction="10000"/>
          </a:bodyPr>
          <a:lstStyle/>
          <a:p>
            <a:endParaRPr lang="en-US" dirty="0"/>
          </a:p>
          <a:p>
            <a:pPr lvl="2" fontAlgn="base"/>
            <a:r>
              <a:rPr lang="en-US" dirty="0"/>
              <a:t>The index analysis module acts as a configurable registry of Analyzers that can be used in order to both break indexed (analyzed) fields when a document is indexed and process query strings. It maps to the Lucene Analyzer.</a:t>
            </a:r>
            <a:endParaRPr lang="en-US" dirty="0" smtClean="0"/>
          </a:p>
          <a:p>
            <a:pPr lvl="2" fontAlgn="base"/>
            <a:r>
              <a:rPr lang="en-US" dirty="0" smtClean="0"/>
              <a:t>Analyzers </a:t>
            </a:r>
            <a:r>
              <a:rPr lang="en-US" dirty="0"/>
              <a:t>are composed of a single Tokenizer and zero or more </a:t>
            </a:r>
            <a:r>
              <a:rPr lang="en-US" dirty="0" err="1"/>
              <a:t>TokenFilters</a:t>
            </a:r>
            <a:r>
              <a:rPr lang="en-US" dirty="0"/>
              <a:t>. The tokenizer may be preceded by one or more </a:t>
            </a:r>
            <a:r>
              <a:rPr lang="en-US" dirty="0" err="1"/>
              <a:t>CharFilters</a:t>
            </a:r>
            <a:r>
              <a:rPr lang="en-US" dirty="0"/>
              <a:t>. The analysis module allows you to register Analyzers under logical names which can then be referenced either in mapping definitions or in certain APIs</a:t>
            </a:r>
            <a:r>
              <a:rPr lang="en-US" dirty="0" smtClean="0"/>
              <a:t>.</a:t>
            </a:r>
            <a:endParaRPr lang="en-US" dirty="0"/>
          </a:p>
          <a:p>
            <a:pPr lvl="2" fontAlgn="base"/>
            <a:r>
              <a:rPr lang="en-US" dirty="0" err="1"/>
              <a:t>Elasticsearch</a:t>
            </a:r>
            <a:r>
              <a:rPr lang="en-US" dirty="0"/>
              <a:t> comes with a number of prebuilt analyzers which are ready to use. Alternatively, you can combine the built in character filters, tokenizers and token filters to create custom analyzers.</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91</a:t>
            </a:fld>
            <a:endParaRPr lang="en-US"/>
          </a:p>
        </p:txBody>
      </p:sp>
      <p:pic>
        <p:nvPicPr>
          <p:cNvPr id="2" name="Picture 1"/>
          <p:cNvPicPr>
            <a:picLocks noChangeAspect="1"/>
          </p:cNvPicPr>
          <p:nvPr/>
        </p:nvPicPr>
        <p:blipFill>
          <a:blip r:embed="rId3"/>
          <a:stretch>
            <a:fillRect/>
          </a:stretch>
        </p:blipFill>
        <p:spPr>
          <a:xfrm>
            <a:off x="5791200" y="2160666"/>
            <a:ext cx="3189946" cy="4311744"/>
          </a:xfrm>
          <a:prstGeom prst="rect">
            <a:avLst/>
          </a:prstGeom>
        </p:spPr>
      </p:pic>
    </p:spTree>
    <p:extLst>
      <p:ext uri="{BB962C8B-B14F-4D97-AF65-F5344CB8AC3E}">
        <p14:creationId xmlns:p14="http://schemas.microsoft.com/office/powerpoint/2010/main" val="2779362278"/>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93618" y="1006569"/>
            <a:ext cx="7315200" cy="1154097"/>
          </a:xfrm>
        </p:spPr>
        <p:txBody>
          <a:bodyPr>
            <a:normAutofit/>
          </a:bodyPr>
          <a:lstStyle/>
          <a:p>
            <a:r>
              <a:rPr lang="en-US" dirty="0" smtClean="0"/>
              <a:t>The Inverted Index Explained</a:t>
            </a:r>
            <a:endParaRPr lang="en-US" dirty="0"/>
          </a:p>
        </p:txBody>
      </p:sp>
      <p:sp>
        <p:nvSpPr>
          <p:cNvPr id="7" name="Content Placeholder 6"/>
          <p:cNvSpPr>
            <a:spLocks noGrp="1"/>
          </p:cNvSpPr>
          <p:nvPr>
            <p:ph idx="1"/>
          </p:nvPr>
        </p:nvSpPr>
        <p:spPr>
          <a:xfrm>
            <a:off x="381000" y="2160667"/>
            <a:ext cx="5410200" cy="4441762"/>
          </a:xfrm>
        </p:spPr>
        <p:txBody>
          <a:bodyPr>
            <a:normAutofit fontScale="92500" lnSpcReduction="20000"/>
          </a:bodyPr>
          <a:lstStyle/>
          <a:p>
            <a:r>
              <a:rPr lang="en-US" dirty="0" smtClean="0"/>
              <a:t>Let’s take </a:t>
            </a:r>
            <a:r>
              <a:rPr lang="en-US" dirty="0"/>
              <a:t>two </a:t>
            </a:r>
            <a:r>
              <a:rPr lang="en-US" dirty="0" smtClean="0"/>
              <a:t>terms:</a:t>
            </a:r>
          </a:p>
          <a:p>
            <a:pPr lvl="1"/>
            <a:r>
              <a:rPr lang="en-US" dirty="0" smtClean="0"/>
              <a:t>The </a:t>
            </a:r>
            <a:r>
              <a:rPr lang="en-US" dirty="0"/>
              <a:t>quick brown fox jumped over the lazy dog</a:t>
            </a:r>
          </a:p>
          <a:p>
            <a:pPr lvl="1"/>
            <a:r>
              <a:rPr lang="en-US" dirty="0"/>
              <a:t>Quick brown foxes leap over lazy dogs in </a:t>
            </a:r>
            <a:r>
              <a:rPr lang="en-US" dirty="0" smtClean="0"/>
              <a:t>summer</a:t>
            </a:r>
          </a:p>
          <a:p>
            <a:r>
              <a:rPr lang="en-US" dirty="0" smtClean="0"/>
              <a:t>Let’s break these down:</a:t>
            </a:r>
          </a:p>
          <a:p>
            <a:pPr lvl="1"/>
            <a:r>
              <a:rPr lang="en-US" dirty="0"/>
              <a:t>Term      Doc_1  Doc_2</a:t>
            </a:r>
          </a:p>
          <a:p>
            <a:pPr lvl="1"/>
            <a:r>
              <a:rPr lang="en-US" dirty="0"/>
              <a:t>-------------------------</a:t>
            </a:r>
          </a:p>
          <a:p>
            <a:pPr marL="320040" lvl="1" indent="0">
              <a:buNone/>
            </a:pPr>
            <a:r>
              <a:rPr lang="en-US" dirty="0"/>
              <a:t>Quick   |       |  X</a:t>
            </a:r>
          </a:p>
          <a:p>
            <a:pPr marL="320040" lvl="1" indent="0">
              <a:buNone/>
            </a:pPr>
            <a:r>
              <a:rPr lang="en-US" dirty="0"/>
              <a:t>The     |   X   |</a:t>
            </a:r>
          </a:p>
          <a:p>
            <a:pPr marL="320040" lvl="1" indent="0">
              <a:buNone/>
            </a:pPr>
            <a:r>
              <a:rPr lang="en-US" dirty="0"/>
              <a:t>brown   |   X   |  X</a:t>
            </a:r>
          </a:p>
          <a:p>
            <a:pPr marL="320040" lvl="1" indent="0">
              <a:buNone/>
            </a:pPr>
            <a:r>
              <a:rPr lang="en-US" dirty="0"/>
              <a:t>dog     |   X   |</a:t>
            </a:r>
          </a:p>
          <a:p>
            <a:pPr marL="320040" lvl="1" indent="0">
              <a:buNone/>
            </a:pPr>
            <a:r>
              <a:rPr lang="en-US" dirty="0"/>
              <a:t>dogs    |       |  X</a:t>
            </a:r>
          </a:p>
          <a:p>
            <a:pPr marL="320040" lvl="1" indent="0">
              <a:buNone/>
            </a:pPr>
            <a:r>
              <a:rPr lang="en-US" dirty="0" smtClean="0"/>
              <a:t>fox     </a:t>
            </a:r>
            <a:r>
              <a:rPr lang="en-US" dirty="0"/>
              <a:t>|   X   </a:t>
            </a:r>
            <a:r>
              <a:rPr lang="en-US" dirty="0" smtClean="0"/>
              <a:t>|</a:t>
            </a:r>
          </a:p>
          <a:p>
            <a:pPr lvl="1"/>
            <a:r>
              <a:rPr lang="en-US" dirty="0" smtClean="0"/>
              <a:t>Now we have an issue where dog/dogs is separate and “fox/foxes” are separate. How do we solve?</a:t>
            </a:r>
            <a:endParaRPr lang="en-US" dirty="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92</a:t>
            </a:fld>
            <a:endParaRPr lang="en-US"/>
          </a:p>
        </p:txBody>
      </p:sp>
      <p:pic>
        <p:nvPicPr>
          <p:cNvPr id="2" name="Picture 1"/>
          <p:cNvPicPr>
            <a:picLocks noChangeAspect="1"/>
          </p:cNvPicPr>
          <p:nvPr/>
        </p:nvPicPr>
        <p:blipFill>
          <a:blip r:embed="rId3"/>
          <a:stretch>
            <a:fillRect/>
          </a:stretch>
        </p:blipFill>
        <p:spPr>
          <a:xfrm>
            <a:off x="5791200" y="2160666"/>
            <a:ext cx="3189946" cy="4311744"/>
          </a:xfrm>
          <a:prstGeom prst="rect">
            <a:avLst/>
          </a:prstGeom>
        </p:spPr>
      </p:pic>
    </p:spTree>
    <p:extLst>
      <p:ext uri="{BB962C8B-B14F-4D97-AF65-F5344CB8AC3E}">
        <p14:creationId xmlns:p14="http://schemas.microsoft.com/office/powerpoint/2010/main" val="3191083232"/>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93618" y="1006569"/>
            <a:ext cx="7315200" cy="1154097"/>
          </a:xfrm>
        </p:spPr>
        <p:txBody>
          <a:bodyPr>
            <a:normAutofit/>
          </a:bodyPr>
          <a:lstStyle/>
          <a:p>
            <a:r>
              <a:rPr lang="en-US" dirty="0" smtClean="0"/>
              <a:t>Indexing and Analysis</a:t>
            </a:r>
            <a:endParaRPr lang="en-US" dirty="0"/>
          </a:p>
        </p:txBody>
      </p:sp>
      <p:sp>
        <p:nvSpPr>
          <p:cNvPr id="7" name="Content Placeholder 6"/>
          <p:cNvSpPr>
            <a:spLocks noGrp="1"/>
          </p:cNvSpPr>
          <p:nvPr>
            <p:ph idx="1"/>
          </p:nvPr>
        </p:nvSpPr>
        <p:spPr>
          <a:xfrm>
            <a:off x="381000" y="2160667"/>
            <a:ext cx="5410200" cy="4441762"/>
          </a:xfrm>
        </p:spPr>
        <p:txBody>
          <a:bodyPr>
            <a:normAutofit/>
          </a:bodyPr>
          <a:lstStyle/>
          <a:p>
            <a:endParaRPr lang="en-US" dirty="0"/>
          </a:p>
          <a:p>
            <a:pPr lvl="2" fontAlgn="base"/>
            <a:r>
              <a:rPr lang="en-US" dirty="0" smtClean="0"/>
              <a:t>The goal of indexing is to provide quick matches.  Since </a:t>
            </a:r>
            <a:r>
              <a:rPr lang="en-US" dirty="0"/>
              <a:t>humans don’t always use the same exact words to describe something, the words need to be massaged a bit to normalize case and remove suffixes such as -</a:t>
            </a:r>
            <a:r>
              <a:rPr lang="en-US" dirty="0" err="1"/>
              <a:t>ed</a:t>
            </a:r>
            <a:r>
              <a:rPr lang="en-US" dirty="0"/>
              <a:t> or -</a:t>
            </a:r>
            <a:r>
              <a:rPr lang="en-US" dirty="0" err="1"/>
              <a:t>ing</a:t>
            </a:r>
            <a:r>
              <a:rPr lang="en-US" dirty="0"/>
              <a:t>. This massaging is called analysis, and it is performed on both the documents being searched and the search query itself.</a:t>
            </a:r>
          </a:p>
          <a:p>
            <a:pPr lvl="2" fontAlgn="base"/>
            <a:endParaRPr lang="en-US" dirty="0"/>
          </a:p>
          <a:p>
            <a:pPr lvl="2" fontAlgn="base"/>
            <a:r>
              <a:rPr lang="en-US" dirty="0"/>
              <a:t>Analyzing a lot of documents takes time, so it is usually done up front. This process is called indexing. Analyzed documents are stored in a format that is efficient for searching, called an index.</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93</a:t>
            </a:fld>
            <a:endParaRPr lang="en-US"/>
          </a:p>
        </p:txBody>
      </p:sp>
    </p:spTree>
    <p:extLst>
      <p:ext uri="{BB962C8B-B14F-4D97-AF65-F5344CB8AC3E}">
        <p14:creationId xmlns:p14="http://schemas.microsoft.com/office/powerpoint/2010/main" val="1307255123"/>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33400" y="122624"/>
            <a:ext cx="7315200" cy="1154097"/>
          </a:xfrm>
        </p:spPr>
        <p:txBody>
          <a:bodyPr>
            <a:normAutofit/>
          </a:bodyPr>
          <a:lstStyle/>
          <a:p>
            <a:r>
              <a:rPr lang="en-US" dirty="0" smtClean="0"/>
              <a:t>Components of Analysis</a:t>
            </a:r>
            <a:endParaRPr lang="en-US" dirty="0"/>
          </a:p>
        </p:txBody>
      </p:sp>
      <p:sp>
        <p:nvSpPr>
          <p:cNvPr id="7" name="Content Placeholder 6"/>
          <p:cNvSpPr>
            <a:spLocks noGrp="1"/>
          </p:cNvSpPr>
          <p:nvPr>
            <p:ph idx="1"/>
          </p:nvPr>
        </p:nvSpPr>
        <p:spPr>
          <a:xfrm>
            <a:off x="152400" y="990600"/>
            <a:ext cx="8686800" cy="5715000"/>
          </a:xfrm>
        </p:spPr>
        <p:txBody>
          <a:bodyPr>
            <a:normAutofit fontScale="92500" lnSpcReduction="20000"/>
          </a:bodyPr>
          <a:lstStyle/>
          <a:p>
            <a:endParaRPr lang="en-US" dirty="0"/>
          </a:p>
          <a:p>
            <a:pPr lvl="2" fontAlgn="base"/>
            <a:r>
              <a:rPr lang="en-US" dirty="0"/>
              <a:t>an analyzer is a wrapper that combines three functions into a single package, which are executed in sequence:</a:t>
            </a:r>
          </a:p>
          <a:p>
            <a:pPr lvl="2" fontAlgn="base"/>
            <a:endParaRPr lang="en-US" dirty="0"/>
          </a:p>
          <a:p>
            <a:pPr lvl="3" fontAlgn="base"/>
            <a:r>
              <a:rPr lang="en-US" dirty="0"/>
              <a:t>Character filters</a:t>
            </a:r>
          </a:p>
          <a:p>
            <a:pPr lvl="4" fontAlgn="base"/>
            <a:r>
              <a:rPr lang="en-US" dirty="0"/>
              <a:t>Character filters are used to “tidy up” a string before it is tokenized. For instance, if our text is in HTML format, it will contain HTML tags like &lt;p&gt; or &lt;div&gt; that we don’t want to be indexed. We can use the </a:t>
            </a:r>
            <a:r>
              <a:rPr lang="en-US" dirty="0" err="1"/>
              <a:t>html_strip</a:t>
            </a:r>
            <a:r>
              <a:rPr lang="en-US" dirty="0"/>
              <a:t> character filter to remove all HTML tags and to convert HTML entities like &amp;</a:t>
            </a:r>
            <a:r>
              <a:rPr lang="en-US" dirty="0" err="1"/>
              <a:t>Aacute</a:t>
            </a:r>
            <a:r>
              <a:rPr lang="en-US" dirty="0"/>
              <a:t>; into the corresponding Unicode character Á.</a:t>
            </a:r>
          </a:p>
          <a:p>
            <a:pPr lvl="4" fontAlgn="base"/>
            <a:r>
              <a:rPr lang="en-US" dirty="0" smtClean="0"/>
              <a:t>An </a:t>
            </a:r>
            <a:r>
              <a:rPr lang="en-US" dirty="0"/>
              <a:t>analyzer may have zero or more character filters.</a:t>
            </a:r>
          </a:p>
          <a:p>
            <a:pPr lvl="2" fontAlgn="base"/>
            <a:endParaRPr lang="en-US" dirty="0"/>
          </a:p>
          <a:p>
            <a:pPr lvl="3" fontAlgn="base"/>
            <a:r>
              <a:rPr lang="en-US" dirty="0"/>
              <a:t>Tokenizers</a:t>
            </a:r>
          </a:p>
          <a:p>
            <a:pPr lvl="4" fontAlgn="base"/>
            <a:r>
              <a:rPr lang="en-US" dirty="0"/>
              <a:t>An analyzer must have a single tokenizer. The tokenizer breaks up the string into individual terms or tokens. The standard tokenizer, which is used in the standard analyzer, breaks up a string into individual terms on word boundaries, and removes most punctuation, but other tokenizers exist that have different behavior.</a:t>
            </a:r>
          </a:p>
          <a:p>
            <a:pPr lvl="4" fontAlgn="base"/>
            <a:r>
              <a:rPr lang="en-US" dirty="0" smtClean="0"/>
              <a:t>For </a:t>
            </a:r>
            <a:r>
              <a:rPr lang="en-US" dirty="0"/>
              <a:t>instance, the keyword tokenizer outputs exactly the same string as it received, without any tokenization. The whitespace tokenizer splits text on whitespace only. The pattern tokenizer can be used to split text on a matching regular expression.</a:t>
            </a:r>
          </a:p>
          <a:p>
            <a:pPr lvl="2" fontAlgn="base"/>
            <a:endParaRPr lang="en-US" dirty="0"/>
          </a:p>
          <a:p>
            <a:pPr lvl="3" fontAlgn="base"/>
            <a:r>
              <a:rPr lang="en-US" dirty="0"/>
              <a:t>Token filters</a:t>
            </a:r>
          </a:p>
          <a:p>
            <a:pPr lvl="4" fontAlgn="base"/>
            <a:r>
              <a:rPr lang="en-US" dirty="0"/>
              <a:t>After tokenization, the resulting token stream is passed through any specified token filters, in the order in which they are specified.</a:t>
            </a:r>
          </a:p>
          <a:p>
            <a:pPr lvl="4" fontAlgn="base"/>
            <a:r>
              <a:rPr lang="en-US" dirty="0" smtClean="0"/>
              <a:t>Token </a:t>
            </a:r>
            <a:r>
              <a:rPr lang="en-US" dirty="0"/>
              <a:t>filters may change, add, or remove tokens. We have already mentioned the lowercase and stop token filters, but there are many more available in </a:t>
            </a:r>
            <a:r>
              <a:rPr lang="en-US" dirty="0" err="1"/>
              <a:t>Elasticsearch</a:t>
            </a:r>
            <a:r>
              <a:rPr lang="en-US" dirty="0"/>
              <a:t>. Stemming token filters “stem” words to their root form. The </a:t>
            </a:r>
            <a:r>
              <a:rPr lang="en-US" dirty="0" err="1"/>
              <a:t>ascii_folding</a:t>
            </a:r>
            <a:r>
              <a:rPr lang="en-US" dirty="0"/>
              <a:t> filter removes diacritics, converting a term like "</a:t>
            </a:r>
            <a:r>
              <a:rPr lang="en-US" dirty="0" err="1"/>
              <a:t>très</a:t>
            </a:r>
            <a:r>
              <a:rPr lang="en-US" dirty="0"/>
              <a:t>" into "</a:t>
            </a:r>
            <a:r>
              <a:rPr lang="en-US" dirty="0" err="1"/>
              <a:t>tres</a:t>
            </a:r>
            <a:r>
              <a:rPr lang="en-US" dirty="0"/>
              <a:t>". The </a:t>
            </a:r>
            <a:r>
              <a:rPr lang="en-US" dirty="0" err="1"/>
              <a:t>ngram</a:t>
            </a:r>
            <a:r>
              <a:rPr lang="en-US" dirty="0"/>
              <a:t> and </a:t>
            </a:r>
            <a:r>
              <a:rPr lang="en-US" dirty="0" err="1"/>
              <a:t>edge_ngram</a:t>
            </a:r>
            <a:r>
              <a:rPr lang="en-US" dirty="0"/>
              <a:t> token filters can produce tokens suitable for partial matching or autocomplete.</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94</a:t>
            </a:fld>
            <a:endParaRPr lang="en-US"/>
          </a:p>
        </p:txBody>
      </p:sp>
    </p:spTree>
    <p:extLst>
      <p:ext uri="{BB962C8B-B14F-4D97-AF65-F5344CB8AC3E}">
        <p14:creationId xmlns:p14="http://schemas.microsoft.com/office/powerpoint/2010/main" val="478355445"/>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315200" cy="1154097"/>
          </a:xfrm>
        </p:spPr>
        <p:txBody>
          <a:bodyPr>
            <a:normAutofit/>
          </a:bodyPr>
          <a:lstStyle/>
          <a:p>
            <a:r>
              <a:rPr lang="en-US" dirty="0" smtClean="0"/>
              <a:t>Generic Analysis</a:t>
            </a:r>
            <a:endParaRPr lang="en-US" dirty="0"/>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95</a:t>
            </a:fld>
            <a:endParaRPr lang="en-US"/>
          </a:p>
        </p:txBody>
      </p:sp>
      <p:pic>
        <p:nvPicPr>
          <p:cNvPr id="8194" name="Picture 2" descr="http://image.slidesharecdn.com/introtoelasticsearch-131223020953-phpapp01/95/intro-to-elasticsearch-14-638.jpg?cb=138776467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800" y="1371600"/>
            <a:ext cx="6292626" cy="47244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858000" y="1447800"/>
            <a:ext cx="1981200" cy="5078313"/>
          </a:xfrm>
          <a:prstGeom prst="rect">
            <a:avLst/>
          </a:prstGeom>
          <a:noFill/>
        </p:spPr>
        <p:txBody>
          <a:bodyPr wrap="square" rtlCol="0">
            <a:spAutoFit/>
          </a:bodyPr>
          <a:lstStyle/>
          <a:p>
            <a:pPr marL="285750" indent="-285750">
              <a:buFont typeface="Arial" panose="020B0604020202020204" pitchFamily="34" charset="0"/>
              <a:buChar char="•"/>
            </a:pPr>
            <a:r>
              <a:rPr lang="en-US" dirty="0" smtClean="0"/>
              <a:t>Data is accepted</a:t>
            </a:r>
          </a:p>
          <a:p>
            <a:pPr marL="285750" indent="-285750">
              <a:buFont typeface="Arial" panose="020B0604020202020204" pitchFamily="34" charset="0"/>
              <a:buChar char="•"/>
            </a:pPr>
            <a:r>
              <a:rPr lang="en-US" dirty="0" smtClean="0"/>
              <a:t>The </a:t>
            </a:r>
            <a:r>
              <a:rPr lang="en-US" dirty="0" err="1" smtClean="0"/>
              <a:t>CharFilter</a:t>
            </a:r>
            <a:r>
              <a:rPr lang="en-US" dirty="0" smtClean="0"/>
              <a:t> removes certain characters</a:t>
            </a:r>
          </a:p>
          <a:p>
            <a:pPr marL="285750" indent="-285750">
              <a:buFont typeface="Arial" panose="020B0604020202020204" pitchFamily="34" charset="0"/>
              <a:buChar char="•"/>
            </a:pPr>
            <a:r>
              <a:rPr lang="en-US" dirty="0" smtClean="0"/>
              <a:t>The standard tokenizer segments each piece of data</a:t>
            </a:r>
          </a:p>
          <a:p>
            <a:pPr marL="285750" indent="-285750">
              <a:buFont typeface="Arial" panose="020B0604020202020204" pitchFamily="34" charset="0"/>
              <a:buChar char="•"/>
            </a:pPr>
            <a:r>
              <a:rPr lang="en-US" dirty="0" err="1" smtClean="0"/>
              <a:t>Stopwords</a:t>
            </a:r>
            <a:r>
              <a:rPr lang="en-US" dirty="0" smtClean="0"/>
              <a:t> removes non-unique words</a:t>
            </a:r>
          </a:p>
          <a:p>
            <a:pPr marL="285750" indent="-285750">
              <a:buFont typeface="Arial" panose="020B0604020202020204" pitchFamily="34" charset="0"/>
              <a:buChar char="•"/>
            </a:pPr>
            <a:r>
              <a:rPr lang="en-US" dirty="0" smtClean="0"/>
              <a:t>Lowercase lowers</a:t>
            </a:r>
          </a:p>
          <a:p>
            <a:pPr marL="285750" indent="-285750">
              <a:buFont typeface="Arial" panose="020B0604020202020204" pitchFamily="34" charset="0"/>
              <a:buChar char="•"/>
            </a:pPr>
            <a:r>
              <a:rPr lang="en-US" dirty="0" smtClean="0"/>
              <a:t>Terms are put into the index</a:t>
            </a:r>
            <a:endParaRPr lang="en-US" dirty="0"/>
          </a:p>
        </p:txBody>
      </p:sp>
    </p:spTree>
    <p:extLst>
      <p:ext uri="{BB962C8B-B14F-4D97-AF65-F5344CB8AC3E}">
        <p14:creationId xmlns:p14="http://schemas.microsoft.com/office/powerpoint/2010/main" val="889077773"/>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0" y="273500"/>
            <a:ext cx="7315200" cy="1154097"/>
          </a:xfrm>
        </p:spPr>
        <p:txBody>
          <a:bodyPr>
            <a:normAutofit/>
          </a:bodyPr>
          <a:lstStyle/>
          <a:p>
            <a:r>
              <a:rPr lang="en-US" dirty="0" smtClean="0"/>
              <a:t>Default Analyzers</a:t>
            </a:r>
            <a:endParaRPr lang="en-US" dirty="0"/>
          </a:p>
        </p:txBody>
      </p:sp>
      <p:sp>
        <p:nvSpPr>
          <p:cNvPr id="7" name="Content Placeholder 6"/>
          <p:cNvSpPr>
            <a:spLocks noGrp="1"/>
          </p:cNvSpPr>
          <p:nvPr>
            <p:ph idx="1"/>
          </p:nvPr>
        </p:nvSpPr>
        <p:spPr>
          <a:xfrm>
            <a:off x="76200" y="1157183"/>
            <a:ext cx="7315200" cy="3998081"/>
          </a:xfrm>
        </p:spPr>
        <p:txBody>
          <a:bodyPr>
            <a:normAutofit/>
          </a:bodyPr>
          <a:lstStyle/>
          <a:p>
            <a:endParaRPr lang="en-US" dirty="0"/>
          </a:p>
          <a:p>
            <a:pPr lvl="2" fontAlgn="base"/>
            <a:r>
              <a:rPr lang="en-US" dirty="0"/>
              <a:t>An analyzer is registered under a logical name. It can then be referenced from mapping definitions or certain APIs. When none are defined, defaults are used. There is an option to define which analyzers will be used by default when none can be derived</a:t>
            </a:r>
            <a:r>
              <a:rPr lang="en-US" dirty="0" smtClean="0"/>
              <a:t>.</a:t>
            </a:r>
            <a:endParaRPr lang="en-US" dirty="0"/>
          </a:p>
          <a:p>
            <a:pPr lvl="2" fontAlgn="base"/>
            <a:r>
              <a:rPr lang="en-US" dirty="0"/>
              <a:t>The default logical name allows one to configure an analyzer that will be used both for indexing and for searching APIs. The </a:t>
            </a:r>
            <a:r>
              <a:rPr lang="en-US" dirty="0" err="1"/>
              <a:t>default_search</a:t>
            </a:r>
            <a:r>
              <a:rPr lang="en-US" dirty="0"/>
              <a:t> logical name can be used to configure a default analyzer that will be used just when searching (the default analyzer would still be used for indexing).</a:t>
            </a:r>
          </a:p>
          <a:p>
            <a:pPr lvl="2" fontAlgn="base"/>
            <a:r>
              <a:rPr lang="en-US" dirty="0" smtClean="0"/>
              <a:t>For </a:t>
            </a:r>
            <a:r>
              <a:rPr lang="en-US" dirty="0"/>
              <a:t>instance, the following settings could be used to perform exact matching only by default:</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96</a:t>
            </a:fld>
            <a:endParaRPr lang="en-US"/>
          </a:p>
        </p:txBody>
      </p:sp>
      <p:pic>
        <p:nvPicPr>
          <p:cNvPr id="3" name="Picture 2"/>
          <p:cNvPicPr>
            <a:picLocks noChangeAspect="1"/>
          </p:cNvPicPr>
          <p:nvPr/>
        </p:nvPicPr>
        <p:blipFill>
          <a:blip r:embed="rId2"/>
          <a:stretch>
            <a:fillRect/>
          </a:stretch>
        </p:blipFill>
        <p:spPr>
          <a:xfrm>
            <a:off x="685800" y="4648200"/>
            <a:ext cx="2495550" cy="1152525"/>
          </a:xfrm>
          <a:prstGeom prst="rect">
            <a:avLst/>
          </a:prstGeom>
        </p:spPr>
      </p:pic>
    </p:spTree>
    <p:extLst>
      <p:ext uri="{BB962C8B-B14F-4D97-AF65-F5344CB8AC3E}">
        <p14:creationId xmlns:p14="http://schemas.microsoft.com/office/powerpoint/2010/main" val="2473126962"/>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0" y="273500"/>
            <a:ext cx="7315200" cy="1154097"/>
          </a:xfrm>
        </p:spPr>
        <p:txBody>
          <a:bodyPr>
            <a:normAutofit/>
          </a:bodyPr>
          <a:lstStyle/>
          <a:p>
            <a:r>
              <a:rPr lang="en-US" dirty="0" smtClean="0"/>
              <a:t>Aliasing Analyzers</a:t>
            </a:r>
            <a:endParaRPr lang="en-US" dirty="0"/>
          </a:p>
        </p:txBody>
      </p:sp>
      <p:sp>
        <p:nvSpPr>
          <p:cNvPr id="7" name="Content Placeholder 6"/>
          <p:cNvSpPr>
            <a:spLocks noGrp="1"/>
          </p:cNvSpPr>
          <p:nvPr>
            <p:ph idx="1"/>
          </p:nvPr>
        </p:nvSpPr>
        <p:spPr>
          <a:xfrm>
            <a:off x="76200" y="1157183"/>
            <a:ext cx="7315200" cy="3998081"/>
          </a:xfrm>
        </p:spPr>
        <p:txBody>
          <a:bodyPr>
            <a:normAutofit/>
          </a:bodyPr>
          <a:lstStyle/>
          <a:p>
            <a:endParaRPr lang="en-US" dirty="0"/>
          </a:p>
          <a:p>
            <a:pPr lvl="2" fontAlgn="base"/>
            <a:r>
              <a:rPr lang="en-US" dirty="0"/>
              <a:t>Analyzers can be aliased to have several registered lookup names associated with them. For example, the following will allow the standard analyzer to also be referenced with alias1 and alias2 values.</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97</a:t>
            </a:fld>
            <a:endParaRPr lang="en-US"/>
          </a:p>
        </p:txBody>
      </p:sp>
      <p:pic>
        <p:nvPicPr>
          <p:cNvPr id="8" name="Picture 7"/>
          <p:cNvPicPr>
            <a:picLocks noChangeAspect="1"/>
          </p:cNvPicPr>
          <p:nvPr/>
        </p:nvPicPr>
        <p:blipFill>
          <a:blip r:embed="rId2"/>
          <a:stretch>
            <a:fillRect/>
          </a:stretch>
        </p:blipFill>
        <p:spPr>
          <a:xfrm>
            <a:off x="726732" y="2667000"/>
            <a:ext cx="3552825" cy="1628775"/>
          </a:xfrm>
          <a:prstGeom prst="rect">
            <a:avLst/>
          </a:prstGeom>
        </p:spPr>
      </p:pic>
      <p:sp>
        <p:nvSpPr>
          <p:cNvPr id="9" name="TextBox 8"/>
          <p:cNvSpPr txBox="1"/>
          <p:nvPr/>
        </p:nvSpPr>
        <p:spPr>
          <a:xfrm>
            <a:off x="838200" y="4953000"/>
            <a:ext cx="5334000"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There are several built in analyzers that we will review. </a:t>
            </a:r>
            <a:endParaRPr lang="en-US" dirty="0"/>
          </a:p>
        </p:txBody>
      </p:sp>
    </p:spTree>
    <p:extLst>
      <p:ext uri="{BB962C8B-B14F-4D97-AF65-F5344CB8AC3E}">
        <p14:creationId xmlns:p14="http://schemas.microsoft.com/office/powerpoint/2010/main" val="3000843454"/>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0" y="273500"/>
            <a:ext cx="7315200" cy="1154097"/>
          </a:xfrm>
        </p:spPr>
        <p:txBody>
          <a:bodyPr>
            <a:normAutofit/>
          </a:bodyPr>
          <a:lstStyle/>
          <a:p>
            <a:r>
              <a:rPr lang="en-US" dirty="0" smtClean="0"/>
              <a:t>Standard Analyzer</a:t>
            </a:r>
            <a:endParaRPr lang="en-US" dirty="0"/>
          </a:p>
        </p:txBody>
      </p:sp>
      <p:sp>
        <p:nvSpPr>
          <p:cNvPr id="7" name="Content Placeholder 6"/>
          <p:cNvSpPr>
            <a:spLocks noGrp="1"/>
          </p:cNvSpPr>
          <p:nvPr>
            <p:ph idx="1"/>
          </p:nvPr>
        </p:nvSpPr>
        <p:spPr>
          <a:xfrm>
            <a:off x="76200" y="1157183"/>
            <a:ext cx="7315200" cy="3998081"/>
          </a:xfrm>
        </p:spPr>
        <p:txBody>
          <a:bodyPr>
            <a:normAutofit/>
          </a:bodyPr>
          <a:lstStyle/>
          <a:p>
            <a:endParaRPr lang="en-US" dirty="0"/>
          </a:p>
          <a:p>
            <a:pPr lvl="2" fontAlgn="base"/>
            <a:r>
              <a:rPr lang="en-US" dirty="0"/>
              <a:t>An analyzer of type standard is built using the Standard Tokenizer with the Standard Token Filter, Lower Case Token Filter, and Stop Token Filter.</a:t>
            </a:r>
          </a:p>
          <a:p>
            <a:pPr lvl="2" fontAlgn="base"/>
            <a:endParaRPr lang="en-US" dirty="0"/>
          </a:p>
          <a:p>
            <a:pPr lvl="2" fontAlgn="base"/>
            <a:r>
              <a:rPr lang="en-US" dirty="0"/>
              <a:t>The following are settings that can be set for a standard analyzer type:</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98</a:t>
            </a:fld>
            <a:endParaRPr lang="en-US"/>
          </a:p>
        </p:txBody>
      </p:sp>
      <p:pic>
        <p:nvPicPr>
          <p:cNvPr id="2" name="Picture 1"/>
          <p:cNvPicPr>
            <a:picLocks noChangeAspect="1"/>
          </p:cNvPicPr>
          <p:nvPr/>
        </p:nvPicPr>
        <p:blipFill>
          <a:blip r:embed="rId2"/>
          <a:stretch>
            <a:fillRect/>
          </a:stretch>
        </p:blipFill>
        <p:spPr>
          <a:xfrm>
            <a:off x="762000" y="3048000"/>
            <a:ext cx="6477000" cy="1666875"/>
          </a:xfrm>
          <a:prstGeom prst="rect">
            <a:avLst/>
          </a:prstGeom>
        </p:spPr>
      </p:pic>
    </p:spTree>
    <p:extLst>
      <p:ext uri="{BB962C8B-B14F-4D97-AF65-F5344CB8AC3E}">
        <p14:creationId xmlns:p14="http://schemas.microsoft.com/office/powerpoint/2010/main" val="1917980350"/>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0" y="273500"/>
            <a:ext cx="7315200" cy="1154097"/>
          </a:xfrm>
        </p:spPr>
        <p:txBody>
          <a:bodyPr>
            <a:normAutofit/>
          </a:bodyPr>
          <a:lstStyle/>
          <a:p>
            <a:r>
              <a:rPr lang="en-US" dirty="0" smtClean="0"/>
              <a:t>Other Built-in Analyzers</a:t>
            </a:r>
            <a:endParaRPr lang="en-US" dirty="0"/>
          </a:p>
        </p:txBody>
      </p:sp>
      <p:sp>
        <p:nvSpPr>
          <p:cNvPr id="7" name="Content Placeholder 6"/>
          <p:cNvSpPr>
            <a:spLocks noGrp="1"/>
          </p:cNvSpPr>
          <p:nvPr>
            <p:ph idx="1"/>
          </p:nvPr>
        </p:nvSpPr>
        <p:spPr>
          <a:xfrm>
            <a:off x="304800" y="1600200"/>
            <a:ext cx="5638800" cy="5105400"/>
          </a:xfrm>
        </p:spPr>
        <p:txBody>
          <a:bodyPr>
            <a:normAutofit fontScale="85000" lnSpcReduction="20000"/>
          </a:bodyPr>
          <a:lstStyle/>
          <a:p>
            <a:r>
              <a:rPr lang="en-US" dirty="0" smtClean="0">
                <a:solidFill>
                  <a:schemeClr val="tx2">
                    <a:lumMod val="60000"/>
                    <a:lumOff val="40000"/>
                  </a:schemeClr>
                </a:solidFill>
              </a:rPr>
              <a:t>Simple Analyzer </a:t>
            </a:r>
            <a:r>
              <a:rPr lang="en-US" dirty="0"/>
              <a:t>- An analyzer of type simple that is built using a Lower Case Tokenizer</a:t>
            </a:r>
            <a:r>
              <a:rPr lang="en-US" dirty="0" smtClean="0"/>
              <a:t>.</a:t>
            </a:r>
          </a:p>
          <a:p>
            <a:r>
              <a:rPr lang="en-US" dirty="0" smtClean="0"/>
              <a:t>Whitespace Analyzer </a:t>
            </a:r>
            <a:r>
              <a:rPr lang="en-US" dirty="0"/>
              <a:t>- An analyzer of type simple that is built using a Lower Case Tokenizer</a:t>
            </a:r>
            <a:r>
              <a:rPr lang="en-US" dirty="0" smtClean="0"/>
              <a:t>.</a:t>
            </a:r>
          </a:p>
          <a:p>
            <a:r>
              <a:rPr lang="en-US" dirty="0" smtClean="0">
                <a:solidFill>
                  <a:schemeClr val="tx2">
                    <a:lumMod val="60000"/>
                    <a:lumOff val="40000"/>
                  </a:schemeClr>
                </a:solidFill>
              </a:rPr>
              <a:t>Stop Analyzer </a:t>
            </a:r>
            <a:r>
              <a:rPr lang="en-US" dirty="0"/>
              <a:t>- An analyzer of type stop that is built using a Lower Case Tokenizer, with Stop Token Filter</a:t>
            </a:r>
            <a:r>
              <a:rPr lang="en-US" dirty="0" smtClean="0"/>
              <a:t>.</a:t>
            </a:r>
          </a:p>
          <a:p>
            <a:r>
              <a:rPr lang="en-US" dirty="0" smtClean="0">
                <a:solidFill>
                  <a:schemeClr val="tx2">
                    <a:lumMod val="60000"/>
                    <a:lumOff val="40000"/>
                  </a:schemeClr>
                </a:solidFill>
              </a:rPr>
              <a:t>Keyword Analyzer </a:t>
            </a:r>
            <a:r>
              <a:rPr lang="en-US" dirty="0"/>
              <a:t>- An analyzer of type keyword that "tokenizes" an entire stream as a single token. This is useful for data like zip codes, ids and so on. Note, when using mapping definitions, it might make more sense to simply mark the field as </a:t>
            </a:r>
            <a:r>
              <a:rPr lang="en-US" dirty="0" err="1"/>
              <a:t>not_analyzed</a:t>
            </a:r>
            <a:r>
              <a:rPr lang="en-US" dirty="0" smtClean="0"/>
              <a:t>.</a:t>
            </a:r>
          </a:p>
          <a:p>
            <a:r>
              <a:rPr lang="en-US" dirty="0" smtClean="0">
                <a:solidFill>
                  <a:schemeClr val="tx2">
                    <a:lumMod val="60000"/>
                    <a:lumOff val="40000"/>
                  </a:schemeClr>
                </a:solidFill>
              </a:rPr>
              <a:t>Pattern Analyzer </a:t>
            </a:r>
            <a:r>
              <a:rPr lang="en-US" dirty="0"/>
              <a:t>- An analyzer of type pattern that can flexibly separate text into terms via a regular expression. </a:t>
            </a:r>
            <a:endParaRPr lang="en-US" dirty="0" smtClean="0"/>
          </a:p>
          <a:p>
            <a:r>
              <a:rPr lang="en-US" dirty="0" smtClean="0">
                <a:solidFill>
                  <a:schemeClr val="tx2">
                    <a:lumMod val="60000"/>
                    <a:lumOff val="40000"/>
                  </a:schemeClr>
                </a:solidFill>
              </a:rPr>
              <a:t>Language Analyzer </a:t>
            </a:r>
            <a:r>
              <a:rPr lang="en-US" dirty="0" smtClean="0"/>
              <a:t>- </a:t>
            </a:r>
            <a:r>
              <a:rPr lang="en-US" dirty="0"/>
              <a:t>A set of analyzers aimed at analyzing specific language text. </a:t>
            </a:r>
            <a:endParaRPr lang="en-US" dirty="0" smtClean="0"/>
          </a:p>
          <a:p>
            <a:r>
              <a:rPr lang="en-US" dirty="0" smtClean="0">
                <a:solidFill>
                  <a:schemeClr val="tx2">
                    <a:lumMod val="60000"/>
                    <a:lumOff val="40000"/>
                  </a:schemeClr>
                </a:solidFill>
              </a:rPr>
              <a:t>Snowball Analyzer </a:t>
            </a:r>
            <a:r>
              <a:rPr lang="en-US" dirty="0"/>
              <a:t>- An analyzer of type snowball that uses the standard tokenizer, with standard filter, lowercase filter, stop filter, and snowball filter</a:t>
            </a:r>
            <a:r>
              <a:rPr lang="en-US" dirty="0" smtClean="0"/>
              <a:t>.  The </a:t>
            </a:r>
            <a:r>
              <a:rPr lang="en-US" dirty="0"/>
              <a:t>Snowball Analyzer is a stemming analyzer from Lucene that is originally based on the snowball project from snowballstem.org.</a:t>
            </a:r>
          </a:p>
        </p:txBody>
      </p:sp>
      <p:sp>
        <p:nvSpPr>
          <p:cNvPr id="4" name="Footer Placeholder 3"/>
          <p:cNvSpPr>
            <a:spLocks noGrp="1"/>
          </p:cNvSpPr>
          <p:nvPr>
            <p:ph type="ftr" sz="quarter" idx="11"/>
          </p:nvPr>
        </p:nvSpPr>
        <p:spPr/>
        <p:txBody>
          <a:bodyPr/>
          <a:lstStyle/>
          <a:p>
            <a:pPr algn="r"/>
            <a:r>
              <a:rPr lang="en-US" dirty="0" smtClean="0"/>
              <a:t>Copyright 2013-2016, RX-M LLC</a:t>
            </a:r>
            <a:endParaRPr lang="en-US" dirty="0"/>
          </a:p>
        </p:txBody>
      </p:sp>
      <p:sp>
        <p:nvSpPr>
          <p:cNvPr id="5" name="Slide Number Placeholder 4"/>
          <p:cNvSpPr>
            <a:spLocks noGrp="1"/>
          </p:cNvSpPr>
          <p:nvPr>
            <p:ph type="sldNum" sz="quarter" idx="12"/>
          </p:nvPr>
        </p:nvSpPr>
        <p:spPr/>
        <p:txBody>
          <a:bodyPr/>
          <a:lstStyle/>
          <a:p>
            <a:fld id="{AF131D0A-6774-4124-AA4A-EC1B6F1EDCB7}" type="slidenum">
              <a:rPr lang="en-US" smtClean="0"/>
              <a:pPr/>
              <a:t>99</a:t>
            </a:fld>
            <a:endParaRPr lang="en-US"/>
          </a:p>
        </p:txBody>
      </p:sp>
      <p:pic>
        <p:nvPicPr>
          <p:cNvPr id="13" name="Picture 12"/>
          <p:cNvPicPr>
            <a:picLocks noChangeAspect="1"/>
          </p:cNvPicPr>
          <p:nvPr/>
        </p:nvPicPr>
        <p:blipFill>
          <a:blip r:embed="rId2"/>
          <a:stretch>
            <a:fillRect/>
          </a:stretch>
        </p:blipFill>
        <p:spPr>
          <a:xfrm>
            <a:off x="6096000" y="1524000"/>
            <a:ext cx="2790713" cy="2095222"/>
          </a:xfrm>
          <a:prstGeom prst="rect">
            <a:avLst/>
          </a:prstGeom>
        </p:spPr>
      </p:pic>
    </p:spTree>
    <p:extLst>
      <p:ext uri="{BB962C8B-B14F-4D97-AF65-F5344CB8AC3E}">
        <p14:creationId xmlns:p14="http://schemas.microsoft.com/office/powerpoint/2010/main" val="2751917435"/>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erspective">
  <a:themeElements>
    <a:clrScheme name="Perspective">
      <a:dk1>
        <a:sysClr val="windowText" lastClr="000000"/>
      </a:dk1>
      <a:lt1>
        <a:sysClr val="window" lastClr="FFFFFF"/>
      </a:lt1>
      <a:dk2>
        <a:srgbClr val="283138"/>
      </a:dk2>
      <a:lt2>
        <a:srgbClr val="FF8600"/>
      </a:lt2>
      <a:accent1>
        <a:srgbClr val="838D9B"/>
      </a:accent1>
      <a:accent2>
        <a:srgbClr val="D2610C"/>
      </a:accent2>
      <a:accent3>
        <a:srgbClr val="80716A"/>
      </a:accent3>
      <a:accent4>
        <a:srgbClr val="94147C"/>
      </a:accent4>
      <a:accent5>
        <a:srgbClr val="5D5AD2"/>
      </a:accent5>
      <a:accent6>
        <a:srgbClr val="6F6C7D"/>
      </a:accent6>
      <a:hlink>
        <a:srgbClr val="6187E3"/>
      </a:hlink>
      <a:folHlink>
        <a:srgbClr val="7B8EB8"/>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erspective">
      <a:fillStyleLst>
        <a:solidFill>
          <a:schemeClr val="phClr"/>
        </a:solidFill>
        <a:gradFill rotWithShape="1">
          <a:gsLst>
            <a:gs pos="0">
              <a:schemeClr val="phClr">
                <a:tint val="50000"/>
                <a:alpha val="100000"/>
                <a:satMod val="160000"/>
                <a:lumMod val="105000"/>
              </a:schemeClr>
            </a:gs>
            <a:gs pos="41000">
              <a:schemeClr val="phClr">
                <a:tint val="57000"/>
                <a:satMod val="180000"/>
                <a:lumMod val="99000"/>
              </a:schemeClr>
            </a:gs>
            <a:gs pos="100000">
              <a:schemeClr val="phClr">
                <a:tint val="80000"/>
                <a:satMod val="200000"/>
                <a:lumMod val="104000"/>
              </a:schemeClr>
            </a:gs>
          </a:gsLst>
          <a:lin ang="5400000" scaled="1"/>
        </a:gradFill>
        <a:gradFill rotWithShape="1">
          <a:gsLst>
            <a:gs pos="0">
              <a:schemeClr val="phClr">
                <a:tint val="96000"/>
                <a:satMod val="130000"/>
                <a:lumMod val="114000"/>
              </a:schemeClr>
            </a:gs>
            <a:gs pos="60000">
              <a:schemeClr val="phClr">
                <a:tint val="100000"/>
                <a:satMod val="106000"/>
                <a:lumMod val="110000"/>
              </a:schemeClr>
            </a:gs>
            <a:gs pos="100000">
              <a:schemeClr val="ph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50800" dist="38100" dir="5400000" rotWithShape="0">
              <a:srgbClr val="000000">
                <a:alpha val="28000"/>
              </a:srgbClr>
            </a:outerShdw>
          </a:effectLst>
        </a:effectStyle>
        <a:effectStyle>
          <a:effectLst>
            <a:outerShdw blurRad="47625" dist="38100" dir="5400000" sy="98000" rotWithShape="0">
              <a:srgbClr val="000000">
                <a:alpha val="48000"/>
              </a:srgbClr>
            </a:outerShdw>
          </a:effectLst>
          <a:scene3d>
            <a:camera prst="orthographicFront">
              <a:rot lat="0" lon="0" rev="0"/>
            </a:camera>
            <a:lightRig rig="twoPt" dir="br">
              <a:rot lat="0" lon="0" rev="8700000"/>
            </a:lightRig>
          </a:scene3d>
          <a:sp3d prstMaterial="matte">
            <a:bevelT w="25400" h="53975"/>
          </a:sp3d>
        </a:effectStyle>
        <a:effectStyle>
          <a:effectLst>
            <a:reflection blurRad="12700" stA="24000" endPos="28000" dist="50800" dir="5400000" sy="-100000" rotWithShape="0"/>
          </a:effectLst>
          <a:scene3d>
            <a:camera prst="orthographicFront">
              <a:rot lat="0" lon="0" rev="0"/>
            </a:camera>
            <a:lightRig rig="threePt" dir="t">
              <a:rot lat="0" lon="0" rev="4800000"/>
            </a:lightRig>
          </a:scene3d>
          <a:sp3d>
            <a:bevelT w="69850" h="31750"/>
          </a:sp3d>
        </a:effectStyle>
      </a:effectStyleLst>
      <a:bgFillStyleLst>
        <a:solidFill>
          <a:schemeClr val="phClr"/>
        </a:solidFill>
        <a:gradFill rotWithShape="1">
          <a:gsLst>
            <a:gs pos="0">
              <a:schemeClr val="phClr">
                <a:tint val="100000"/>
                <a:shade val="80000"/>
                <a:satMod val="100000"/>
                <a:lumMod val="100000"/>
              </a:schemeClr>
            </a:gs>
            <a:gs pos="65000">
              <a:schemeClr val="phClr">
                <a:tint val="100000"/>
                <a:shade val="95000"/>
                <a:satMod val="100000"/>
                <a:lumMod val="100000"/>
              </a:schemeClr>
            </a:gs>
            <a:gs pos="100000">
              <a:schemeClr val="phClr">
                <a:tint val="88000"/>
                <a:shade val="100000"/>
                <a:satMod val="400000"/>
                <a:lumMod val="100000"/>
              </a:schemeClr>
            </a:gs>
          </a:gsLst>
          <a:lin ang="5400000" scaled="0"/>
        </a:gradFill>
        <a:blipFill rotWithShape="1">
          <a:blip xmlns:r="http://schemas.openxmlformats.org/officeDocument/2006/relationships" r:embed="rId1">
            <a:duotone>
              <a:schemeClr val="phClr">
                <a:tint val="95000"/>
                <a:satMod val="90000"/>
              </a:schemeClr>
              <a:schemeClr val="phClr">
                <a:shade val="92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Perspective</Template>
  <TotalTime>102859</TotalTime>
  <Words>23729</Words>
  <Application>Microsoft Macintosh PowerPoint</Application>
  <PresentationFormat>On-screen Show (4:3)</PresentationFormat>
  <Paragraphs>1933</Paragraphs>
  <Slides>236</Slides>
  <Notes>67</Notes>
  <HiddenSlides>0</HiddenSlides>
  <MMClips>0</MMClips>
  <ScaleCrop>false</ScaleCrop>
  <HeadingPairs>
    <vt:vector size="4" baseType="variant">
      <vt:variant>
        <vt:lpstr>Theme</vt:lpstr>
      </vt:variant>
      <vt:variant>
        <vt:i4>1</vt:i4>
      </vt:variant>
      <vt:variant>
        <vt:lpstr>Slide Titles</vt:lpstr>
      </vt:variant>
      <vt:variant>
        <vt:i4>236</vt:i4>
      </vt:variant>
    </vt:vector>
  </HeadingPairs>
  <TitlesOfParts>
    <vt:vector size="237" baseType="lpstr">
      <vt:lpstr>Perspective</vt:lpstr>
      <vt:lpstr>Introduction to Elasticsearch</vt:lpstr>
      <vt:lpstr>Overview</vt:lpstr>
      <vt:lpstr>Administrative Info</vt:lpstr>
      <vt:lpstr>Administrative Info</vt:lpstr>
      <vt:lpstr>Lecture and Lab</vt:lpstr>
      <vt:lpstr>Day 1 Agenda</vt:lpstr>
      <vt:lpstr>Who are you?</vt:lpstr>
      <vt:lpstr>Module 1: Overview of Elasticsearch</vt:lpstr>
      <vt:lpstr>Objectives</vt:lpstr>
      <vt:lpstr> What is Elasticsearch?</vt:lpstr>
      <vt:lpstr> What about Lucene?</vt:lpstr>
      <vt:lpstr> A Short Timeline for Elasticsearch </vt:lpstr>
      <vt:lpstr> A History of Elasticsearch Releases</vt:lpstr>
      <vt:lpstr> Key Features of Elasticsearch</vt:lpstr>
      <vt:lpstr> Key Features of Elasticsearch</vt:lpstr>
      <vt:lpstr> Key Features of Elasticsearch</vt:lpstr>
      <vt:lpstr>Who uses Elasticsearch?</vt:lpstr>
      <vt:lpstr> Generic Installation and Setup</vt:lpstr>
      <vt:lpstr>Supported Operating Systems</vt:lpstr>
      <vt:lpstr>Supported Java Virtual Machines</vt:lpstr>
      <vt:lpstr> Sources to Obtain Elasticsearch</vt:lpstr>
      <vt:lpstr>Where are things installed – deb and rpm</vt:lpstr>
      <vt:lpstr>Where are things installed – deb and rpm</vt:lpstr>
      <vt:lpstr>Where are things installed - zip</vt:lpstr>
      <vt:lpstr> Configuration Files </vt:lpstr>
      <vt:lpstr> Exploring your Cluster</vt:lpstr>
      <vt:lpstr>Summary</vt:lpstr>
      <vt:lpstr>Module 2: Architecture and Components</vt:lpstr>
      <vt:lpstr>Objectives</vt:lpstr>
      <vt:lpstr>Index and Indices</vt:lpstr>
      <vt:lpstr>Documents</vt:lpstr>
      <vt:lpstr>Document Types</vt:lpstr>
      <vt:lpstr>Analysis</vt:lpstr>
      <vt:lpstr>Mappings</vt:lpstr>
      <vt:lpstr>Nodes and Clusters</vt:lpstr>
      <vt:lpstr>Shards</vt:lpstr>
      <vt:lpstr>Primary Shards</vt:lpstr>
      <vt:lpstr>Replica Shards</vt:lpstr>
      <vt:lpstr>Clustering – Overview</vt:lpstr>
      <vt:lpstr>Shard Allocation</vt:lpstr>
      <vt:lpstr>Node Roles</vt:lpstr>
      <vt:lpstr>Master Nodes</vt:lpstr>
      <vt:lpstr>Master Election</vt:lpstr>
      <vt:lpstr>Master Election</vt:lpstr>
      <vt:lpstr>Indexing</vt:lpstr>
      <vt:lpstr>Shard Rehash</vt:lpstr>
      <vt:lpstr>Key Points about Indexing</vt:lpstr>
      <vt:lpstr>Write Consistency</vt:lpstr>
      <vt:lpstr>Summary</vt:lpstr>
      <vt:lpstr>Lab 2 - Installing and Setting up Elasticsearch and associated plugins</vt:lpstr>
      <vt:lpstr>Module 3: Data Importation</vt:lpstr>
      <vt:lpstr>Objectives</vt:lpstr>
      <vt:lpstr>Data Manipulation with REST</vt:lpstr>
      <vt:lpstr>Understanding the REST API</vt:lpstr>
      <vt:lpstr>Documents</vt:lpstr>
      <vt:lpstr>Document Types</vt:lpstr>
      <vt:lpstr>Document Metadata</vt:lpstr>
      <vt:lpstr>Creating a Document</vt:lpstr>
      <vt:lpstr>Automatic Identifier Creation</vt:lpstr>
      <vt:lpstr>Retrieving Documents</vt:lpstr>
      <vt:lpstr>Updating a Document</vt:lpstr>
      <vt:lpstr>Other document updates</vt:lpstr>
      <vt:lpstr>Deleting Documents</vt:lpstr>
      <vt:lpstr>Versioning</vt:lpstr>
      <vt:lpstr>Bulk Creation and Updates</vt:lpstr>
      <vt:lpstr>Summary</vt:lpstr>
      <vt:lpstr>Lab 2 - importing data and verifying data</vt:lpstr>
      <vt:lpstr>Module 4: Queries</vt:lpstr>
      <vt:lpstr>Objectives</vt:lpstr>
      <vt:lpstr>URI Request Query</vt:lpstr>
      <vt:lpstr>URI for many indices</vt:lpstr>
      <vt:lpstr>URI Search with Title</vt:lpstr>
      <vt:lpstr>URI Query String Parameters</vt:lpstr>
      <vt:lpstr>More URI Query String Parameters</vt:lpstr>
      <vt:lpstr>Full List of URI Parameters</vt:lpstr>
      <vt:lpstr>Basic Query String</vt:lpstr>
      <vt:lpstr>Paging and Result Size</vt:lpstr>
      <vt:lpstr>Boosting a Query</vt:lpstr>
      <vt:lpstr>Terms Query</vt:lpstr>
      <vt:lpstr>Match All Query</vt:lpstr>
      <vt:lpstr>Type Query</vt:lpstr>
      <vt:lpstr>Exists Query</vt:lpstr>
      <vt:lpstr>Missing Query</vt:lpstr>
      <vt:lpstr>Phrase Search Query</vt:lpstr>
      <vt:lpstr>Full-Text Search Query</vt:lpstr>
      <vt:lpstr>More Complicated Search…</vt:lpstr>
      <vt:lpstr>Summary</vt:lpstr>
      <vt:lpstr>Lab 3 - Let’s Search</vt:lpstr>
      <vt:lpstr>Module 5: Analyzers</vt:lpstr>
      <vt:lpstr>Objectives</vt:lpstr>
      <vt:lpstr>Analysis and Analyzers</vt:lpstr>
      <vt:lpstr>The Inverted Index Explained</vt:lpstr>
      <vt:lpstr>Indexing and Analysis</vt:lpstr>
      <vt:lpstr>Components of Analysis</vt:lpstr>
      <vt:lpstr>Generic Analysis</vt:lpstr>
      <vt:lpstr>Default Analyzers</vt:lpstr>
      <vt:lpstr>Aliasing Analyzers</vt:lpstr>
      <vt:lpstr>Standard Analyzer</vt:lpstr>
      <vt:lpstr>Other Built-in Analyzers</vt:lpstr>
      <vt:lpstr>Sample Analyzer Configuration</vt:lpstr>
      <vt:lpstr>Configuring Analyzers</vt:lpstr>
      <vt:lpstr>Testing Analyzers</vt:lpstr>
      <vt:lpstr>Specifying Analyzers</vt:lpstr>
      <vt:lpstr>Specifying Analyzers Part 2</vt:lpstr>
      <vt:lpstr>Summary</vt:lpstr>
      <vt:lpstr>Lab 4 - Analyzers and Analysis lab</vt:lpstr>
      <vt:lpstr>Day 2 Agenda</vt:lpstr>
      <vt:lpstr>Module 6: Mappings</vt:lpstr>
      <vt:lpstr>Objectives</vt:lpstr>
      <vt:lpstr>What are Mappings?</vt:lpstr>
      <vt:lpstr>Mapping Types</vt:lpstr>
      <vt:lpstr>Mapping Types</vt:lpstr>
      <vt:lpstr>Type Determining</vt:lpstr>
      <vt:lpstr>Tuning Type Determination</vt:lpstr>
      <vt:lpstr>Tuning Type Determination</vt:lpstr>
      <vt:lpstr>Field Datatypes</vt:lpstr>
      <vt:lpstr>Attributes for field types 1</vt:lpstr>
      <vt:lpstr>Attributes for field types 2</vt:lpstr>
      <vt:lpstr>Attributes for field types 3</vt:lpstr>
      <vt:lpstr>Dynamic Mappings</vt:lpstr>
      <vt:lpstr>Explicit Mappings</vt:lpstr>
      <vt:lpstr>Updating Mappings</vt:lpstr>
      <vt:lpstr>Summary</vt:lpstr>
      <vt:lpstr>Lab 5 - A deeper dive on Mappings</vt:lpstr>
      <vt:lpstr>Module 7: The Elasticsearch Domain Specific Language</vt:lpstr>
      <vt:lpstr>Objectives</vt:lpstr>
      <vt:lpstr>What is DSL Query?</vt:lpstr>
      <vt:lpstr>Structure of Query</vt:lpstr>
      <vt:lpstr>Match_all Query</vt:lpstr>
      <vt:lpstr>Match Query 1</vt:lpstr>
      <vt:lpstr>Match Query</vt:lpstr>
      <vt:lpstr>Multi_Match Query</vt:lpstr>
      <vt:lpstr>Common Terms Query - Overview</vt:lpstr>
      <vt:lpstr>Common Terms – The Problem</vt:lpstr>
      <vt:lpstr>Common Terms – The Solution 1</vt:lpstr>
      <vt:lpstr>Common Terms – The Solution 2</vt:lpstr>
      <vt:lpstr>Common Terms – Examples 1</vt:lpstr>
      <vt:lpstr>Common Terms – Examples 2</vt:lpstr>
      <vt:lpstr>Query_string and simple_query_string</vt:lpstr>
      <vt:lpstr>_all field</vt:lpstr>
      <vt:lpstr>Query_string Query 1</vt:lpstr>
      <vt:lpstr>Query_string Query 2</vt:lpstr>
      <vt:lpstr>Simple Query String Query</vt:lpstr>
      <vt:lpstr>Simple Query Parameters 1</vt:lpstr>
      <vt:lpstr>Simple Query Parameters 2</vt:lpstr>
      <vt:lpstr>Simple Query String Syntax</vt:lpstr>
      <vt:lpstr>Combining Multiple Clauses</vt:lpstr>
      <vt:lpstr>Compound Queries – Bool(ean)</vt:lpstr>
      <vt:lpstr>Compound Queries – dis_max</vt:lpstr>
      <vt:lpstr>Compound Queries – constant_score</vt:lpstr>
      <vt:lpstr>Compound Queries – indices</vt:lpstr>
      <vt:lpstr>Compound Queries – boosting</vt:lpstr>
      <vt:lpstr>Span Queries</vt:lpstr>
      <vt:lpstr>Summary</vt:lpstr>
      <vt:lpstr>Lab 6 - Taking the ES DSL to the next level</vt:lpstr>
      <vt:lpstr>Module 8: Suggesters</vt:lpstr>
      <vt:lpstr>Objectives</vt:lpstr>
      <vt:lpstr>What are Suggesters?</vt:lpstr>
      <vt:lpstr>Available Suggestor Types</vt:lpstr>
      <vt:lpstr>Including Suggestions</vt:lpstr>
      <vt:lpstr>Suggesters Response </vt:lpstr>
      <vt:lpstr>Multiple Suggestions</vt:lpstr>
      <vt:lpstr>Term Suggester</vt:lpstr>
      <vt:lpstr>Term Suggester configuration</vt:lpstr>
      <vt:lpstr>Phrase Suggester</vt:lpstr>
      <vt:lpstr>Phrase Suggester</vt:lpstr>
      <vt:lpstr>Phrase Suggester Configuration</vt:lpstr>
      <vt:lpstr>Completion Suggester</vt:lpstr>
      <vt:lpstr>Completion Suggester - Indexing</vt:lpstr>
      <vt:lpstr>Completion Suggester - Querying</vt:lpstr>
      <vt:lpstr>Completion Suggester – Custom Weights</vt:lpstr>
      <vt:lpstr>Context Suggester</vt:lpstr>
      <vt:lpstr>Category Context and Mapping</vt:lpstr>
      <vt:lpstr>Summary</vt:lpstr>
      <vt:lpstr>Lab 7 - The Power of Suggestion</vt:lpstr>
      <vt:lpstr>Module 9: Aggregations</vt:lpstr>
      <vt:lpstr>Objectives</vt:lpstr>
      <vt:lpstr>What are aggregations?</vt:lpstr>
      <vt:lpstr>Query Structure with Aggs</vt:lpstr>
      <vt:lpstr>Aggs Property</vt:lpstr>
      <vt:lpstr>Aggs Property</vt:lpstr>
      <vt:lpstr>Aggregation Engine</vt:lpstr>
      <vt:lpstr>Inside the Aggregation Engine</vt:lpstr>
      <vt:lpstr>Aggregation types</vt:lpstr>
      <vt:lpstr>Metric Aggregations</vt:lpstr>
      <vt:lpstr>Metric Aggregations in action </vt:lpstr>
      <vt:lpstr>Other Metric Aggregations </vt:lpstr>
      <vt:lpstr>Bucket Aggregations </vt:lpstr>
      <vt:lpstr>Filter (Bucket) Aggregation </vt:lpstr>
      <vt:lpstr>FilterS (Bucket) Aggregation </vt:lpstr>
      <vt:lpstr>Terms (Bucket) Aggregation </vt:lpstr>
      <vt:lpstr>Range (Bucket) Aggregation </vt:lpstr>
      <vt:lpstr>IPv4 (Bucket) Aggregation </vt:lpstr>
      <vt:lpstr> Histogram (Bucket) Aggregation </vt:lpstr>
      <vt:lpstr> Geo Distance (Bucket) Aggregation </vt:lpstr>
      <vt:lpstr> Geohash Grid (Bucket) Aggregation </vt:lpstr>
      <vt:lpstr> Significant Terms (Bucket) Aggregation</vt:lpstr>
      <vt:lpstr> Choosing Significant Terms</vt:lpstr>
      <vt:lpstr> So many more Bucket aggs</vt:lpstr>
      <vt:lpstr> Pipeline Aggregations</vt:lpstr>
      <vt:lpstr> Buckets_path syntax</vt:lpstr>
      <vt:lpstr> Sibling pipeline aggregations</vt:lpstr>
      <vt:lpstr> Special Paths</vt:lpstr>
      <vt:lpstr> Avg Bucket Aggregation</vt:lpstr>
      <vt:lpstr> Avg Bucket Aggregation Example</vt:lpstr>
      <vt:lpstr> Derivative Aggregation</vt:lpstr>
      <vt:lpstr> First Order Derivative Aggregation</vt:lpstr>
      <vt:lpstr> Second Order Derivative Aggregation</vt:lpstr>
      <vt:lpstr> Units</vt:lpstr>
      <vt:lpstr> Additional Pipeline Aggregations</vt:lpstr>
      <vt:lpstr>Summary</vt:lpstr>
      <vt:lpstr>Lab 8 - Beginning  Analysis and Aggregation</vt:lpstr>
      <vt:lpstr>Module 10: Bringing It All Together</vt:lpstr>
      <vt:lpstr>Objectives</vt:lpstr>
      <vt:lpstr>Glossary of Terms</vt:lpstr>
      <vt:lpstr>Glossary of Terms</vt:lpstr>
      <vt:lpstr>Glossary of Terms</vt:lpstr>
      <vt:lpstr>Glossary of Terms</vt:lpstr>
      <vt:lpstr>Glossary of Terms</vt:lpstr>
      <vt:lpstr>Module 1 Summary</vt:lpstr>
      <vt:lpstr>Module 2 Summary</vt:lpstr>
      <vt:lpstr>Module 3 Summary</vt:lpstr>
      <vt:lpstr>Module 4 Summary</vt:lpstr>
      <vt:lpstr>Module 5 Summary</vt:lpstr>
      <vt:lpstr>Module 6 Summary</vt:lpstr>
      <vt:lpstr>Module 7 Summary</vt:lpstr>
      <vt:lpstr>Module 8 Summary</vt:lpstr>
      <vt:lpstr>Module 9 Summary</vt:lpstr>
      <vt:lpstr>Best Practices</vt:lpstr>
      <vt:lpstr>Search, Search, Search</vt:lpstr>
      <vt:lpstr>Learning Resources</vt:lpstr>
      <vt:lpstr>Next Steps to Learn</vt:lpstr>
      <vt:lpstr>The End</vt:lpstr>
      <vt:lpstr>Appendix</vt:lpstr>
      <vt:lpstr>Links</vt:lpstr>
      <vt:lpstr>Books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Title</dc:title>
  <dc:creator>RX-M LLC</dc:creator>
  <cp:lastModifiedBy>Fernando Pombeiro</cp:lastModifiedBy>
  <cp:revision>4152</cp:revision>
  <dcterms:created xsi:type="dcterms:W3CDTF">2013-02-28T05:35:21Z</dcterms:created>
  <dcterms:modified xsi:type="dcterms:W3CDTF">2017-01-18T05:04:44Z</dcterms:modified>
</cp:coreProperties>
</file>